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2" r:id="rId6"/>
    <p:sldMasterId id="2147483684" r:id="rId7"/>
    <p:sldMasterId id="2147483696" r:id="rId8"/>
    <p:sldMasterId id="2147483708" r:id="rId9"/>
    <p:sldMasterId id="2147483720"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Lst>
  <p:sldSz cy="6858000" cx="12192000"/>
  <p:notesSz cx="6858000" cy="9144000"/>
  <p:embeddedFontLst>
    <p:embeddedFont>
      <p:font typeface="Comforta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41" roundtripDataSignature="AMtx7mizt7Ib1BKbFuIy7l4kxYDWEfzK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13" Type="http://schemas.openxmlformats.org/officeDocument/2006/relationships/slide" Target="slides/slide2.xml"/><Relationship Id="rId39" Type="http://schemas.openxmlformats.org/officeDocument/2006/relationships/font" Target="fonts/Comfortaa-regular.fntdata"/><Relationship Id="rId18" Type="http://schemas.openxmlformats.org/officeDocument/2006/relationships/slide" Target="slides/slide7.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customXml" Target="../customXml/item1.xml"/><Relationship Id="rId7" Type="http://schemas.openxmlformats.org/officeDocument/2006/relationships/slideMaster" Target="slideMasters/slideMaster4.xml"/><Relationship Id="rId20" Type="http://schemas.openxmlformats.org/officeDocument/2006/relationships/slide" Target="slides/slide9.xml"/><Relationship Id="rId41" Type="http://customschemas.google.com/relationships/presentationmetadata" Target="metadata"/><Relationship Id="rId2" Type="http://schemas.openxmlformats.org/officeDocument/2006/relationships/viewProps" Target="viewProps.xml"/><Relationship Id="rId29" Type="http://schemas.openxmlformats.org/officeDocument/2006/relationships/slide" Target="slides/slide18.xml"/><Relationship Id="rId16" Type="http://schemas.openxmlformats.org/officeDocument/2006/relationships/slide" Target="slides/slide5.xml"/><Relationship Id="rId40" Type="http://schemas.openxmlformats.org/officeDocument/2006/relationships/font" Target="fonts/Comfortaa-bold.fntdata"/><Relationship Id="rId24" Type="http://schemas.openxmlformats.org/officeDocument/2006/relationships/slide" Target="slides/slide13.xml"/><Relationship Id="rId1" Type="http://schemas.openxmlformats.org/officeDocument/2006/relationships/theme" Target="theme/theme1.xml"/><Relationship Id="rId6" Type="http://schemas.openxmlformats.org/officeDocument/2006/relationships/slideMaster" Target="slideMasters/slideMaster3.xml"/><Relationship Id="rId11" Type="http://schemas.openxmlformats.org/officeDocument/2006/relationships/notesMaster" Target="notesMasters/notesMaster1.xml"/><Relationship Id="rId32" Type="http://schemas.openxmlformats.org/officeDocument/2006/relationships/slide" Target="slides/slide21.xml"/><Relationship Id="rId37" Type="http://schemas.openxmlformats.org/officeDocument/2006/relationships/slide" Target="slides/slide26.xml"/><Relationship Id="rId23" Type="http://schemas.openxmlformats.org/officeDocument/2006/relationships/slide" Target="slides/slide12.xml"/><Relationship Id="rId28"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4.xml"/><Relationship Id="rId36" Type="http://schemas.openxmlformats.org/officeDocument/2006/relationships/slide" Target="slides/slide25.xml"/><Relationship Id="rId31"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8.xml"/><Relationship Id="rId44" Type="http://schemas.openxmlformats.org/officeDocument/2006/relationships/customXml" Target="../customXml/item3.xml"/><Relationship Id="rId22"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Master" Target="slideMasters/slideMaster6.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14" Type="http://schemas.openxmlformats.org/officeDocument/2006/relationships/slide" Target="slides/slide3.xml"/><Relationship Id="rId43" Type="http://schemas.openxmlformats.org/officeDocument/2006/relationships/customXml" Target="../customXml/item2.xml"/><Relationship Id="rId8" Type="http://schemas.openxmlformats.org/officeDocument/2006/relationships/slideMaster" Target="slideMasters/slideMaster5.xml"/><Relationship Id="rId3" Type="http://schemas.openxmlformats.org/officeDocument/2006/relationships/presProps" Target="presProps.xml"/><Relationship Id="rId25" Type="http://schemas.openxmlformats.org/officeDocument/2006/relationships/slide" Target="slides/slide14.xml"/><Relationship Id="rId33" Type="http://schemas.openxmlformats.org/officeDocument/2006/relationships/slide" Target="slides/slide22.xml"/><Relationship Id="rId12" Type="http://schemas.openxmlformats.org/officeDocument/2006/relationships/slide" Target="slides/slide1.xml"/><Relationship Id="rId17" Type="http://schemas.openxmlformats.org/officeDocument/2006/relationships/slide" Target="slides/slide6.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get2college.or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et2college.org/scholarships" TargetMode="External"/><Relationship Id="rId3" Type="http://schemas.openxmlformats.org/officeDocument/2006/relationships/hyperlink" Target="https://bigfuture.collegeboard.org/pay-for-college/grants-scholarships" TargetMode="External"/><Relationship Id="rId4" Type="http://schemas.openxmlformats.org/officeDocument/2006/relationships/hyperlink" Target="https://www.fastweb.com/" TargetMode="External"/><Relationship Id="rId5" Type="http://schemas.openxmlformats.org/officeDocument/2006/relationships/hyperlink" Target="https://drive.google.com/drive/folders/18tidGrE1eI5-8MGe0G2tvwlN4KLn4jJB?usp=shar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 Id="rId3" Type="http://schemas.openxmlformats.org/officeDocument/2006/relationships/hyperlink" Target="https://drive.google.com/drive/folders/18tidGrE1eI5-8MGe0G2tvwlN4KLn4jJB?usp=sharing" TargetMode="External"/><Relationship Id="rId4" Type="http://schemas.openxmlformats.org/officeDocument/2006/relationships/hyperlink" Target="https://drive.google.com/drive/folders/18tidGrE1eI5-8MGe0G2tvwlN4KLn4jJB?usp=shar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 Id="rId3" Type="http://schemas.openxmlformats.org/officeDocument/2006/relationships/hyperlink" Target="https://drive.google.com/drive/folders/18tidGrE1eI5-8MGe0G2tvwlN4KLn4jJB?usp=sharing" TargetMode="External"/><Relationship Id="rId4" Type="http://schemas.openxmlformats.org/officeDocument/2006/relationships/hyperlink" Target="https://drive.google.com/drive/folders/18tidGrE1eI5-8MGe0G2tvwlN4KLn4jJB?usp=sharing" TargetMode="External"/><Relationship Id="rId5" Type="http://schemas.openxmlformats.org/officeDocument/2006/relationships/hyperlink" Target="https://drive.google.com/drive/folders/18tidGrE1eI5-8MGe0G2tvwlN4KLn4jJB?usp=sharing" TargetMode="External"/><Relationship Id="rId6" Type="http://schemas.openxmlformats.org/officeDocument/2006/relationships/hyperlink" Target="https://get2college.org/resources#project=3789"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 Id="rId3" Type="http://schemas.openxmlformats.org/officeDocument/2006/relationships/hyperlink" Target="https://drive.google.com/drive/folders/18tidGrE1eI5-8MGe0G2tvwlN4KLn4jJB?usp=sharing" TargetMode="External"/><Relationship Id="rId4" Type="http://schemas.openxmlformats.org/officeDocument/2006/relationships/hyperlink" Target="https://drive.google.com/drive/folders/18tidGrE1eI5-8MGe0G2tvwlN4KLn4jJB?usp=sharing" TargetMode="External"/><Relationship Id="rId5" Type="http://schemas.openxmlformats.org/officeDocument/2006/relationships/hyperlink" Target="https://drive.google.com/drive/folders/18tidGrE1eI5-8MGe0G2tvwlN4KLn4jJB?usp=sharing" TargetMode="External"/><Relationship Id="rId6" Type="http://schemas.openxmlformats.org/officeDocument/2006/relationships/hyperlink" Target="https://drive.google.com/drive/folders/18tidGrE1eI5-8MGe0G2tvwlN4KLn4jJB?usp=sharin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 Id="rId3" Type="http://schemas.openxmlformats.org/officeDocument/2006/relationships/hyperlink" Target="https://get2college.org/resources#project=3850" TargetMode="External"/><Relationship Id="rId4" Type="http://schemas.openxmlformats.org/officeDocument/2006/relationships/hyperlink" Target="https://drive.google.com/drive/folders/18tidGrE1eI5-8MGe0G2tvwlN4KLn4jJB?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 Id="rId3" Type="http://schemas.openxmlformats.org/officeDocument/2006/relationships/hyperlink" Target="https://get2college.org/resume-resourc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drive/folders/18tidGrE1eI5-8MGe0G2tvwlN4KLn4jJB?usp=sharing" TargetMode="External"/><Relationship Id="rId3" Type="http://schemas.openxmlformats.org/officeDocument/2006/relationships/hyperlink" Target="https://drive.google.com/drive/folders/18tidGrE1eI5-8MGe0G2tvwlN4KLn4jJB?usp=sharing" TargetMode="External"/><Relationship Id="rId4" Type="http://schemas.openxmlformats.org/officeDocument/2006/relationships/hyperlink" Target="https://drive.google.com/drive/folders/18tidGrE1eI5-8MGe0G2tvwlN4KLn4jJB?usp=sharing" TargetMode="External"/><Relationship Id="rId5" Type="http://schemas.openxmlformats.org/officeDocument/2006/relationships/hyperlink" Target="https://drive.google.com/drive/folders/18tidGrE1eI5-8MGe0G2tvwlN4KLn4jJB?usp=sharing" TargetMode="External"/><Relationship Id="rId6" Type="http://schemas.openxmlformats.org/officeDocument/2006/relationships/hyperlink" Target="https://drive.google.com/drive/folders/18tidGrE1eI5-8MGe0G2tvwlN4KLn4jJB?usp=sharing" TargetMode="External"/><Relationship Id="rId7" Type="http://schemas.openxmlformats.org/officeDocument/2006/relationships/hyperlink" Target="https://drive.google.com/drive/folders/18tidGrE1eI5-8MGe0G2tvwlN4KLn4jJB?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 </a:t>
            </a:r>
            <a:r>
              <a:rPr lang="en-US">
                <a:solidFill>
                  <a:schemeClr val="dk1"/>
                </a:solidFill>
                <a:highlight>
                  <a:srgbClr val="FFFFFF"/>
                </a:highlight>
                <a:latin typeface="Calibri"/>
                <a:ea typeface="Calibri"/>
                <a:cs typeface="Calibri"/>
                <a:sym typeface="Calibri"/>
              </a:rPr>
              <a:t>This presentation is provided by Get2College, a non-profit college access organization with a mission to help Mississippi student plan, prepare, and pay for college. EVERYTHING they offer is free, students- know you have people out there who are willing to help. Their website is full of resources, activities, information and where students can book individual appointments or join text messaging (</a:t>
            </a:r>
            <a:r>
              <a:rPr lang="en-US" u="sng">
                <a:solidFill>
                  <a:srgbClr val="0563C1"/>
                </a:solidFill>
                <a:highlight>
                  <a:srgbClr val="FFFFFF"/>
                </a:highlight>
                <a:latin typeface="Calibri"/>
                <a:ea typeface="Calibri"/>
                <a:cs typeface="Calibri"/>
                <a:sym typeface="Calibri"/>
                <a:hlinkClick r:id="rId2">
                  <a:extLst>
                    <a:ext uri="{A12FA001-AC4F-418D-AE19-62706E023703}">
                      <ahyp:hlinkClr val="tx"/>
                    </a:ext>
                  </a:extLst>
                </a:hlinkClick>
              </a:rPr>
              <a:t>www.get2college.org</a:t>
            </a: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On page 3 of the CCR Workbook students can scan the QR code to sign up to receive text updates or ask college questions.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If you have any questions about the presentation or facilitation of the presentation, please contact Kierstan Dufour (kdufour@get2college.org).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532" name="Google Shape;53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228600" rtl="0" algn="l">
              <a:lnSpc>
                <a:spcPct val="115000"/>
              </a:lnSpc>
              <a:spcBef>
                <a:spcPts val="0"/>
              </a:spcBef>
              <a:spcAft>
                <a:spcPts val="0"/>
              </a:spcAft>
              <a:buClr>
                <a:schemeClr val="dk1"/>
              </a:buClr>
              <a:buSzPts val="1100"/>
              <a:buFont typeface="Arial"/>
              <a:buNone/>
            </a:pPr>
            <a:r>
              <a:rPr b="1" lang="en-US" sz="1200">
                <a:solidFill>
                  <a:schemeClr val="dk1"/>
                </a:solidFill>
                <a:highlight>
                  <a:srgbClr val="FFFFFF"/>
                </a:highlight>
                <a:latin typeface="Times New Roman"/>
                <a:ea typeface="Times New Roman"/>
                <a:cs typeface="Times New Roman"/>
                <a:sym typeface="Times New Roman"/>
              </a:rPr>
              <a:t>SAY: </a:t>
            </a:r>
            <a:r>
              <a:rPr lang="en-US" sz="1200">
                <a:solidFill>
                  <a:schemeClr val="dk1"/>
                </a:solidFill>
                <a:highlight>
                  <a:srgbClr val="FFFFFF"/>
                </a:highlight>
                <a:latin typeface="Times New Roman"/>
                <a:ea typeface="Times New Roman"/>
                <a:cs typeface="Times New Roman"/>
                <a:sym typeface="Times New Roman"/>
              </a:rPr>
              <a:t>There are plenty of resources available for studying for standardized tests both free and can purchase. Test Information Release: encourage students to utilize to get their old test and answers back to study from (select national test dates). Get2College resources: ACT workshops, tips videos, website resources.   </a:t>
            </a:r>
            <a:endParaRPr sz="1200">
              <a:solidFill>
                <a:schemeClr val="dk1"/>
              </a:solidFill>
              <a:highlight>
                <a:srgbClr val="FFFFFF"/>
              </a:highlight>
              <a:latin typeface="Times New Roman"/>
              <a:ea typeface="Times New Roman"/>
              <a:cs typeface="Times New Roman"/>
              <a:sym typeface="Times New Roman"/>
            </a:endParaRPr>
          </a:p>
          <a:p>
            <a:pPr indent="-228600" lvl="0" marL="22860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pages 36-41</a:t>
            </a:r>
            <a:r>
              <a:rPr lang="en-US">
                <a:solidFill>
                  <a:schemeClr val="dk1"/>
                </a:solidFill>
                <a:highlight>
                  <a:srgbClr val="FFFFFF"/>
                </a:highlight>
                <a:latin typeface="Calibri"/>
                <a:ea typeface="Calibri"/>
                <a:cs typeface="Calibri"/>
                <a:sym typeface="Calibri"/>
              </a:rPr>
              <a:t> are short ACT prep tips and resources.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06" name="Google Shape;70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a:solidFill>
                  <a:schemeClr val="dk1"/>
                </a:solidFill>
                <a:highlight>
                  <a:srgbClr val="FFFFFF"/>
                </a:highlight>
                <a:latin typeface="Calibri"/>
                <a:ea typeface="Calibri"/>
                <a:cs typeface="Calibri"/>
                <a:sym typeface="Calibri"/>
              </a:rPr>
              <a:t>Transition slide into how much college costs and how to pay for it.  This information can be used for both </a:t>
            </a:r>
            <a:r>
              <a:rPr b="1" lang="en-US">
                <a:solidFill>
                  <a:schemeClr val="dk1"/>
                </a:solidFill>
                <a:highlight>
                  <a:srgbClr val="FFFFFF"/>
                </a:highlight>
                <a:latin typeface="Calibri"/>
                <a:ea typeface="Calibri"/>
                <a:cs typeface="Calibri"/>
                <a:sym typeface="Calibri"/>
              </a:rPr>
              <a:t>juniors and seniors</a:t>
            </a:r>
            <a:r>
              <a:rPr lang="en-US">
                <a:solidFill>
                  <a:schemeClr val="dk1"/>
                </a:solidFill>
                <a:highlight>
                  <a:srgbClr val="FFFFFF"/>
                </a:highlight>
                <a:latin typeface="Calibri"/>
                <a:ea typeface="Calibri"/>
                <a:cs typeface="Calibri"/>
                <a:sym typeface="Calibri"/>
              </a:rPr>
              <a:t> – juniors can use this to start preparing earlier for the “payment” part of the college planning process. Juniors and seniors can benefit from knowing more about the financial pieces so that they can do their research for the colleges they are interested in applying to.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 42</a:t>
            </a:r>
            <a:r>
              <a:rPr lang="en-US">
                <a:solidFill>
                  <a:schemeClr val="dk1"/>
                </a:solidFill>
                <a:highlight>
                  <a:srgbClr val="FFFFFF"/>
                </a:highlight>
                <a:latin typeface="Calibri"/>
                <a:ea typeface="Calibri"/>
                <a:cs typeface="Calibri"/>
                <a:sym typeface="Calibri"/>
              </a:rPr>
              <a:t> has terminology commonly used around paying for college. </a:t>
            </a:r>
            <a:endParaRPr/>
          </a:p>
        </p:txBody>
      </p:sp>
      <p:sp>
        <p:nvSpPr>
          <p:cNvPr id="716" name="Google Shape;71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a:t>
            </a:r>
            <a:r>
              <a:rPr i="1" lang="en-US">
                <a:solidFill>
                  <a:schemeClr val="dk1"/>
                </a:solidFill>
                <a:highlight>
                  <a:srgbClr val="FFFFFF"/>
                </a:highlight>
                <a:latin typeface="Calibri"/>
                <a:ea typeface="Calibri"/>
                <a:cs typeface="Calibri"/>
                <a:sym typeface="Calibri"/>
              </a:rPr>
              <a:t>Explain what Cost of Attendance Is</a:t>
            </a:r>
            <a:r>
              <a:rPr lang="en-US">
                <a:solidFill>
                  <a:schemeClr val="dk1"/>
                </a:solidFill>
                <a:highlight>
                  <a:srgbClr val="FFFFFF"/>
                </a:highlight>
                <a:latin typeface="Calibri"/>
                <a:ea typeface="Calibri"/>
                <a:cs typeface="Calibri"/>
                <a:sym typeface="Calibri"/>
              </a:rPr>
              <a:t>) – it is more than just tuition. Cost of Attendance is an </a:t>
            </a:r>
            <a:r>
              <a:rPr b="1" lang="en-US">
                <a:solidFill>
                  <a:schemeClr val="dk1"/>
                </a:solidFill>
                <a:highlight>
                  <a:srgbClr val="FFFFFF"/>
                </a:highlight>
                <a:latin typeface="Calibri"/>
                <a:ea typeface="Calibri"/>
                <a:cs typeface="Calibri"/>
                <a:sym typeface="Calibri"/>
              </a:rPr>
              <a:t>estimate</a:t>
            </a:r>
            <a:r>
              <a:rPr lang="en-US">
                <a:solidFill>
                  <a:schemeClr val="dk1"/>
                </a:solidFill>
                <a:highlight>
                  <a:srgbClr val="FFFFFF"/>
                </a:highlight>
                <a:latin typeface="Calibri"/>
                <a:ea typeface="Calibri"/>
                <a:cs typeface="Calibri"/>
                <a:sym typeface="Calibri"/>
              </a:rPr>
              <a:t> of how much a student might have to spend during their time on that campus. This DOES include things such as tuition, meal plans, housing – but think through expenses beyond tuition (haircuts, gas, sorority fees).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Cost of Attendance (COA)</a:t>
            </a:r>
            <a:r>
              <a:rPr lang="en-US">
                <a:solidFill>
                  <a:schemeClr val="dk1"/>
                </a:solidFill>
                <a:highlight>
                  <a:srgbClr val="FFFFFF"/>
                </a:highlight>
                <a:latin typeface="Calibri"/>
                <a:ea typeface="Calibri"/>
                <a:cs typeface="Calibri"/>
                <a:sym typeface="Calibri"/>
              </a:rPr>
              <a:t>: The COA is the total estimated cost of attending a college and includes tuition, fees, housing, meals, books and other living expenses.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 page 52</a:t>
            </a:r>
            <a:r>
              <a:rPr lang="en-US">
                <a:solidFill>
                  <a:schemeClr val="dk1"/>
                </a:solidFill>
                <a:highlight>
                  <a:srgbClr val="FFFFFF"/>
                </a:highlight>
                <a:latin typeface="Calibri"/>
                <a:ea typeface="Calibri"/>
                <a:cs typeface="Calibri"/>
                <a:sym typeface="Calibri"/>
              </a:rPr>
              <a:t> has comparing cost activity that includes having students calculate 3 colleges COA.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22" name="Google Shape;7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 </a:t>
            </a:r>
            <a:r>
              <a:rPr lang="en-US">
                <a:solidFill>
                  <a:schemeClr val="dk1"/>
                </a:solidFill>
                <a:highlight>
                  <a:srgbClr val="FFFFFF"/>
                </a:highlight>
                <a:latin typeface="Calibri"/>
                <a:ea typeface="Calibri"/>
                <a:cs typeface="Calibri"/>
                <a:sym typeface="Calibri"/>
              </a:rPr>
              <a:t>We’ve talked about getting admitted to college, now let’s talk about how to pay for it. Every student would love a chance to get free money for college, right?? We know it’s not as easy as just pulling $20,000 out of your own pocket. There are 4 sources of scholarships and financial aid that a student can potentially pull from: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a:pPr>
            <a:r>
              <a:rPr lang="en-US">
                <a:solidFill>
                  <a:schemeClr val="dk1"/>
                </a:solidFill>
                <a:highlight>
                  <a:srgbClr val="FFFFFF"/>
                </a:highlight>
                <a:latin typeface="Calibri"/>
                <a:ea typeface="Calibri"/>
                <a:cs typeface="Calibri"/>
                <a:sym typeface="Calibri"/>
              </a:rPr>
              <a:t> Outside Scholarships – Local community organizations/businesses, big corporations, clothing brands, etc.</a:t>
            </a:r>
            <a:endParaRPr>
              <a:solidFill>
                <a:schemeClr val="dk1"/>
              </a:solidFill>
              <a:highlight>
                <a:srgbClr val="FFFFFF"/>
              </a:highlight>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2"/>
            </a:pPr>
            <a:r>
              <a:rPr lang="en-US">
                <a:solidFill>
                  <a:schemeClr val="dk1"/>
                </a:solidFill>
                <a:highlight>
                  <a:srgbClr val="FFFFFF"/>
                </a:highlight>
                <a:latin typeface="Calibri"/>
                <a:ea typeface="Calibri"/>
                <a:cs typeface="Calibri"/>
                <a:sym typeface="Calibri"/>
              </a:rPr>
              <a:t> College Aid - Money that comes directly from the college​: Academic Merit scholarships, leadership-based scholarships, departmental scholarships, athletic scholarships, etc.  </a:t>
            </a:r>
            <a:endParaRPr>
              <a:solidFill>
                <a:schemeClr val="dk1"/>
              </a:solidFill>
              <a:highlight>
                <a:srgbClr val="FFFFFF"/>
              </a:highlight>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3"/>
            </a:pPr>
            <a:r>
              <a:rPr lang="en-US">
                <a:solidFill>
                  <a:schemeClr val="dk1"/>
                </a:solidFill>
                <a:highlight>
                  <a:srgbClr val="FFFFFF"/>
                </a:highlight>
                <a:latin typeface="Calibri"/>
                <a:ea typeface="Calibri"/>
                <a:cs typeface="Calibri"/>
                <a:sym typeface="Calibri"/>
              </a:rPr>
              <a:t> Federal Aid – which includes grants, loans and work​ study </a:t>
            </a:r>
            <a:endParaRPr>
              <a:solidFill>
                <a:schemeClr val="dk1"/>
              </a:solidFill>
              <a:highlight>
                <a:srgbClr val="FFFFFF"/>
              </a:highlight>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4"/>
            </a:pPr>
            <a:r>
              <a:rPr lang="en-US">
                <a:solidFill>
                  <a:schemeClr val="dk1"/>
                </a:solidFill>
                <a:highlight>
                  <a:srgbClr val="FFFFFF"/>
                </a:highlight>
                <a:latin typeface="Calibri"/>
                <a:ea typeface="Calibri"/>
                <a:cs typeface="Calibri"/>
                <a:sym typeface="Calibri"/>
              </a:rPr>
              <a:t> State Financial Aid – some of which is based on academic merit and others on financial need ​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41" name="Google Shape;74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The first is OUTSIDE AID.  There are scholarships for every kind of student. The scholarship criteria could be academic achievement, community service, athletic, musical, artistic ability, or even your interests. Many private scholarships do not even require an ACT score. These scholarships could also range in the amount awarded, but outside aid normally means that the money can follow you to any college you plan to attend!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But you can’t find scholarship dollars without looking. One of your best sources for knowing about outside scholarships will be your high school counselor. You may have a bulletin board or website at your school where these are listed.  Also check out the Get2College website, </a:t>
            </a:r>
            <a:r>
              <a:rPr lang="en-US" u="sng">
                <a:solidFill>
                  <a:srgbClr val="0563C1"/>
                </a:solidFill>
                <a:highlight>
                  <a:srgbClr val="FFFFFF"/>
                </a:highlight>
                <a:latin typeface="Calibri"/>
                <a:ea typeface="Calibri"/>
                <a:cs typeface="Calibri"/>
                <a:sym typeface="Calibri"/>
                <a:hlinkClick r:id="rId2">
                  <a:extLst>
                    <a:ext uri="{A12FA001-AC4F-418D-AE19-62706E023703}">
                      <ahyp:hlinkClr val="tx"/>
                    </a:ext>
                  </a:extLst>
                </a:hlinkClick>
              </a:rPr>
              <a:t>get2college.org/scholarships</a:t>
            </a:r>
            <a:r>
              <a:rPr lang="en-US">
                <a:solidFill>
                  <a:schemeClr val="dk1"/>
                </a:solidFill>
                <a:highlight>
                  <a:srgbClr val="FFFFFF"/>
                </a:highlight>
                <a:latin typeface="Calibri"/>
                <a:ea typeface="Calibri"/>
                <a:cs typeface="Calibri"/>
                <a:sym typeface="Calibri"/>
              </a:rPr>
              <a:t>, where they have a scholarship search tool where a list of both Mississippi-based and national scholarships can be filtered through and applied for. Many scholarships are not posted until the fall of your senior year, but deadline approach quickly and could pop up as early as December.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Search for scholarships using free online databases, such as </a:t>
            </a:r>
            <a:r>
              <a:rPr lang="en-US" u="sng">
                <a:solidFill>
                  <a:srgbClr val="0563C1"/>
                </a:solidFill>
                <a:highlight>
                  <a:srgbClr val="FFFFFF"/>
                </a:highlight>
                <a:latin typeface="Calibri"/>
                <a:ea typeface="Calibri"/>
                <a:cs typeface="Calibri"/>
                <a:sym typeface="Calibri"/>
                <a:hlinkClick r:id="rId3">
                  <a:extLst>
                    <a:ext uri="{A12FA001-AC4F-418D-AE19-62706E023703}">
                      <ahyp:hlinkClr val="tx"/>
                    </a:ext>
                  </a:extLst>
                </a:hlinkClick>
              </a:rPr>
              <a:t>Big Future</a:t>
            </a:r>
            <a:r>
              <a:rPr lang="en-US">
                <a:solidFill>
                  <a:schemeClr val="dk1"/>
                </a:solidFill>
                <a:highlight>
                  <a:srgbClr val="FFFFFF"/>
                </a:highlight>
                <a:latin typeface="Calibri"/>
                <a:ea typeface="Calibri"/>
                <a:cs typeface="Calibri"/>
                <a:sym typeface="Calibri"/>
              </a:rPr>
              <a:t> or </a:t>
            </a:r>
            <a:r>
              <a:rPr lang="en-US" u="sng">
                <a:solidFill>
                  <a:srgbClr val="0563C1"/>
                </a:solidFill>
                <a:highlight>
                  <a:srgbClr val="FFFFFF"/>
                </a:highlight>
                <a:latin typeface="Calibri"/>
                <a:ea typeface="Calibri"/>
                <a:cs typeface="Calibri"/>
                <a:sym typeface="Calibri"/>
                <a:hlinkClick r:id="rId4">
                  <a:extLst>
                    <a:ext uri="{A12FA001-AC4F-418D-AE19-62706E023703}">
                      <ahyp:hlinkClr val="tx"/>
                    </a:ext>
                  </a:extLst>
                </a:hlinkClick>
              </a:rPr>
              <a:t>Fastweb</a:t>
            </a: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highlight>
                  <a:srgbClr val="FFFFFF"/>
                </a:highlight>
                <a:latin typeface="Calibri"/>
                <a:ea typeface="Calibri"/>
                <a:cs typeface="Calibri"/>
                <a:sym typeface="Calibri"/>
              </a:rPr>
              <a:t>**Juniors – you can begin researching these scholarships as early the beginning of your junior year to get a bit of a head start, although you will not start applying for these until your senior year. </a:t>
            </a:r>
            <a:r>
              <a:rPr lang="en-US" sz="1000">
                <a:solidFill>
                  <a:schemeClr val="dk1"/>
                </a:solidFill>
                <a:highlight>
                  <a:srgbClr val="FFFFFF"/>
                </a:highlight>
                <a:latin typeface="Calibri"/>
                <a:ea typeface="Calibri"/>
                <a:cs typeface="Calibri"/>
                <a:sym typeface="Calibri"/>
              </a:rPr>
              <a:t> </a:t>
            </a:r>
            <a:endParaRPr sz="10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5"/>
              </a:rPr>
              <a:t>CCR Workbook page 43</a:t>
            </a:r>
            <a:r>
              <a:rPr lang="en-US">
                <a:solidFill>
                  <a:schemeClr val="dk1"/>
                </a:solidFill>
                <a:highlight>
                  <a:srgbClr val="FFFFFF"/>
                </a:highlight>
                <a:latin typeface="Calibri"/>
                <a:ea typeface="Calibri"/>
                <a:cs typeface="Calibri"/>
                <a:sym typeface="Calibri"/>
              </a:rPr>
              <a:t> has details and examples of Outside Aid.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49" name="Google Shape;74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Scholarships from the colleges and universities to which you are applying can be your best source of financial aid.  When we think of scholarships for colleges, you might think of scholarships based on your ACT and your GPA.  But there are many other merit scholarships such as for music, art, theatre, athletics, leadership, and community service.  And there may be scholarships based on financial need that, if eligible, you could receive from the college. This money is gift-aid – money you do not have to repay, just like merit-based scholarships.​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For some schools the application for admission is the scholarship application, but many colleges  will have separate application for scholarships, or even interviews, portfolios or auditions.  You want to make sure you are applying for all scholarships AND meeting all of the deadlines. Some colleges require you to complete a scholarship application after you complete the admission applications in the </a:t>
            </a:r>
            <a:r>
              <a:rPr b="1" lang="en-US">
                <a:solidFill>
                  <a:schemeClr val="dk1"/>
                </a:solidFill>
                <a:highlight>
                  <a:srgbClr val="FFFFFF"/>
                </a:highlight>
                <a:latin typeface="Calibri"/>
                <a:ea typeface="Calibri"/>
                <a:cs typeface="Calibri"/>
                <a:sym typeface="Calibri"/>
              </a:rPr>
              <a:t>fall of your senior year</a:t>
            </a:r>
            <a:r>
              <a:rPr lang="en-US">
                <a:solidFill>
                  <a:schemeClr val="dk1"/>
                </a:solidFill>
                <a:highlight>
                  <a:srgbClr val="FFFFFF"/>
                </a:highlight>
                <a:latin typeface="Calibri"/>
                <a:ea typeface="Calibri"/>
                <a:cs typeface="Calibri"/>
                <a:sym typeface="Calibri"/>
              </a:rPr>
              <a:t> – many schools open that application on August 1. This is where a lot of your “free money” - or money you do not have to repay - comes from! </a:t>
            </a:r>
            <a:r>
              <a:rPr b="1" lang="en-US">
                <a:solidFill>
                  <a:schemeClr val="dk1"/>
                </a:solidFill>
                <a:highlight>
                  <a:srgbClr val="FFFFFF"/>
                </a:highlight>
                <a:latin typeface="Calibri"/>
                <a:ea typeface="Calibri"/>
                <a:cs typeface="Calibri"/>
                <a:sym typeface="Calibri"/>
              </a:rPr>
              <a:t>Biggest piece of advice – make sure you meet ALL deadlines!! </a:t>
            </a: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chemeClr val="lt1"/>
                </a:highlight>
                <a:latin typeface="Calibri"/>
                <a:ea typeface="Calibri"/>
                <a:cs typeface="Calibri"/>
                <a:sym typeface="Calibri"/>
              </a:rPr>
              <a:t>The best place to find these scholarship opportunities, requirements, and deadlines is on the college’s website. But if you have trouble finding this information call, email, or direct message that college’s admissions recruiter and they can get you all of this information- it’s their job!</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60" name="Google Shape;76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If a student attends a community college, they can join Phi Theta Kappa, an honors society. Eligible students will receive an invitation if membership requirements are met—typically a 3.5 GPA and 12 credit hours. Scholarships are available to high-achieving community college students who plan to transfer to a four-year college or university. Phi Theta Kappa members are eligible for transfer scholarships at Mississippi four-year colleges and universities - and these scholarships vary at each institution.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71" name="Google Shape;7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highlight>
                  <a:srgbClr val="FFFFFF"/>
                </a:highlight>
                <a:latin typeface="Calibri"/>
                <a:ea typeface="Calibri"/>
                <a:cs typeface="Calibri"/>
                <a:sym typeface="Calibri"/>
              </a:rPr>
              <a:t>SAY:</a:t>
            </a:r>
            <a:r>
              <a:rPr lang="en-US" sz="1200">
                <a:solidFill>
                  <a:schemeClr val="dk1"/>
                </a:solidFill>
                <a:highlight>
                  <a:srgbClr val="FFFFFF"/>
                </a:highlight>
                <a:latin typeface="Calibri"/>
                <a:ea typeface="Calibri"/>
                <a:cs typeface="Calibri"/>
                <a:sym typeface="Calibri"/>
              </a:rPr>
              <a:t> It is important to complete the Free Application for Federal Student Aid (FAFSA), the application used to help determine student eligibility for financial aid. You can file your senior year. Make sure to file the FAFSA before your college’s priority filing deadline to qualify for the most money. </a:t>
            </a:r>
            <a:endParaRPr sz="12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FAFSA, is not just required for federal grants, it is also used for some of the Mississippi grants. AND colleges and universities may also use the FAFSA for their institutional need-based financial aid.  So even if you don’t qualify for federal grants, you might qualify for the college or university grants!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When you complete the FAFSA, the confirmation page will tell you if you might be eligible for Federal Pell.  The college makes the award based on the FAFSA calculation.​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current(24-25 academic year) maximum Pell Grant amount is $7,395. </a:t>
            </a:r>
            <a:br>
              <a:rPr lang="en-US">
                <a:solidFill>
                  <a:schemeClr val="dk1"/>
                </a:solidFill>
                <a:highlight>
                  <a:srgbClr val="FFFFFF"/>
                </a:highlight>
                <a:latin typeface="Calibri"/>
                <a:ea typeface="Calibri"/>
                <a:cs typeface="Calibri"/>
                <a:sym typeface="Calibri"/>
              </a:rPr>
            </a:br>
            <a:br>
              <a:rPr lang="en-US">
                <a:solidFill>
                  <a:schemeClr val="dk1"/>
                </a:solidFill>
                <a:highlight>
                  <a:srgbClr val="FFFFFF"/>
                </a:highlight>
                <a:latin typeface="Calibri"/>
                <a:ea typeface="Calibri"/>
                <a:cs typeface="Calibri"/>
                <a:sym typeface="Calibri"/>
              </a:rPr>
            </a:br>
            <a:r>
              <a:rPr lang="en-US">
                <a:solidFill>
                  <a:schemeClr val="dk1"/>
                </a:solidFill>
                <a:highlight>
                  <a:srgbClr val="FFFFFF"/>
                </a:highlight>
                <a:latin typeface="Calibri"/>
                <a:ea typeface="Calibri"/>
                <a:cs typeface="Calibri"/>
                <a:sym typeface="Calibri"/>
              </a:rPr>
              <a:t>**NOTE: The 25-26 FAFSA for the class of 2025 will not open until December 1.</a:t>
            </a:r>
            <a:endParaRPr sz="12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br>
              <a:rPr lang="en-US">
                <a:solidFill>
                  <a:schemeClr val="dk1"/>
                </a:solidFill>
                <a:highlight>
                  <a:srgbClr val="FFFFFF"/>
                </a:highlight>
                <a:latin typeface="Calibri"/>
                <a:ea typeface="Calibri"/>
                <a:cs typeface="Calibri"/>
                <a:sym typeface="Calibri"/>
              </a:rPr>
            </a:br>
            <a:r>
              <a:rPr lang="en-US">
                <a:solidFill>
                  <a:schemeClr val="dk1"/>
                </a:solidFill>
                <a:highlight>
                  <a:srgbClr val="FFFFFF"/>
                </a:highlight>
                <a:latin typeface="Calibri"/>
                <a:ea typeface="Calibri"/>
                <a:cs typeface="Calibri"/>
                <a:sym typeface="Calibri"/>
              </a:rPr>
              <a:t>For Juniors: The FAFSA application can typically be completed as early as by Oct. 1</a:t>
            </a:r>
            <a:r>
              <a:rPr baseline="30000" lang="en-US" sz="1400">
                <a:solidFill>
                  <a:schemeClr val="dk1"/>
                </a:solidFill>
                <a:highlight>
                  <a:srgbClr val="FFFFFF"/>
                </a:highlight>
                <a:latin typeface="Calibri"/>
                <a:ea typeface="Calibri"/>
                <a:cs typeface="Calibri"/>
                <a:sym typeface="Calibri"/>
              </a:rPr>
              <a:t>st</a:t>
            </a:r>
            <a:r>
              <a:rPr lang="en-US">
                <a:solidFill>
                  <a:schemeClr val="dk1"/>
                </a:solidFill>
                <a:highlight>
                  <a:srgbClr val="FFFFFF"/>
                </a:highlight>
                <a:latin typeface="Calibri"/>
                <a:ea typeface="Calibri"/>
                <a:cs typeface="Calibri"/>
                <a:sym typeface="Calibri"/>
              </a:rPr>
              <a:t> of your senior year of high school. Be aware that while you cannot fill out the FAFSA now, there are many other things you can begin doing to prepare for college.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Times New Roman"/>
                <a:ea typeface="Times New Roman"/>
                <a:cs typeface="Times New Roman"/>
                <a:sym typeface="Times New Roman"/>
              </a:rPr>
              <a:t> </a:t>
            </a:r>
            <a:endParaRPr sz="12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pages 44- 47</a:t>
            </a:r>
            <a:r>
              <a:rPr lang="en-US">
                <a:solidFill>
                  <a:schemeClr val="dk1"/>
                </a:solidFill>
                <a:highlight>
                  <a:srgbClr val="FFFFFF"/>
                </a:highlight>
                <a:latin typeface="Calibri"/>
                <a:ea typeface="Calibri"/>
                <a:cs typeface="Calibri"/>
                <a:sym typeface="Calibri"/>
              </a:rPr>
              <a:t> provide details on the FAFSA completion, federal aid and what to do after the FAFSA.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a:solidFill>
                  <a:schemeClr val="dk1"/>
                </a:solidFill>
                <a:highlight>
                  <a:srgbClr val="FFFFFF"/>
                </a:highlight>
                <a:latin typeface="Calibri"/>
                <a:ea typeface="Calibri"/>
                <a:cs typeface="Calibri"/>
                <a:sym typeface="Calibri"/>
              </a:rPr>
              <a:t>Federal Student Aid offers a FAFSA Prototype site that could be an activity juniors do and complete a mock FAFSA.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88" name="Google Shape;7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d578054d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highlight>
                  <a:srgbClr val="FFFFFF"/>
                </a:highlight>
                <a:latin typeface="Calibri"/>
                <a:ea typeface="Calibri"/>
                <a:cs typeface="Calibri"/>
                <a:sym typeface="Calibri"/>
              </a:rPr>
              <a:t>SAY: </a:t>
            </a:r>
            <a:r>
              <a:rPr lang="en-US" sz="1200">
                <a:solidFill>
                  <a:schemeClr val="dk1"/>
                </a:solidFill>
                <a:highlight>
                  <a:srgbClr val="FFFFFF"/>
                </a:highlight>
                <a:latin typeface="Calibri"/>
                <a:ea typeface="Calibri"/>
                <a:cs typeface="Calibri"/>
                <a:sym typeface="Calibri"/>
              </a:rPr>
              <a:t>The FAFSA may require more than the students information is the student is dependent as determined by the personal circumstance questions on the form. Parents may need to contribute to a students FAFSA their financial information which will be </a:t>
            </a:r>
            <a:r>
              <a:rPr lang="en-US" sz="1200">
                <a:solidFill>
                  <a:schemeClr val="dk1"/>
                </a:solidFill>
                <a:highlight>
                  <a:srgbClr val="FFFFFF"/>
                </a:highlight>
                <a:latin typeface="Calibri"/>
                <a:ea typeface="Calibri"/>
                <a:cs typeface="Calibri"/>
                <a:sym typeface="Calibri"/>
              </a:rPr>
              <a:t>transferred</a:t>
            </a:r>
            <a:r>
              <a:rPr lang="en-US" sz="1200">
                <a:solidFill>
                  <a:schemeClr val="dk1"/>
                </a:solidFill>
                <a:highlight>
                  <a:srgbClr val="FFFFFF"/>
                </a:highlight>
                <a:latin typeface="Calibri"/>
                <a:ea typeface="Calibri"/>
                <a:cs typeface="Calibri"/>
                <a:sym typeface="Calibri"/>
              </a:rPr>
              <a:t> directly from Federal Student Aid once consent is given. It is important for you to know who all will be expected to be contributors on the FAFSA before it opens to allow for time to contributors to create a unique username and password (FSA ID) for log into the invite that is sent </a:t>
            </a:r>
            <a:r>
              <a:rPr lang="en-US" sz="1200">
                <a:solidFill>
                  <a:schemeClr val="dk1"/>
                </a:solidFill>
                <a:highlight>
                  <a:srgbClr val="FFFFFF"/>
                </a:highlight>
                <a:latin typeface="Calibri"/>
                <a:ea typeface="Calibri"/>
                <a:cs typeface="Calibri"/>
                <a:sym typeface="Calibri"/>
              </a:rPr>
              <a:t>from the students.</a:t>
            </a:r>
            <a:endParaRPr sz="12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Use this flowchart to help determine which parent(s) are contributors for dependent students.</a:t>
            </a:r>
            <a:endParaRPr sz="1200">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Calibri"/>
                <a:ea typeface="Calibri"/>
                <a:cs typeface="Calibri"/>
                <a:sym typeface="Calibri"/>
              </a:rPr>
              <a:t>Remember, grandparents, legal guardians, widowed stepparents, foster parents, siblings are NEVER contributors unless they have legally adopted the student.</a:t>
            </a:r>
            <a:endParaRPr sz="1200">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799" name="Google Shape;799;g2d578054d3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 </a:t>
            </a:r>
            <a:r>
              <a:rPr lang="en-US">
                <a:solidFill>
                  <a:schemeClr val="dk1"/>
                </a:solidFill>
                <a:highlight>
                  <a:srgbClr val="FFFFFF"/>
                </a:highlight>
                <a:latin typeface="Calibri"/>
                <a:ea typeface="Calibri"/>
                <a:cs typeface="Calibri"/>
                <a:sym typeface="Calibri"/>
              </a:rPr>
              <a:t>There are several types of student loans, but remember LOANS must be repaid.  Loans are a great source and many students could not go to college without a loan but you should explore all other options first.  AND never borrow any more than is absolutely necessary.  If a school awards you, for example, $5500 and you only need $2000, then reduce the amount on your award letter and ONLY borrow what you need!​ </a:t>
            </a:r>
            <a:endParaRPr>
              <a:solidFill>
                <a:schemeClr val="dk1"/>
              </a:solidFill>
              <a:highlight>
                <a:srgbClr val="FFFFFF"/>
              </a:highlight>
              <a:latin typeface="Calibri"/>
              <a:ea typeface="Calibri"/>
              <a:cs typeface="Calibri"/>
              <a:sym typeface="Calibri"/>
            </a:endParaRPr>
          </a:p>
          <a:p>
            <a:pPr indent="0" lvl="0" marL="0" rtl="0" algn="l">
              <a:lnSpc>
                <a:spcPct val="122727"/>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3 types of loans are Perkins loans, Federal Direct Student Loans, and loans for your parents called PLUS loans.  YOU MUST COMPLETE THE FAFSA to be awarded any federal loan.​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Times New Roman"/>
                <a:ea typeface="Times New Roman"/>
                <a:cs typeface="Times New Roman"/>
                <a:sym typeface="Times New Roman"/>
              </a:rPr>
              <a:t> </a:t>
            </a:r>
            <a:endParaRPr sz="12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 pages 50 &amp; 51</a:t>
            </a:r>
            <a:r>
              <a:rPr lang="en-US">
                <a:solidFill>
                  <a:schemeClr val="dk1"/>
                </a:solidFill>
                <a:highlight>
                  <a:srgbClr val="FFFFFF"/>
                </a:highlight>
                <a:latin typeface="Calibri"/>
                <a:ea typeface="Calibri"/>
                <a:cs typeface="Calibri"/>
                <a:sym typeface="Calibri"/>
              </a:rPr>
              <a:t> have more details about student loan types, resources to estimate loan amounts, and how a financial aid offer letter works.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808" name="Google Shape;80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 </a:t>
            </a:r>
            <a:r>
              <a:rPr lang="en-US">
                <a:solidFill>
                  <a:schemeClr val="dk1"/>
                </a:solidFill>
                <a:highlight>
                  <a:srgbClr val="FFFFFF"/>
                </a:highlight>
                <a:latin typeface="Calibri"/>
                <a:ea typeface="Calibri"/>
                <a:cs typeface="Calibri"/>
                <a:sym typeface="Calibri"/>
              </a:rPr>
              <a:t>You have options! There are 15 community colleges, 8 public 4-year universities, and 7 private 4-year universities in the state of MS.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 good talking point here is to discuss how you can still be in MS, and be far from home. Or you can pretty much find a college as close as an hour to you.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 fun activity before you present this slide is to ask the students if they know how many colleges are in Mississippi OR how many community colleges MS has OR can they name all 8 public colleges in MS.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u="sng">
                <a:solidFill>
                  <a:schemeClr val="hlink"/>
                </a:solidFill>
                <a:highlight>
                  <a:srgbClr val="FFFFFF"/>
                </a:highlight>
                <a:latin typeface="Calibri"/>
                <a:ea typeface="Calibri"/>
                <a:cs typeface="Calibri"/>
                <a:sym typeface="Calibri"/>
                <a:hlinkClick r:id="rId2"/>
              </a:rPr>
              <a:t> CCR Workbook page 14</a:t>
            </a:r>
            <a:r>
              <a:rPr lang="en-US">
                <a:solidFill>
                  <a:schemeClr val="dk1"/>
                </a:solidFill>
                <a:highlight>
                  <a:srgbClr val="FFFFFF"/>
                </a:highlight>
                <a:latin typeface="Calibri"/>
                <a:ea typeface="Calibri"/>
                <a:cs typeface="Calibri"/>
                <a:sym typeface="Calibri"/>
              </a:rPr>
              <a:t> has this map and college websites.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539" name="Google Shape;53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The state of MS provides 4 possible grants for MS high school graduates who plan to attend college in MS to receive. Apply as early as October 1 (of your senior year) at msfinancialaid.org.</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MTAG (MS Tuition Assistance Grant) is for students who have a 15 ACT Superscore and a 2.5 GPA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The value is: $500 for Freshman year &amp; Sophomore year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$1000 for Junior year &amp; Senior year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r>
              <a:rPr lang="en-US">
                <a:solidFill>
                  <a:schemeClr val="dk1"/>
                </a:solidFill>
                <a:highlight>
                  <a:schemeClr val="lt1"/>
                </a:highlight>
                <a:latin typeface="Calibri"/>
                <a:ea typeface="Calibri"/>
                <a:cs typeface="Calibri"/>
                <a:sym typeface="Calibri"/>
              </a:rPr>
              <a:t>Students who receive maximum Pell Grant ($7,395/year CANNOT get MTAG)</a:t>
            </a:r>
            <a:endParaRPr>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​MESG (MS Eminent Scholar Grant) is for students who have a 29 ACT Superscore or 1290 SAT and a 3.5 GPA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value is $2500 each year for four years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​HELP Grant (Higher Education Legislative Plan) is for students have a 2.5 gpa and at least a 20 Superscore on the ACT.  Students must take the IHL college prep curriculum, and meet the income requirements.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value is: FULL TUITION at any public college or university in MS.</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FAITH Scholarship (Fostering Access &amp; Inspiring True Hope Scholarship) is for students who at any time since their 13th birthday have been in foster care through CPS or in a qualified residential facility. Students must be under the age of 25, a US citizen, complete the FAFSA &amp; MAAPP.</a:t>
            </a:r>
            <a:br>
              <a:rPr lang="en-US">
                <a:solidFill>
                  <a:schemeClr val="dk1"/>
                </a:solidFill>
                <a:highlight>
                  <a:srgbClr val="FFFFFF"/>
                </a:highlight>
                <a:latin typeface="Calibri"/>
                <a:ea typeface="Calibri"/>
                <a:cs typeface="Calibri"/>
                <a:sym typeface="Calibri"/>
              </a:rPr>
            </a:br>
            <a:r>
              <a:rPr lang="en-US">
                <a:solidFill>
                  <a:schemeClr val="dk1"/>
                </a:solidFill>
                <a:highlight>
                  <a:srgbClr val="FFFFFF"/>
                </a:highlight>
                <a:latin typeface="Calibri"/>
                <a:ea typeface="Calibri"/>
                <a:cs typeface="Calibri"/>
                <a:sym typeface="Calibri"/>
              </a:rPr>
              <a:t>The value is: Up to FULL Cost of Attendance + housing during school breaks (where available). There is no deadline.</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Times New Roman"/>
                <a:ea typeface="Times New Roman"/>
                <a:cs typeface="Times New Roman"/>
                <a:sym typeface="Times New Roman"/>
              </a:rPr>
              <a:t> </a:t>
            </a:r>
            <a:endParaRPr sz="12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 pages 48 &amp; 49</a:t>
            </a:r>
            <a:r>
              <a:rPr lang="en-US">
                <a:solidFill>
                  <a:schemeClr val="dk1"/>
                </a:solidFill>
                <a:highlight>
                  <a:srgbClr val="FFFFFF"/>
                </a:highlight>
                <a:latin typeface="Calibri"/>
                <a:ea typeface="Calibri"/>
                <a:cs typeface="Calibri"/>
                <a:sym typeface="Calibri"/>
              </a:rPr>
              <a:t> provides more details on each of these grants and checklist of what to do after completing the application for these grants.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824" name="Google Shape;82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Requirements for the HELP Grant are: 2.5 GPA, 20 ACT Superscore, IHL college prep curriculum, $39,500 or less AGI ($5,000 for each additional sibling under 21).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award is: full tuition and fee at public college/university for 4 years, private colleges-value of the average IHL tuition and fees applied to aid.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HELP grant has to be applied for annually, March 31 deadline, and the only time a student can apply for this grant is as a senior in HS or freshman in college.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HELP Grant can stack with the PELL grant and college scholarships.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851" name="Google Shape;85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50bab581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This is a brand new scholarship for the class of 2022 from the State of Mississippi. It covers the FULL cost of attendance + housing costs during school breaks (when available). </a:t>
            </a:r>
            <a:br>
              <a:rPr lang="en-US">
                <a:solidFill>
                  <a:schemeClr val="dk1"/>
                </a:solidFill>
                <a:highlight>
                  <a:srgbClr val="FFFFFF"/>
                </a:highlight>
                <a:latin typeface="Calibri"/>
                <a:ea typeface="Calibri"/>
                <a:cs typeface="Calibri"/>
                <a:sym typeface="Calibri"/>
              </a:rPr>
            </a:br>
            <a:r>
              <a:rPr lang="en-US">
                <a:solidFill>
                  <a:schemeClr val="dk1"/>
                </a:solidFill>
                <a:highlight>
                  <a:srgbClr val="FFFFFF"/>
                </a:highlight>
                <a:latin typeface="Calibri"/>
                <a:ea typeface="Calibri"/>
                <a:cs typeface="Calibri"/>
                <a:sym typeface="Calibri"/>
              </a:rPr>
              <a:t>The </a:t>
            </a:r>
            <a:r>
              <a:rPr lang="en-US">
                <a:solidFill>
                  <a:schemeClr val="dk1"/>
                </a:solidFill>
                <a:highlight>
                  <a:srgbClr val="FFFFFF"/>
                </a:highlight>
                <a:latin typeface="Calibri"/>
                <a:ea typeface="Calibri"/>
                <a:cs typeface="Calibri"/>
                <a:sym typeface="Calibri"/>
              </a:rPr>
              <a:t>eligibility</a:t>
            </a:r>
            <a:r>
              <a:rPr lang="en-US">
                <a:solidFill>
                  <a:schemeClr val="dk1"/>
                </a:solidFill>
                <a:highlight>
                  <a:srgbClr val="FFFFFF"/>
                </a:highlight>
                <a:latin typeface="Calibri"/>
                <a:ea typeface="Calibri"/>
                <a:cs typeface="Calibri"/>
                <a:sym typeface="Calibri"/>
              </a:rPr>
              <a:t> </a:t>
            </a:r>
            <a:r>
              <a:rPr lang="en-US">
                <a:solidFill>
                  <a:schemeClr val="dk1"/>
                </a:solidFill>
                <a:highlight>
                  <a:srgbClr val="FFFFFF"/>
                </a:highlight>
                <a:latin typeface="Calibri"/>
                <a:ea typeface="Calibri"/>
                <a:cs typeface="Calibri"/>
                <a:sym typeface="Calibri"/>
              </a:rPr>
              <a:t>requirements</a:t>
            </a:r>
            <a:r>
              <a:rPr lang="en-US">
                <a:solidFill>
                  <a:schemeClr val="dk1"/>
                </a:solidFill>
                <a:highlight>
                  <a:srgbClr val="FFFFFF"/>
                </a:highlight>
                <a:latin typeface="Calibri"/>
                <a:ea typeface="Calibri"/>
                <a:cs typeface="Calibri"/>
                <a:sym typeface="Calibri"/>
              </a:rPr>
              <a:t> are:</a:t>
            </a:r>
            <a:br>
              <a:rPr lang="en-US">
                <a:solidFill>
                  <a:schemeClr val="dk1"/>
                </a:solidFill>
                <a:highlight>
                  <a:srgbClr val="FFFFFF"/>
                </a:highlight>
                <a:latin typeface="Calibri"/>
                <a:ea typeface="Calibri"/>
                <a:cs typeface="Calibri"/>
                <a:sym typeface="Calibri"/>
              </a:rPr>
            </a:br>
            <a:r>
              <a:rPr lang="en-US">
                <a:solidFill>
                  <a:schemeClr val="dk1"/>
                </a:solidFill>
                <a:latin typeface="Calibri"/>
                <a:ea typeface="Calibri"/>
                <a:cs typeface="Calibri"/>
                <a:sym typeface="Calibri"/>
              </a:rPr>
              <a:t>US Citizen​</a:t>
            </a:r>
            <a:endParaRPr>
              <a:solidFill>
                <a:schemeClr val="dk1"/>
              </a:solidFill>
              <a:latin typeface="Calibri"/>
              <a:ea typeface="Calibri"/>
              <a:cs typeface="Calibri"/>
              <a:sym typeface="Calibri"/>
            </a:endParaRPr>
          </a:p>
          <a:p>
            <a:pPr indent="-298450" lvl="0" marL="673100" rtl="0" algn="l">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&lt; 25 years of age​</a:t>
            </a:r>
            <a:endParaRPr>
              <a:solidFill>
                <a:schemeClr val="dk1"/>
              </a:solidFill>
              <a:latin typeface="Calibri"/>
              <a:ea typeface="Calibri"/>
              <a:cs typeface="Calibri"/>
              <a:sym typeface="Calibri"/>
            </a:endParaRPr>
          </a:p>
          <a:p>
            <a:pPr indent="-298450" lvl="0" marL="673100" rtl="0" algn="l">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Fill out the FAFSA (if applicable: other federal aid apps)​</a:t>
            </a:r>
            <a:endParaRPr>
              <a:solidFill>
                <a:schemeClr val="dk1"/>
              </a:solidFill>
              <a:latin typeface="Calibri"/>
              <a:ea typeface="Calibri"/>
              <a:cs typeface="Calibri"/>
              <a:sym typeface="Calibri"/>
            </a:endParaRPr>
          </a:p>
          <a:p>
            <a:pPr indent="-298450" lvl="0" marL="673100" rtl="0" algn="l">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Meet one of the following criteria:​</a:t>
            </a:r>
            <a:endParaRPr>
              <a:solidFill>
                <a:schemeClr val="dk1"/>
              </a:solidFill>
              <a:latin typeface="Calibri"/>
              <a:ea typeface="Calibri"/>
              <a:cs typeface="Calibri"/>
              <a:sym typeface="Calibri"/>
            </a:endParaRPr>
          </a:p>
          <a:p>
            <a:pPr indent="0" lvl="0" marL="0" rtl="0" algn="l">
              <a:lnSpc>
                <a:spcPct val="122222"/>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 In legal custody of CPS at any time since age 13​</a:t>
            </a:r>
            <a:endParaRPr>
              <a:solidFill>
                <a:schemeClr val="dk1"/>
              </a:solidFill>
              <a:latin typeface="Calibri"/>
              <a:ea typeface="Calibri"/>
              <a:cs typeface="Calibri"/>
              <a:sym typeface="Calibri"/>
            </a:endParaRPr>
          </a:p>
          <a:p>
            <a:pPr indent="0" lvl="0" marL="0" rtl="0" algn="l">
              <a:lnSpc>
                <a:spcPct val="122222"/>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 In qualified residential facility at any time since age 13​</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 Adopted from CPS or qualified residential facility after age 13​</a:t>
            </a:r>
            <a:endParaRPr>
              <a:solidFill>
                <a:schemeClr val="dk1"/>
              </a:solidFill>
              <a:latin typeface="Calibri"/>
              <a:ea typeface="Calibri"/>
              <a:cs typeface="Calibri"/>
              <a:sym typeface="Calibri"/>
            </a:endParaRPr>
          </a:p>
          <a:p>
            <a:pPr indent="-298450" lvl="0" marL="673100" rtl="0" algn="l">
              <a:lnSpc>
                <a:spcPct val="115000"/>
              </a:lnSpc>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Enroll in MS institution for undergraduate credential or degree​</a:t>
            </a:r>
            <a:endParaRPr>
              <a:solidFill>
                <a:schemeClr val="dk1"/>
              </a:solidFill>
              <a:latin typeface="Calibri"/>
              <a:ea typeface="Calibri"/>
              <a:cs typeface="Calibri"/>
              <a:sym typeface="Calibri"/>
            </a:endParaRPr>
          </a:p>
          <a:p>
            <a:pPr indent="0" lvl="0" marL="0" rtl="0" algn="l">
              <a:lnSpc>
                <a:spcPct val="122222"/>
              </a:lnSpc>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Important Dates</a:t>
            </a:r>
            <a:r>
              <a:rPr lang="en-US">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22222"/>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Application opens October 1 annually [MAAPP]​</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a:t>
            </a:r>
            <a:r>
              <a:rPr b="1" lang="en-US">
                <a:solidFill>
                  <a:schemeClr val="dk1"/>
                </a:solidFill>
                <a:latin typeface="Calibri"/>
                <a:ea typeface="Calibri"/>
                <a:cs typeface="Calibri"/>
                <a:sym typeface="Calibri"/>
              </a:rPr>
              <a:t>No deadline</a:t>
            </a:r>
            <a:r>
              <a:rPr lang="en-US">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
        <p:nvSpPr>
          <p:cNvPr id="863" name="Google Shape;863;g150bab581d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Students must take at least 15 credit hours each year to be eligible for state grants. For each grant, students must keep the minimum required GPA of 2.5 for MTAG and HELP and 3.5 for MESG. If not, students have a semester of probation to get GPA back up. All three types of grants are available for 8 semesters as long as apply and renew by the deadline. Students can only receive 1 of the 3 grants. </a:t>
            </a:r>
            <a:endParaRPr/>
          </a:p>
        </p:txBody>
      </p:sp>
      <p:sp>
        <p:nvSpPr>
          <p:cNvPr id="879" name="Google Shape;87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This checklist is a great take-a-way to do list for seniors and juniors.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only items on this to-do list that Juniors CANNOT do is apply to college, and complete the FAFSA/State Aid/and Scholarship applications. Encouraging students to get started on this process early is a must!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 pages 4 &amp; 5</a:t>
            </a:r>
            <a:r>
              <a:rPr lang="en-US">
                <a:solidFill>
                  <a:schemeClr val="dk1"/>
                </a:solidFill>
                <a:highlight>
                  <a:srgbClr val="FFFFFF"/>
                </a:highlight>
                <a:latin typeface="Calibri"/>
                <a:ea typeface="Calibri"/>
                <a:cs typeface="Calibri"/>
                <a:sym typeface="Calibri"/>
              </a:rPr>
              <a:t> have a more detailed list for both juniors and seniors.</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888" name="Google Shape;88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Besides the checklist, there are several other action steps that students can take to begin the college-going process. Encourage students to sign up for Get2College’s text messaging program (info on next slide). Also, encourage students to register for Get2College’s virtual ACT prep. All of our resources are free! Lastly if students need assisting in this process they can make an in-person or virtual with a counselor at their local Get2College center.  </a:t>
            </a:r>
            <a:endParaRPr/>
          </a:p>
        </p:txBody>
      </p:sp>
      <p:sp>
        <p:nvSpPr>
          <p:cNvPr id="908" name="Google Shape;90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Sign up for two-way text messaging from Get2College! Receive reminders about when to apply for college and financial aid, as well as tips about admissions, campus visits, and the ACT. The best part? You can text us anytime with questions. Messaging is available for high school students, their parents, or high school counselors. Messaging and data rates apply. </a:t>
            </a:r>
            <a:endParaRPr/>
          </a:p>
        </p:txBody>
      </p:sp>
      <p:sp>
        <p:nvSpPr>
          <p:cNvPr id="924" name="Google Shape;92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Get2College is a non-profit college access organization whose goal is help students go to college and figure out how to pay for it. For more information visit the QR code to access different resources on the website.</a:t>
            </a:r>
            <a:endParaRPr/>
          </a:p>
        </p:txBody>
      </p:sp>
      <p:sp>
        <p:nvSpPr>
          <p:cNvPr id="931" name="Google Shape;93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A Certificate can be earned through a technical program at a junior college or technical school and is typically shorter than earning an Associate’s degree.  Even if you go directly to the workforce, some jobs may require that you become certified in particular skills and may even send you to school for those certifications.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An Associate’s degree, often completed in two years or less, can be in a specific trade or technical skill, or could be equivalent to the first 2 years of an academic course of study with plans to transfer to a university or college.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A Bachelor’s degree is earned at a 4-year college or university. It is important to understand that the higher the level of education, the higher the earning potential.​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Times New Roman"/>
                <a:ea typeface="Times New Roman"/>
                <a:cs typeface="Times New Roman"/>
                <a:sym typeface="Times New Roman"/>
              </a:rPr>
              <a:t> </a:t>
            </a:r>
            <a:endParaRPr sz="12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a:t>
            </a:r>
            <a:r>
              <a:rPr b="1" lang="en-US" u="sng">
                <a:solidFill>
                  <a:schemeClr val="hlink"/>
                </a:solidFill>
                <a:highlight>
                  <a:srgbClr val="FFFFFF"/>
                </a:highlight>
                <a:latin typeface="Calibri"/>
                <a:ea typeface="Calibri"/>
                <a:cs typeface="Calibri"/>
                <a:sym typeface="Calibri"/>
                <a:hlinkClick r:id="rId3"/>
              </a:rPr>
              <a:t> </a:t>
            </a:r>
            <a:r>
              <a:rPr lang="en-US" u="sng">
                <a:solidFill>
                  <a:schemeClr val="hlink"/>
                </a:solidFill>
                <a:highlight>
                  <a:srgbClr val="FFFFFF"/>
                </a:highlight>
                <a:latin typeface="Calibri"/>
                <a:ea typeface="Calibri"/>
                <a:cs typeface="Calibri"/>
                <a:sym typeface="Calibri"/>
                <a:hlinkClick r:id="rId4"/>
              </a:rPr>
              <a:t>Page 7</a:t>
            </a:r>
            <a:r>
              <a:rPr lang="en-US">
                <a:solidFill>
                  <a:schemeClr val="dk1"/>
                </a:solidFill>
                <a:highlight>
                  <a:srgbClr val="FFFFFF"/>
                </a:highlight>
                <a:latin typeface="Calibri"/>
                <a:ea typeface="Calibri"/>
                <a:cs typeface="Calibri"/>
                <a:sym typeface="Calibri"/>
              </a:rPr>
              <a:t>  relates to this slide and has a reflective activity and resource for determining college major.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555" name="Google Shape;5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YOU have a choice on where you go to college and you want to find the college that is the right fit for you.  Fit is not where your parents went, or where your friends are going or not the place that cost the least. Fit is about finding the right school that meets your academic, social, and financial needs.​ What kind of school interests me? Public or Private, Religious Affiliated, Military Academy, or an HBCU which is a Historically Black College or University.​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Each type of college presents a different experience. Not all colleges are the same. For example, the age of the population at a university will be different than the community college campus, b/c at a university, you will have juniors and seniors, masters level students and doctoral students. OR at an HBCU, you have an environment built on a rich African-American heritage, OR at a religious affiliated school you may be required to take faith-based classes as a part of the curriculum.​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Where is the school located? Your ability to embrace the college experience will be dependent on your independence from your parents. Studies show that students that live on campus during their first 2-3 years of college, have a higher success rate, graduate on time, and stay in school more than those who do not live on campus. Because living on campus is a huge part of the college experience, it is important to understand what you are looking for in the area surrounding the campus. Is it urban, suburban, rural?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What are the admission policies? Is it a competitive admissions process, or have I already met the requirements with my GPA and ACT score?​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How much does it cost? How do they award financial aid? We’ll talk about this a little later in the presentation. Financial aid might be a big factor for your final decision, but at the beginning of your senior year, you will not have enough information to make a decision based on financial aid. Therefore, it is important to identify other factors that will make the college a good fit.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What is the size of the school? You might need a small campus or some of you might want a large campus with lots of diversity.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What special opportunities does the school offer ME? Getting involved on a college campus helps you meet people and important administrators. You might want to study abroad, or maybe you want top-notch research opportunities in medicine, or hands on experience with an archeological dig. Each college has something they are proud to offer the students…something distinctive. Find out what these distinctive strengths are for each college or university.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a:t>
            </a:r>
            <a:r>
              <a:rPr b="1" lang="en-US" u="sng">
                <a:solidFill>
                  <a:schemeClr val="hlink"/>
                </a:solidFill>
                <a:highlight>
                  <a:srgbClr val="FFFFFF"/>
                </a:highlight>
                <a:latin typeface="Calibri"/>
                <a:ea typeface="Calibri"/>
                <a:cs typeface="Calibri"/>
                <a:sym typeface="Calibri"/>
                <a:hlinkClick r:id="rId3"/>
              </a:rPr>
              <a:t> </a:t>
            </a:r>
            <a:r>
              <a:rPr lang="en-US" u="sng">
                <a:solidFill>
                  <a:schemeClr val="hlink"/>
                </a:solidFill>
                <a:highlight>
                  <a:srgbClr val="FFFFFF"/>
                </a:highlight>
                <a:latin typeface="Calibri"/>
                <a:ea typeface="Calibri"/>
                <a:cs typeface="Calibri"/>
                <a:sym typeface="Calibri"/>
                <a:hlinkClick r:id="rId4"/>
              </a:rPr>
              <a:t>pages 8, 9, 15, 16, &amp; 17</a:t>
            </a:r>
            <a:r>
              <a:rPr lang="en-US">
                <a:solidFill>
                  <a:schemeClr val="dk1"/>
                </a:solidFill>
                <a:highlight>
                  <a:srgbClr val="FFFFFF"/>
                </a:highlight>
                <a:latin typeface="Calibri"/>
                <a:ea typeface="Calibri"/>
                <a:cs typeface="Calibri"/>
                <a:sym typeface="Calibri"/>
              </a:rPr>
              <a:t> have interactive list making and activities to help students research, reflect, and create their college list.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a:t>
            </a:r>
            <a:r>
              <a:rPr lang="en-US" u="sng">
                <a:solidFill>
                  <a:schemeClr val="hlink"/>
                </a:solidFill>
                <a:highlight>
                  <a:srgbClr val="FFFFFF"/>
                </a:highlight>
                <a:latin typeface="Calibri"/>
                <a:ea typeface="Calibri"/>
                <a:cs typeface="Calibri"/>
                <a:sym typeface="Calibri"/>
                <a:hlinkClick r:id="rId5"/>
              </a:rPr>
              <a:t> CCR Workbook page 9</a:t>
            </a:r>
            <a:r>
              <a:rPr lang="en-US">
                <a:solidFill>
                  <a:schemeClr val="dk1"/>
                </a:solidFill>
                <a:highlight>
                  <a:srgbClr val="FFFFFF"/>
                </a:highlight>
                <a:latin typeface="Calibri"/>
                <a:ea typeface="Calibri"/>
                <a:cs typeface="Calibri"/>
                <a:sym typeface="Calibri"/>
              </a:rPr>
              <a:t> has information about selective colleges and the language students needs to know about this unique type of admission process.</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Activity you could do with your student is build a college (</a:t>
            </a:r>
            <a:r>
              <a:rPr lang="en-US" u="sng">
                <a:solidFill>
                  <a:srgbClr val="0563C1"/>
                </a:solidFill>
                <a:highlight>
                  <a:srgbClr val="FFFFFF"/>
                </a:highlight>
                <a:latin typeface="Calibri"/>
                <a:ea typeface="Calibri"/>
                <a:cs typeface="Calibri"/>
                <a:sym typeface="Calibri"/>
                <a:hlinkClick r:id="rId6">
                  <a:extLst>
                    <a:ext uri="{A12FA001-AC4F-418D-AE19-62706E023703}">
                      <ahyp:hlinkClr val="tx"/>
                    </a:ext>
                  </a:extLst>
                </a:hlinkClick>
              </a:rPr>
              <a:t>found here</a:t>
            </a:r>
            <a:r>
              <a:rPr lang="en-US">
                <a:solidFill>
                  <a:schemeClr val="dk1"/>
                </a:solidFill>
                <a:highlight>
                  <a:srgbClr val="FFFFFF"/>
                </a:highlight>
                <a:latin typeface="Calibri"/>
                <a:ea typeface="Calibri"/>
                <a:cs typeface="Calibri"/>
                <a:sym typeface="Calibri"/>
              </a:rPr>
              <a:t>).</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571" name="Google Shape;57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 </a:t>
            </a:r>
            <a:r>
              <a:rPr lang="en-US">
                <a:solidFill>
                  <a:schemeClr val="dk1"/>
                </a:solidFill>
                <a:highlight>
                  <a:srgbClr val="FFFFFF"/>
                </a:highlight>
                <a:latin typeface="Calibri"/>
                <a:ea typeface="Calibri"/>
                <a:cs typeface="Calibri"/>
                <a:sym typeface="Calibri"/>
              </a:rPr>
              <a:t>Don’t miss your high school college fair. Attending a college fair will give you the opportunity to meet with representatives from different colleges and to gather materials that will give you a better idea of what each school would be like.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BEST way to get a feel for whether a college is right for you is to MAKE THE CAMPUS VISIT!​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If you plan a campus visit; we suggest taking your parents or family with you and visit when students are on campus.  You may want to visit when it is convenient for you and your parents such as over the Thanksgiving or Christmas break.  But students aren’t on campus so you miss out on really getting a feel for the campus.  And, let me put it out there:  Tailgating is NOT a campus visit.  Football games are fun, but you should make a formal campus visit and learn more about the college.​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Check the website or call the college admissions office to find out about campus visit days.​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A great campus visit should INCLUDE:​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-Meeting with an admissions RECRUITER and taking a tour,​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Visit the residence halls where you will spend a lot of time​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-Talk with current STUDENTS,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-Eat in the CAFETERIA and​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-And, if possible, sit in on a CLASS.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Times New Roman"/>
                <a:ea typeface="Times New Roman"/>
                <a:cs typeface="Times New Roman"/>
                <a:sym typeface="Times New Roman"/>
              </a:rPr>
              <a:t> </a:t>
            </a:r>
            <a:endParaRPr>
              <a:solidFill>
                <a:schemeClr val="dk1"/>
              </a:solidFill>
              <a:highlight>
                <a:srgbClr val="FFFFFF"/>
              </a:highlight>
              <a:latin typeface="Calibri"/>
              <a:ea typeface="Calibri"/>
              <a:cs typeface="Calibri"/>
              <a:sym typeface="Calibri"/>
            </a:endParaRPr>
          </a:p>
          <a:p>
            <a:pPr indent="0" lvl="0" marL="0" rtl="0" algn="l">
              <a:lnSpc>
                <a:spcPct val="122727"/>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pages 15, 16, &amp;, 17</a:t>
            </a:r>
            <a:r>
              <a:rPr lang="en-US">
                <a:solidFill>
                  <a:schemeClr val="dk1"/>
                </a:solidFill>
                <a:highlight>
                  <a:srgbClr val="FFFFFF"/>
                </a:highlight>
                <a:latin typeface="Calibri"/>
                <a:ea typeface="Calibri"/>
                <a:cs typeface="Calibri"/>
                <a:sym typeface="Calibri"/>
              </a:rPr>
              <a:t> have information about Do’s &amp; Dont’s of College fairs, 20 questions to ask college representatives, and a college fair tracking worksheet.</a:t>
            </a:r>
            <a:endParaRPr>
              <a:solidFill>
                <a:schemeClr val="dk1"/>
              </a:solidFill>
              <a:highlight>
                <a:srgbClr val="FFFFFF"/>
              </a:highlight>
              <a:latin typeface="Calibri"/>
              <a:ea typeface="Calibri"/>
              <a:cs typeface="Calibri"/>
              <a:sym typeface="Calibri"/>
            </a:endParaRPr>
          </a:p>
          <a:p>
            <a:pPr indent="0" lvl="0" marL="0" rtl="0" algn="l">
              <a:lnSpc>
                <a:spcPct val="122727"/>
              </a:lnSpc>
              <a:spcBef>
                <a:spcPts val="0"/>
              </a:spcBef>
              <a:spcAft>
                <a:spcPts val="0"/>
              </a:spcAft>
              <a:buClr>
                <a:schemeClr val="dk1"/>
              </a:buClr>
              <a:buSzPts val="1100"/>
              <a:buFont typeface="Arial"/>
              <a:buNone/>
            </a:pPr>
            <a:r>
              <a:rPr b="1" lang="en-US">
                <a:solidFill>
                  <a:schemeClr val="dk1"/>
                </a:solidFill>
                <a:highlight>
                  <a:schemeClr val="lt1"/>
                </a:highlight>
                <a:latin typeface="Calibri"/>
                <a:ea typeface="Calibri"/>
                <a:cs typeface="Calibri"/>
                <a:sym typeface="Calibri"/>
              </a:rPr>
              <a:t>KNOW: </a:t>
            </a:r>
            <a:r>
              <a:rPr lang="en-US" u="sng">
                <a:solidFill>
                  <a:schemeClr val="hlink"/>
                </a:solidFill>
                <a:highlight>
                  <a:schemeClr val="lt1"/>
                </a:highlight>
                <a:latin typeface="Calibri"/>
                <a:ea typeface="Calibri"/>
                <a:cs typeface="Calibri"/>
                <a:sym typeface="Calibri"/>
                <a:hlinkClick r:id="rId3"/>
              </a:rPr>
              <a:t>CCR Workbook page 18</a:t>
            </a:r>
            <a:r>
              <a:rPr lang="en-US">
                <a:solidFill>
                  <a:schemeClr val="dk1"/>
                </a:solidFill>
                <a:highlight>
                  <a:schemeClr val="lt1"/>
                </a:highlight>
                <a:latin typeface="Calibri"/>
                <a:ea typeface="Calibri"/>
                <a:cs typeface="Calibri"/>
                <a:sym typeface="Calibri"/>
              </a:rPr>
              <a:t> has a campus visit photo scavenger hunt activity. </a:t>
            </a:r>
            <a:endParaRPr>
              <a:solidFill>
                <a:schemeClr val="dk1"/>
              </a:solidFill>
              <a:highlight>
                <a:schemeClr val="lt1"/>
              </a:highlight>
              <a:latin typeface="Calibri"/>
              <a:ea typeface="Calibri"/>
              <a:cs typeface="Calibri"/>
              <a:sym typeface="Calibri"/>
            </a:endParaRPr>
          </a:p>
          <a:p>
            <a:pPr indent="0" lvl="0" marL="0" rtl="0" algn="l">
              <a:lnSpc>
                <a:spcPct val="122727"/>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4"/>
              </a:rPr>
              <a:t>CCR Workbook page 10</a:t>
            </a:r>
            <a:r>
              <a:rPr lang="en-US">
                <a:solidFill>
                  <a:schemeClr val="dk1"/>
                </a:solidFill>
                <a:highlight>
                  <a:srgbClr val="FFFFFF"/>
                </a:highlight>
                <a:latin typeface="Calibri"/>
                <a:ea typeface="Calibri"/>
                <a:cs typeface="Calibri"/>
                <a:sym typeface="Calibri"/>
              </a:rPr>
              <a:t> has a short personality assessment that links to </a:t>
            </a:r>
            <a:r>
              <a:rPr lang="en-US" u="sng">
                <a:solidFill>
                  <a:schemeClr val="hlink"/>
                </a:solidFill>
                <a:highlight>
                  <a:srgbClr val="FFFFFF"/>
                </a:highlight>
                <a:latin typeface="Calibri"/>
                <a:ea typeface="Calibri"/>
                <a:cs typeface="Calibri"/>
                <a:sym typeface="Calibri"/>
                <a:hlinkClick r:id="rId5"/>
              </a:rPr>
              <a:t>page 11</a:t>
            </a:r>
            <a:r>
              <a:rPr lang="en-US">
                <a:solidFill>
                  <a:schemeClr val="dk1"/>
                </a:solidFill>
                <a:highlight>
                  <a:srgbClr val="FFFFFF"/>
                </a:highlight>
                <a:latin typeface="Calibri"/>
                <a:ea typeface="Calibri"/>
                <a:cs typeface="Calibri"/>
                <a:sym typeface="Calibri"/>
              </a:rPr>
              <a:t>- Mississippi largest employers and in-demand &amp; growth jobs specifically in Mississippi.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6"/>
              </a:rPr>
              <a:t>CCR Workbook pages 6 &amp; 19</a:t>
            </a:r>
            <a:r>
              <a:rPr lang="en-US">
                <a:solidFill>
                  <a:schemeClr val="dk1"/>
                </a:solidFill>
                <a:highlight>
                  <a:srgbClr val="FFFFFF"/>
                </a:highlight>
                <a:latin typeface="Calibri"/>
                <a:ea typeface="Calibri"/>
                <a:cs typeface="Calibri"/>
                <a:sym typeface="Calibri"/>
              </a:rPr>
              <a:t> have terminology commonly used in college admissions conversations.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582" name="Google Shape;58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Seniors if you haven’t already begun REQUESTING admission APPLICATIONS from the colleges you are considering, you need to do this NOW! Do NOT wait to complete the admission applications or you might miss out on certain scholarships! The AVERAGE student in the US will apply to 3-5 schools. Research shows that students that apply to 3 schools have a higher percentage of going off to college. The above average student will apply to more.  Please don’t pick one or two colleges because you are limiting your opportunities!​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We like to tell students to apply to reach schools and match/fit schools.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Reach schools are schools that might be a REACH for you in some way…it may be far from home, high admissions standards, or it may be really expensive;​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Match school are the ones that are an easy match - where you KNOW you can GET IN and PAY but it’s not your first choice.​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The likely schools are the ones where you are most likely to attend.​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Find out what is required in the admissions process for each college you are interested in. For community colleges and Public Universities- you may only need your high school course requirements on your transcript, a minimum GPA and minimum ACT or SAT. ​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But for a private college or an honors program, there may be other steps in the process such as Essays or Letters of Recommendation. The school may even require an interview.  For the more competitive schools, there may be more steps in the process.​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​Some universities require application fees.  It’s important to know what method of payment they require so you can make those arrangements.  If you are eligible for free or reduced priced lunch, ask your counselor about getting a fee waiver for the application.  Make sure you have sent the schools all the documents they require so your application can be complete.  You can’t get scholarships or financial aid unless you have been accepted for admission!​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Some college applications will require that you submit a resume, essays, letters of recommendation or may even require an interview.​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pages 32 &amp; 33</a:t>
            </a:r>
            <a:r>
              <a:rPr lang="en-US">
                <a:solidFill>
                  <a:schemeClr val="dk1"/>
                </a:solidFill>
                <a:highlight>
                  <a:srgbClr val="FFFFFF"/>
                </a:highlight>
                <a:latin typeface="Calibri"/>
                <a:ea typeface="Calibri"/>
                <a:cs typeface="Calibri"/>
                <a:sym typeface="Calibri"/>
              </a:rPr>
              <a:t> have college application information page and activity to keep track of application information and checklist of to do items.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An activity you could do with your students is the GPA game (</a:t>
            </a:r>
            <a:r>
              <a:rPr lang="en-US" u="sng">
                <a:solidFill>
                  <a:srgbClr val="0563C1"/>
                </a:solidFill>
                <a:highlight>
                  <a:srgbClr val="FFFFFF"/>
                </a:highlight>
                <a:latin typeface="Calibri"/>
                <a:ea typeface="Calibri"/>
                <a:cs typeface="Calibri"/>
                <a:sym typeface="Calibri"/>
                <a:hlinkClick r:id="rId3">
                  <a:extLst>
                    <a:ext uri="{A12FA001-AC4F-418D-AE19-62706E023703}">
                      <ahyp:hlinkClr val="tx"/>
                    </a:ext>
                  </a:extLst>
                </a:hlinkClick>
              </a:rPr>
              <a:t>found here</a:t>
            </a: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4"/>
              </a:rPr>
              <a:t>CCR Workbook page 24</a:t>
            </a:r>
            <a:r>
              <a:rPr lang="en-US">
                <a:solidFill>
                  <a:schemeClr val="dk1"/>
                </a:solidFill>
                <a:highlight>
                  <a:srgbClr val="FFFFFF"/>
                </a:highlight>
                <a:latin typeface="Calibri"/>
                <a:ea typeface="Calibri"/>
                <a:cs typeface="Calibri"/>
                <a:sym typeface="Calibri"/>
              </a:rPr>
              <a:t> is writing a personal statement activity.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592" name="Google Shape;59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Every resume will be different because we all have different involvement and like to do different things. Highlight your brag points- Advanced classes, leadership, all the community service hours.  Resumes are working documents- never done! Keep adding as you become more involved with things.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u="sng">
                <a:solidFill>
                  <a:schemeClr val="hlink"/>
                </a:solidFill>
                <a:highlight>
                  <a:srgbClr val="FFFFFF"/>
                </a:highlight>
                <a:latin typeface="Calibri"/>
                <a:ea typeface="Calibri"/>
                <a:cs typeface="Calibri"/>
                <a:sym typeface="Calibri"/>
                <a:hlinkClick r:id="rId2"/>
              </a:rPr>
              <a:t>CCR Workbook pages 20-22</a:t>
            </a:r>
            <a:r>
              <a:rPr lang="en-US">
                <a:solidFill>
                  <a:schemeClr val="dk1"/>
                </a:solidFill>
                <a:highlight>
                  <a:srgbClr val="FFFFFF"/>
                </a:highlight>
                <a:latin typeface="Calibri"/>
                <a:ea typeface="Calibri"/>
                <a:cs typeface="Calibri"/>
                <a:sym typeface="Calibri"/>
              </a:rPr>
              <a:t> are college resume building activities and examples.</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 </a:t>
            </a:r>
            <a:r>
              <a:rPr lang="en-US">
                <a:solidFill>
                  <a:schemeClr val="dk1"/>
                </a:solidFill>
                <a:highlight>
                  <a:srgbClr val="FFFFFF"/>
                </a:highlight>
                <a:latin typeface="Calibri"/>
                <a:ea typeface="Calibri"/>
                <a:cs typeface="Calibri"/>
                <a:sym typeface="Calibri"/>
              </a:rPr>
              <a:t>Here are additional academic resume resources including worksheets and templates (</a:t>
            </a:r>
            <a:r>
              <a:rPr lang="en-US" u="sng">
                <a:solidFill>
                  <a:srgbClr val="0563C1"/>
                </a:solidFill>
                <a:highlight>
                  <a:srgbClr val="FFFFFF"/>
                </a:highlight>
                <a:latin typeface="Calibri"/>
                <a:ea typeface="Calibri"/>
                <a:cs typeface="Calibri"/>
                <a:sym typeface="Calibri"/>
                <a:hlinkClick r:id="rId3">
                  <a:extLst>
                    <a:ext uri="{A12FA001-AC4F-418D-AE19-62706E023703}">
                      <ahyp:hlinkClr val="tx"/>
                    </a:ext>
                  </a:extLst>
                </a:hlinkClick>
              </a:rPr>
              <a:t>found here</a:t>
            </a: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605" name="Google Shape;6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 SAY:</a:t>
            </a:r>
            <a:r>
              <a:rPr lang="en-US">
                <a:solidFill>
                  <a:schemeClr val="dk1"/>
                </a:solidFill>
                <a:highlight>
                  <a:srgbClr val="FFFFFF"/>
                </a:highlight>
                <a:latin typeface="Calibri"/>
                <a:ea typeface="Calibri"/>
                <a:cs typeface="Calibri"/>
                <a:sym typeface="Calibri"/>
              </a:rPr>
              <a:t> WHAT DO COLLEGES DO WITH ACT SCORES?  Most students don’t realize how colleges use their ACT scores.  There are 3 main functions:​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Schools use ACT scores for college admission - Admissions offices will view your score as an indicator of your potential to succeed at their school.  Example:  If your ACT score is a 20 and you apply to Tulane University in New Orleans, they most likely will not consider you for admission because, based on your score, the course work would be too difficult.​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Colleges use ACT scores for scholarship money- Most colleges have academic merit-based scholarships that depend on ACT scores and GPA to reward students’ academic performance with scholarship dollars. Every college has different requirements for awarding scholarships based on ACT scores. Make sure to check with the colleges you are considering to know what ACT score you need to get the scholarship dollars there.</a:t>
            </a:r>
            <a:r>
              <a:rPr lang="en-US">
                <a:solidFill>
                  <a:schemeClr val="dk1"/>
                </a:solidFill>
                <a:highlight>
                  <a:srgbClr val="FFFFFF"/>
                </a:highlight>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Colleges also use ACT scores for Class placement.  Schools have required scores to enter regular freshman level English and Math classes.  If your overall score was ​ </a:t>
            </a:r>
            <a:endParaRPr>
              <a:solidFill>
                <a:schemeClr val="dk1"/>
              </a:solidFill>
              <a:highlight>
                <a:srgbClr val="FFFFFF"/>
              </a:highlight>
              <a:latin typeface="Calibri"/>
              <a:ea typeface="Calibri"/>
              <a:cs typeface="Calibri"/>
              <a:sym typeface="Calibri"/>
            </a:endParaRPr>
          </a:p>
          <a:p>
            <a:pPr indent="-228600" lvl="0" marL="228600" rtl="0" algn="l">
              <a:lnSpc>
                <a:spcPct val="115000"/>
              </a:lnSpc>
              <a:spcBef>
                <a:spcPts val="0"/>
              </a:spcBef>
              <a:spcAft>
                <a:spcPts val="0"/>
              </a:spcAft>
              <a:buClr>
                <a:schemeClr val="dk1"/>
              </a:buClr>
              <a:buSzPts val="1100"/>
              <a:buFont typeface="Arial"/>
              <a:buNone/>
            </a:pPr>
            <a:r>
              <a:rPr lang="en-US">
                <a:solidFill>
                  <a:schemeClr val="dk1"/>
                </a:solidFill>
                <a:highlight>
                  <a:srgbClr val="FFFFFF"/>
                </a:highlight>
                <a:latin typeface="Calibri"/>
                <a:ea typeface="Calibri"/>
                <a:cs typeface="Calibri"/>
                <a:sym typeface="Calibri"/>
              </a:rPr>
              <a:t>     an 18, but you scored a 16 in the English section then you might have to take a remedial English class.  That class will not count towards graduation and you still have to pay for it.  It’s important to be aware of, not only your overall score, but also your sub-scores.  ​ </a:t>
            </a:r>
            <a:endParaRPr>
              <a:solidFill>
                <a:schemeClr val="dk1"/>
              </a:solidFill>
              <a:highlight>
                <a:srgbClr val="FFFFFF"/>
              </a:highlight>
              <a:latin typeface="Calibri"/>
              <a:ea typeface="Calibri"/>
              <a:cs typeface="Calibri"/>
              <a:sym typeface="Calibri"/>
            </a:endParaRPr>
          </a:p>
          <a:p>
            <a:pPr indent="-228600" lvl="0" marL="228600" rtl="0" algn="l">
              <a:lnSpc>
                <a:spcPct val="115000"/>
              </a:lnSpc>
              <a:spcBef>
                <a:spcPts val="0"/>
              </a:spcBef>
              <a:spcAft>
                <a:spcPts val="0"/>
              </a:spcAft>
              <a:buClr>
                <a:schemeClr val="dk1"/>
              </a:buClr>
              <a:buSzPts val="1100"/>
              <a:buFont typeface="Arial"/>
              <a:buNone/>
            </a:pPr>
            <a:r>
              <a:rPr lang="en-US" sz="1200">
                <a:solidFill>
                  <a:schemeClr val="dk1"/>
                </a:solidFill>
                <a:highlight>
                  <a:srgbClr val="FFFFFF"/>
                </a:highlight>
                <a:latin typeface="Times New Roman"/>
                <a:ea typeface="Times New Roman"/>
                <a:cs typeface="Times New Roman"/>
                <a:sym typeface="Times New Roman"/>
              </a:rPr>
              <a:t> </a:t>
            </a:r>
            <a:endParaRPr sz="1200">
              <a:solidFill>
                <a:schemeClr val="dk1"/>
              </a:solidFill>
              <a:highlight>
                <a:srgbClr val="FFFFFF"/>
              </a:highlight>
              <a:latin typeface="Times New Roman"/>
              <a:ea typeface="Times New Roman"/>
              <a:cs typeface="Times New Roman"/>
              <a:sym typeface="Times New Roman"/>
            </a:endParaRPr>
          </a:p>
          <a:p>
            <a:pPr indent="-228600" lvl="0" marL="22860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pages 34- 41</a:t>
            </a:r>
            <a:r>
              <a:rPr lang="en-US">
                <a:solidFill>
                  <a:schemeClr val="dk1"/>
                </a:solidFill>
                <a:highlight>
                  <a:srgbClr val="FFFFFF"/>
                </a:highlight>
                <a:latin typeface="Calibri"/>
                <a:ea typeface="Calibri"/>
                <a:cs typeface="Calibri"/>
                <a:sym typeface="Calibri"/>
              </a:rPr>
              <a:t> provide detailed information on how ACT scores are used and explains about cost, test dates, superscores, and test taking tips/resources.</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616" name="Google Shape;61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SAY:</a:t>
            </a:r>
            <a:r>
              <a:rPr lang="en-US">
                <a:solidFill>
                  <a:schemeClr val="dk1"/>
                </a:solidFill>
                <a:highlight>
                  <a:srgbClr val="FFFFFF"/>
                </a:highlight>
                <a:latin typeface="Calibri"/>
                <a:ea typeface="Calibri"/>
                <a:cs typeface="Calibri"/>
                <a:sym typeface="Calibri"/>
              </a:rPr>
              <a:t> Mississippi has 8 public 4-year-schools, 7 private schools, 15 community colleges. Review about GPA- differences between core and cumulative, how GPA is calculated. Give overview of admissions requirements at Univ. and CCs.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2"/>
              </a:rPr>
              <a:t>CCR Workbook page 28</a:t>
            </a:r>
            <a:r>
              <a:rPr lang="en-US">
                <a:solidFill>
                  <a:schemeClr val="dk1"/>
                </a:solidFill>
                <a:highlight>
                  <a:srgbClr val="FFFFFF"/>
                </a:highlight>
                <a:latin typeface="Calibri"/>
                <a:ea typeface="Calibri"/>
                <a:cs typeface="Calibri"/>
                <a:sym typeface="Calibri"/>
              </a:rPr>
              <a:t> has this chart and more details about the alternatives if they don’t meet these admissions requirements for a 4-year college.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3"/>
              </a:rPr>
              <a:t>CCR Workbook pages 26 &amp; 27</a:t>
            </a:r>
            <a:r>
              <a:rPr lang="en-US">
                <a:solidFill>
                  <a:schemeClr val="dk1"/>
                </a:solidFill>
                <a:highlight>
                  <a:srgbClr val="FFFFFF"/>
                </a:highlight>
                <a:latin typeface="Calibri"/>
                <a:ea typeface="Calibri"/>
                <a:cs typeface="Calibri"/>
                <a:sym typeface="Calibri"/>
              </a:rPr>
              <a:t> is information and reflection on types of GPA and why it matters in admission to college. Page 27 is activity for students to calculate their own GPA. </a:t>
            </a:r>
            <a:endParaRPr>
              <a:solidFill>
                <a:schemeClr val="dk1"/>
              </a:solidFill>
              <a:highlight>
                <a:srgbClr val="FFFFFF"/>
              </a:highlight>
              <a:latin typeface="Calibri"/>
              <a:ea typeface="Calibri"/>
              <a:cs typeface="Calibri"/>
              <a:sym typeface="Calibri"/>
            </a:endParaRPr>
          </a:p>
          <a:p>
            <a:pPr indent="0" lvl="0" marL="0" rtl="0" algn="l">
              <a:lnSpc>
                <a:spcPct val="132443"/>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4"/>
              </a:rPr>
              <a:t>CCR Workbook pages 29</a:t>
            </a:r>
            <a:r>
              <a:rPr lang="en-US">
                <a:solidFill>
                  <a:schemeClr val="dk1"/>
                </a:solidFill>
                <a:highlight>
                  <a:srgbClr val="FFFFFF"/>
                </a:highlight>
                <a:latin typeface="Calibri"/>
                <a:ea typeface="Calibri"/>
                <a:cs typeface="Calibri"/>
                <a:sym typeface="Calibri"/>
              </a:rPr>
              <a:t> has the College Prep Curriculum.</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b="1" lang="en-US" u="sng">
                <a:solidFill>
                  <a:schemeClr val="hlink"/>
                </a:solidFill>
                <a:highlight>
                  <a:srgbClr val="FFFFFF"/>
                </a:highlight>
                <a:latin typeface="Calibri"/>
                <a:ea typeface="Calibri"/>
                <a:cs typeface="Calibri"/>
                <a:sym typeface="Calibri"/>
                <a:hlinkClick r:id="rId5"/>
              </a:rPr>
              <a:t> </a:t>
            </a:r>
            <a:r>
              <a:rPr lang="en-US" u="sng">
                <a:solidFill>
                  <a:schemeClr val="hlink"/>
                </a:solidFill>
                <a:highlight>
                  <a:srgbClr val="FFFFFF"/>
                </a:highlight>
                <a:latin typeface="Calibri"/>
                <a:ea typeface="Calibri"/>
                <a:cs typeface="Calibri"/>
                <a:sym typeface="Calibri"/>
                <a:hlinkClick r:id="rId6"/>
              </a:rPr>
              <a:t>CCR Workbook page 30</a:t>
            </a:r>
            <a:r>
              <a:rPr lang="en-US">
                <a:solidFill>
                  <a:schemeClr val="dk1"/>
                </a:solidFill>
                <a:highlight>
                  <a:srgbClr val="FFFFFF"/>
                </a:highlight>
                <a:latin typeface="Calibri"/>
                <a:ea typeface="Calibri"/>
                <a:cs typeface="Calibri"/>
                <a:sym typeface="Calibri"/>
              </a:rPr>
              <a:t> has information about ACT WorkKeys Career Readiness Certificate for students looking to enroll in a trade program.</a:t>
            </a:r>
            <a:endParaRPr>
              <a:solidFill>
                <a:schemeClr val="dk1"/>
              </a:solidFill>
              <a:highlight>
                <a:srgbClr val="FFFFFF"/>
              </a:highlight>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a:solidFill>
                  <a:schemeClr val="dk1"/>
                </a:solidFill>
                <a:highlight>
                  <a:srgbClr val="FFFFFF"/>
                </a:highlight>
                <a:latin typeface="Calibri"/>
                <a:ea typeface="Calibri"/>
                <a:cs typeface="Calibri"/>
                <a:sym typeface="Calibri"/>
              </a:rPr>
              <a:t>KNOW</a:t>
            </a:r>
            <a:r>
              <a:rPr lang="en-US">
                <a:solidFill>
                  <a:schemeClr val="dk1"/>
                </a:solidFill>
                <a:highlight>
                  <a:srgbClr val="FFFFFF"/>
                </a:highlight>
                <a:latin typeface="Calibri"/>
                <a:ea typeface="Calibri"/>
                <a:cs typeface="Calibri"/>
                <a:sym typeface="Calibri"/>
              </a:rPr>
              <a:t>: </a:t>
            </a:r>
            <a:r>
              <a:rPr lang="en-US" u="sng">
                <a:solidFill>
                  <a:schemeClr val="hlink"/>
                </a:solidFill>
                <a:highlight>
                  <a:srgbClr val="FFFFFF"/>
                </a:highlight>
                <a:latin typeface="Calibri"/>
                <a:ea typeface="Calibri"/>
                <a:cs typeface="Calibri"/>
                <a:sym typeface="Calibri"/>
                <a:hlinkClick r:id="rId7"/>
              </a:rPr>
              <a:t>CCR Workbook page 31</a:t>
            </a:r>
            <a:r>
              <a:rPr lang="en-US">
                <a:solidFill>
                  <a:schemeClr val="dk1"/>
                </a:solidFill>
                <a:highlight>
                  <a:srgbClr val="FFFFFF"/>
                </a:highlight>
                <a:latin typeface="Calibri"/>
                <a:ea typeface="Calibri"/>
                <a:cs typeface="Calibri"/>
                <a:sym typeface="Calibri"/>
              </a:rPr>
              <a:t> has information about NCAA eligibility for student athletes. </a:t>
            </a:r>
            <a:endParaRPr>
              <a:solidFill>
                <a:schemeClr val="dk1"/>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a:p>
        </p:txBody>
      </p:sp>
      <p:sp>
        <p:nvSpPr>
          <p:cNvPr id="632" name="Google Shape;63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9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9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B87BE"/>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3F3F3F"/>
              </a:buClr>
              <a:buSzPts val="2400"/>
              <a:buNone/>
              <a:defRPr sz="2400"/>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B87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B87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5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B87BE"/>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5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10" name="Google Shape;110;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B87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5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5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5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B87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5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3" name="Google Shape;123;p5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5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2400"/>
              <a:buNone/>
              <a:defRPr b="1" sz="2400"/>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5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B87BE"/>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3F3F3F"/>
              </a:buClr>
              <a:buSzPts val="3200"/>
              <a:buChar char="•"/>
              <a:defRPr sz="3200"/>
            </a:lvl1pPr>
            <a:lvl2pPr indent="-406400" lvl="1" marL="914400" algn="l">
              <a:lnSpc>
                <a:spcPct val="90000"/>
              </a:lnSpc>
              <a:spcBef>
                <a:spcPts val="500"/>
              </a:spcBef>
              <a:spcAft>
                <a:spcPts val="0"/>
              </a:spcAft>
              <a:buClr>
                <a:srgbClr val="3F3F3F"/>
              </a:buClr>
              <a:buSzPts val="2800"/>
              <a:buChar char="•"/>
              <a:defRPr sz="2800"/>
            </a:lvl2pPr>
            <a:lvl3pPr indent="-381000" lvl="2" marL="1371600" algn="l">
              <a:lnSpc>
                <a:spcPct val="90000"/>
              </a:lnSpc>
              <a:spcBef>
                <a:spcPts val="500"/>
              </a:spcBef>
              <a:spcAft>
                <a:spcPts val="0"/>
              </a:spcAft>
              <a:buClr>
                <a:srgbClr val="3F3F3F"/>
              </a:buClr>
              <a:buSzPts val="2400"/>
              <a:buChar char="•"/>
              <a:defRPr sz="2400"/>
            </a:lvl3pPr>
            <a:lvl4pPr indent="-355600" lvl="3" marL="1828800" algn="l">
              <a:lnSpc>
                <a:spcPct val="90000"/>
              </a:lnSpc>
              <a:spcBef>
                <a:spcPts val="500"/>
              </a:spcBef>
              <a:spcAft>
                <a:spcPts val="0"/>
              </a:spcAft>
              <a:buClr>
                <a:srgbClr val="3F3F3F"/>
              </a:buClr>
              <a:buSzPts val="2000"/>
              <a:buChar char="•"/>
              <a:defRPr sz="2000"/>
            </a:lvl4pPr>
            <a:lvl5pPr indent="-355600" lvl="4" marL="2286000" algn="l">
              <a:lnSpc>
                <a:spcPct val="90000"/>
              </a:lnSpc>
              <a:spcBef>
                <a:spcPts val="500"/>
              </a:spcBef>
              <a:spcAft>
                <a:spcPts val="0"/>
              </a:spcAft>
              <a:buClr>
                <a:srgbClr val="3F3F3F"/>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2" name="Google Shape;132;p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3" name="Google Shape;133;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 name="Shape 17"/>
        <p:cNvGrpSpPr/>
        <p:nvPr/>
      </p:nvGrpSpPr>
      <p:grpSpPr>
        <a:xfrm>
          <a:off x="0" y="0"/>
          <a:ext cx="0" cy="0"/>
          <a:chOff x="0" y="0"/>
          <a:chExt cx="0" cy="0"/>
        </a:xfrm>
      </p:grpSpPr>
      <p:sp>
        <p:nvSpPr>
          <p:cNvPr id="18" name="Google Shape;1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1B87BE"/>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60"/>
          <p:cNvSpPr/>
          <p:nvPr>
            <p:ph idx="2" type="pic"/>
          </p:nvPr>
        </p:nvSpPr>
        <p:spPr>
          <a:xfrm>
            <a:off x="5183188" y="987425"/>
            <a:ext cx="6172200" cy="4873625"/>
          </a:xfrm>
          <a:prstGeom prst="rect">
            <a:avLst/>
          </a:prstGeom>
          <a:noFill/>
          <a:ln>
            <a:noFill/>
          </a:ln>
        </p:spPr>
      </p:sp>
      <p:sp>
        <p:nvSpPr>
          <p:cNvPr id="139" name="Google Shape;139;p6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0" name="Google Shape;140;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B87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bg>
      <p:bgPr>
        <a:blipFill>
          <a:blip r:embed="rId2">
            <a:alphaModFix/>
          </a:blip>
          <a:stretch>
            <a:fillRect/>
          </a:stretch>
        </a:blipFill>
      </p:bgPr>
    </p:bg>
    <p:spTree>
      <p:nvGrpSpPr>
        <p:cNvPr id="149" name="Shape 149"/>
        <p:cNvGrpSpPr/>
        <p:nvPr/>
      </p:nvGrpSpPr>
      <p:grpSpPr>
        <a:xfrm>
          <a:off x="0" y="0"/>
          <a:ext cx="0" cy="0"/>
          <a:chOff x="0" y="0"/>
          <a:chExt cx="0" cy="0"/>
        </a:xfrm>
      </p:grpSpPr>
      <p:sp>
        <p:nvSpPr>
          <p:cNvPr id="150" name="Google Shape;150;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1B87B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8" name="Google Shape;16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1" name="Shape 171"/>
        <p:cNvGrpSpPr/>
        <p:nvPr/>
      </p:nvGrpSpPr>
      <p:grpSpPr>
        <a:xfrm>
          <a:off x="0" y="0"/>
          <a:ext cx="0" cy="0"/>
          <a:chOff x="0" y="0"/>
          <a:chExt cx="0" cy="0"/>
        </a:xfrm>
      </p:grpSpPr>
      <p:sp>
        <p:nvSpPr>
          <p:cNvPr id="172" name="Google Shape;172;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3" name="Google Shape;173;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7" name="Shape 177"/>
        <p:cNvGrpSpPr/>
        <p:nvPr/>
      </p:nvGrpSpPr>
      <p:grpSpPr>
        <a:xfrm>
          <a:off x="0" y="0"/>
          <a:ext cx="0" cy="0"/>
          <a:chOff x="0" y="0"/>
          <a:chExt cx="0" cy="0"/>
        </a:xfrm>
      </p:grpSpPr>
      <p:sp>
        <p:nvSpPr>
          <p:cNvPr id="178" name="Google Shape;178;p9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9" name="Google Shape;179;p9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0" name="Google Shape;180;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3" name="Shape 183"/>
        <p:cNvGrpSpPr/>
        <p:nvPr/>
      </p:nvGrpSpPr>
      <p:grpSpPr>
        <a:xfrm>
          <a:off x="0" y="0"/>
          <a:ext cx="0" cy="0"/>
          <a:chOff x="0" y="0"/>
          <a:chExt cx="0" cy="0"/>
        </a:xfrm>
      </p:grpSpPr>
      <p:sp>
        <p:nvSpPr>
          <p:cNvPr id="184" name="Google Shape;184;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9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9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p9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2" name="Google Shape;192;p9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3" name="Google Shape;193;p9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4" name="Google Shape;194;p9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95" name="Google Shape;195;p9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6" name="Google Shape;196;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9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8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p9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9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7" name="Google Shape;207;p9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08" name="Google Shape;208;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p9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97"/>
          <p:cNvSpPr/>
          <p:nvPr>
            <p:ph idx="2" type="pic"/>
          </p:nvPr>
        </p:nvSpPr>
        <p:spPr>
          <a:xfrm>
            <a:off x="5183188" y="987425"/>
            <a:ext cx="6172200" cy="4873625"/>
          </a:xfrm>
          <a:prstGeom prst="rect">
            <a:avLst/>
          </a:prstGeom>
          <a:noFill/>
          <a:ln>
            <a:noFill/>
          </a:ln>
        </p:spPr>
      </p:sp>
      <p:sp>
        <p:nvSpPr>
          <p:cNvPr id="214" name="Google Shape;214;p9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15" name="Google Shape;215;p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p9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9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p9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6" name="Google Shape;226;p9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9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9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6" name="Shape 236"/>
        <p:cNvGrpSpPr/>
        <p:nvPr/>
      </p:nvGrpSpPr>
      <p:grpSpPr>
        <a:xfrm>
          <a:off x="0" y="0"/>
          <a:ext cx="0" cy="0"/>
          <a:chOff x="0" y="0"/>
          <a:chExt cx="0" cy="0"/>
        </a:xfrm>
      </p:grpSpPr>
      <p:sp>
        <p:nvSpPr>
          <p:cNvPr id="237" name="Google Shape;237;p3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3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39" name="Google Shape;23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2" name="Shape 242"/>
        <p:cNvGrpSpPr/>
        <p:nvPr/>
      </p:nvGrpSpPr>
      <p:grpSpPr>
        <a:xfrm>
          <a:off x="0" y="0"/>
          <a:ext cx="0" cy="0"/>
          <a:chOff x="0" y="0"/>
          <a:chExt cx="0" cy="0"/>
        </a:xfrm>
      </p:grpSpPr>
      <p:sp>
        <p:nvSpPr>
          <p:cNvPr id="243" name="Google Shape;24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7" name="Shape 247"/>
        <p:cNvGrpSpPr/>
        <p:nvPr/>
      </p:nvGrpSpPr>
      <p:grpSpPr>
        <a:xfrm>
          <a:off x="0" y="0"/>
          <a:ext cx="0" cy="0"/>
          <a:chOff x="0" y="0"/>
          <a:chExt cx="0" cy="0"/>
        </a:xfrm>
      </p:grpSpPr>
      <p:sp>
        <p:nvSpPr>
          <p:cNvPr id="248" name="Google Shape;24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1" name="Shape 251"/>
        <p:cNvGrpSpPr/>
        <p:nvPr/>
      </p:nvGrpSpPr>
      <p:grpSpPr>
        <a:xfrm>
          <a:off x="0" y="0"/>
          <a:ext cx="0" cy="0"/>
          <a:chOff x="0" y="0"/>
          <a:chExt cx="0" cy="0"/>
        </a:xfrm>
      </p:grpSpPr>
      <p:sp>
        <p:nvSpPr>
          <p:cNvPr id="252" name="Google Shape;252;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4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7" name="Shape 257"/>
        <p:cNvGrpSpPr/>
        <p:nvPr/>
      </p:nvGrpSpPr>
      <p:grpSpPr>
        <a:xfrm>
          <a:off x="0" y="0"/>
          <a:ext cx="0" cy="0"/>
          <a:chOff x="0" y="0"/>
          <a:chExt cx="0" cy="0"/>
        </a:xfrm>
      </p:grpSpPr>
      <p:sp>
        <p:nvSpPr>
          <p:cNvPr id="258" name="Google Shape;258;p4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4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0" name="Google Shape;26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3" name="Shape 263"/>
        <p:cNvGrpSpPr/>
        <p:nvPr/>
      </p:nvGrpSpPr>
      <p:grpSpPr>
        <a:xfrm>
          <a:off x="0" y="0"/>
          <a:ext cx="0" cy="0"/>
          <a:chOff x="0" y="0"/>
          <a:chExt cx="0" cy="0"/>
        </a:xfrm>
      </p:grpSpPr>
      <p:sp>
        <p:nvSpPr>
          <p:cNvPr id="264" name="Google Shape;264;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4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4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8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8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0" name="Shape 270"/>
        <p:cNvGrpSpPr/>
        <p:nvPr/>
      </p:nvGrpSpPr>
      <p:grpSpPr>
        <a:xfrm>
          <a:off x="0" y="0"/>
          <a:ext cx="0" cy="0"/>
          <a:chOff x="0" y="0"/>
          <a:chExt cx="0" cy="0"/>
        </a:xfrm>
      </p:grpSpPr>
      <p:sp>
        <p:nvSpPr>
          <p:cNvPr id="271" name="Google Shape;271;p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3" name="Google Shape;273;p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5" name="Google Shape;275;p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9" name="Shape 279"/>
        <p:cNvGrpSpPr/>
        <p:nvPr/>
      </p:nvGrpSpPr>
      <p:grpSpPr>
        <a:xfrm>
          <a:off x="0" y="0"/>
          <a:ext cx="0" cy="0"/>
          <a:chOff x="0" y="0"/>
          <a:chExt cx="0" cy="0"/>
        </a:xfrm>
      </p:grpSpPr>
      <p:sp>
        <p:nvSpPr>
          <p:cNvPr id="280" name="Google Shape;280;p5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5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82" name="Google Shape;282;p5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83" name="Google Shape;283;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6" name="Shape 286"/>
        <p:cNvGrpSpPr/>
        <p:nvPr/>
      </p:nvGrpSpPr>
      <p:grpSpPr>
        <a:xfrm>
          <a:off x="0" y="0"/>
          <a:ext cx="0" cy="0"/>
          <a:chOff x="0" y="0"/>
          <a:chExt cx="0" cy="0"/>
        </a:xfrm>
      </p:grpSpPr>
      <p:sp>
        <p:nvSpPr>
          <p:cNvPr id="287" name="Google Shape;287;p5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52"/>
          <p:cNvSpPr/>
          <p:nvPr>
            <p:ph idx="2" type="pic"/>
          </p:nvPr>
        </p:nvSpPr>
        <p:spPr>
          <a:xfrm>
            <a:off x="5183188" y="987425"/>
            <a:ext cx="6172200" cy="4873625"/>
          </a:xfrm>
          <a:prstGeom prst="rect">
            <a:avLst/>
          </a:prstGeom>
          <a:noFill/>
          <a:ln>
            <a:noFill/>
          </a:ln>
        </p:spPr>
      </p:sp>
      <p:sp>
        <p:nvSpPr>
          <p:cNvPr id="289" name="Google Shape;289;p5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0" name="Google Shape;29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3" name="Shape 293"/>
        <p:cNvGrpSpPr/>
        <p:nvPr/>
      </p:nvGrpSpPr>
      <p:grpSpPr>
        <a:xfrm>
          <a:off x="0" y="0"/>
          <a:ext cx="0" cy="0"/>
          <a:chOff x="0" y="0"/>
          <a:chExt cx="0" cy="0"/>
        </a:xfrm>
      </p:grpSpPr>
      <p:sp>
        <p:nvSpPr>
          <p:cNvPr id="294" name="Google Shape;294;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5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6" name="Google Shape;296;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9" name="Shape 299"/>
        <p:cNvGrpSpPr/>
        <p:nvPr/>
      </p:nvGrpSpPr>
      <p:grpSpPr>
        <a:xfrm>
          <a:off x="0" y="0"/>
          <a:ext cx="0" cy="0"/>
          <a:chOff x="0" y="0"/>
          <a:chExt cx="0" cy="0"/>
        </a:xfrm>
      </p:grpSpPr>
      <p:sp>
        <p:nvSpPr>
          <p:cNvPr id="300" name="Google Shape;300;p5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5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311" name="Shape 311"/>
        <p:cNvGrpSpPr/>
        <p:nvPr/>
      </p:nvGrpSpPr>
      <p:grpSpPr>
        <a:xfrm>
          <a:off x="0" y="0"/>
          <a:ext cx="0" cy="0"/>
          <a:chOff x="0" y="0"/>
          <a:chExt cx="0" cy="0"/>
        </a:xfrm>
      </p:grpSpPr>
      <p:sp>
        <p:nvSpPr>
          <p:cNvPr id="312" name="Google Shape;31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6" name="Google Shape;31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317" name="Shape 317"/>
        <p:cNvGrpSpPr/>
        <p:nvPr/>
      </p:nvGrpSpPr>
      <p:grpSpPr>
        <a:xfrm>
          <a:off x="0" y="0"/>
          <a:ext cx="0" cy="0"/>
          <a:chOff x="0" y="0"/>
          <a:chExt cx="0" cy="0"/>
        </a:xfrm>
      </p:grpSpPr>
      <p:sp>
        <p:nvSpPr>
          <p:cNvPr id="318" name="Google Shape;31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7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7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4" name="Google Shape;324;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327" name="Shape 327"/>
        <p:cNvGrpSpPr/>
        <p:nvPr/>
      </p:nvGrpSpPr>
      <p:grpSpPr>
        <a:xfrm>
          <a:off x="0" y="0"/>
          <a:ext cx="0" cy="0"/>
          <a:chOff x="0" y="0"/>
          <a:chExt cx="0" cy="0"/>
        </a:xfrm>
      </p:grpSpPr>
      <p:sp>
        <p:nvSpPr>
          <p:cNvPr id="328" name="Google Shape;328;p7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7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0" name="Google Shape;330;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333" name="Shape 333"/>
        <p:cNvGrpSpPr/>
        <p:nvPr/>
      </p:nvGrpSpPr>
      <p:grpSpPr>
        <a:xfrm>
          <a:off x="0" y="0"/>
          <a:ext cx="0" cy="0"/>
          <a:chOff x="0" y="0"/>
          <a:chExt cx="0" cy="0"/>
        </a:xfrm>
      </p:grpSpPr>
      <p:sp>
        <p:nvSpPr>
          <p:cNvPr id="334" name="Google Shape;334;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5" name="Google Shape;335;p7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7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9" name="Google Shape;339;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8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8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340" name="Shape 340"/>
        <p:cNvGrpSpPr/>
        <p:nvPr/>
      </p:nvGrpSpPr>
      <p:grpSpPr>
        <a:xfrm>
          <a:off x="0" y="0"/>
          <a:ext cx="0" cy="0"/>
          <a:chOff x="0" y="0"/>
          <a:chExt cx="0" cy="0"/>
        </a:xfrm>
      </p:grpSpPr>
      <p:sp>
        <p:nvSpPr>
          <p:cNvPr id="341" name="Google Shape;341;p7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2" name="Google Shape;342;p7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3" name="Google Shape;343;p7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7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5" name="Google Shape;345;p7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7" name="Google Shape;347;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blipFill>
          <a:blip r:embed="rId2">
            <a:alphaModFix/>
          </a:blip>
          <a:stretch>
            <a:fillRect/>
          </a:stretch>
        </a:blipFill>
      </p:bgPr>
    </p:bg>
    <p:spTree>
      <p:nvGrpSpPr>
        <p:cNvPr id="354" name="Shape 354"/>
        <p:cNvGrpSpPr/>
        <p:nvPr/>
      </p:nvGrpSpPr>
      <p:grpSpPr>
        <a:xfrm>
          <a:off x="0" y="0"/>
          <a:ext cx="0" cy="0"/>
          <a:chOff x="0" y="0"/>
          <a:chExt cx="0" cy="0"/>
        </a:xfrm>
      </p:grpSpPr>
      <p:sp>
        <p:nvSpPr>
          <p:cNvPr id="355" name="Google Shape;355;p7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7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57" name="Google Shape;357;p7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58" name="Google Shape;358;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9" name="Google Shape;359;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blipFill>
          <a:blip r:embed="rId2">
            <a:alphaModFix/>
          </a:blip>
          <a:stretch>
            <a:fillRect/>
          </a:stretch>
        </a:blipFill>
      </p:bgPr>
    </p:bg>
    <p:spTree>
      <p:nvGrpSpPr>
        <p:cNvPr id="361" name="Shape 361"/>
        <p:cNvGrpSpPr/>
        <p:nvPr/>
      </p:nvGrpSpPr>
      <p:grpSpPr>
        <a:xfrm>
          <a:off x="0" y="0"/>
          <a:ext cx="0" cy="0"/>
          <a:chOff x="0" y="0"/>
          <a:chExt cx="0" cy="0"/>
        </a:xfrm>
      </p:grpSpPr>
      <p:sp>
        <p:nvSpPr>
          <p:cNvPr id="362" name="Google Shape;362;p7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79"/>
          <p:cNvSpPr/>
          <p:nvPr>
            <p:ph idx="2" type="pic"/>
          </p:nvPr>
        </p:nvSpPr>
        <p:spPr>
          <a:xfrm>
            <a:off x="5183188" y="987425"/>
            <a:ext cx="6172200" cy="4873625"/>
          </a:xfrm>
          <a:prstGeom prst="rect">
            <a:avLst/>
          </a:prstGeom>
          <a:noFill/>
          <a:ln>
            <a:noFill/>
          </a:ln>
        </p:spPr>
      </p:sp>
      <p:sp>
        <p:nvSpPr>
          <p:cNvPr id="364" name="Google Shape;364;p7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5" name="Google Shape;365;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7" name="Google Shape;367;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blipFill>
          <a:blip r:embed="rId2">
            <a:alphaModFix/>
          </a:blip>
          <a:stretch>
            <a:fillRect/>
          </a:stretch>
        </a:blipFill>
      </p:bgPr>
    </p:bg>
    <p:spTree>
      <p:nvGrpSpPr>
        <p:cNvPr id="368" name="Shape 368"/>
        <p:cNvGrpSpPr/>
        <p:nvPr/>
      </p:nvGrpSpPr>
      <p:grpSpPr>
        <a:xfrm>
          <a:off x="0" y="0"/>
          <a:ext cx="0" cy="0"/>
          <a:chOff x="0" y="0"/>
          <a:chExt cx="0" cy="0"/>
        </a:xfrm>
      </p:grpSpPr>
      <p:sp>
        <p:nvSpPr>
          <p:cNvPr id="369" name="Google Shape;369;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8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bg>
      <p:bgPr>
        <a:blipFill>
          <a:blip r:embed="rId2">
            <a:alphaModFix/>
          </a:blip>
          <a:stretch>
            <a:fillRect/>
          </a:stretch>
        </a:blipFill>
      </p:bgPr>
    </p:bg>
    <p:spTree>
      <p:nvGrpSpPr>
        <p:cNvPr id="374" name="Shape 374"/>
        <p:cNvGrpSpPr/>
        <p:nvPr/>
      </p:nvGrpSpPr>
      <p:grpSpPr>
        <a:xfrm>
          <a:off x="0" y="0"/>
          <a:ext cx="0" cy="0"/>
          <a:chOff x="0" y="0"/>
          <a:chExt cx="0" cy="0"/>
        </a:xfrm>
      </p:grpSpPr>
      <p:sp>
        <p:nvSpPr>
          <p:cNvPr id="375" name="Google Shape;375;p8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6" name="Google Shape;376;p8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7" name="Google Shape;377;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8" name="Google Shape;378;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386" name="Shape 386"/>
        <p:cNvGrpSpPr/>
        <p:nvPr/>
      </p:nvGrpSpPr>
      <p:grpSpPr>
        <a:xfrm>
          <a:off x="0" y="0"/>
          <a:ext cx="0" cy="0"/>
          <a:chOff x="0" y="0"/>
          <a:chExt cx="0" cy="0"/>
        </a:xfrm>
      </p:grpSpPr>
      <p:sp>
        <p:nvSpPr>
          <p:cNvPr id="387" name="Google Shape;38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390" name="Shape 390"/>
        <p:cNvGrpSpPr/>
        <p:nvPr/>
      </p:nvGrpSpPr>
      <p:grpSpPr>
        <a:xfrm>
          <a:off x="0" y="0"/>
          <a:ext cx="0" cy="0"/>
          <a:chOff x="0" y="0"/>
          <a:chExt cx="0" cy="0"/>
        </a:xfrm>
      </p:grpSpPr>
      <p:sp>
        <p:nvSpPr>
          <p:cNvPr id="391" name="Google Shape;391;p6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6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3" name="Google Shape;393;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4" name="Google Shape;394;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1" name="Google Shape;401;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402" name="Shape 402"/>
        <p:cNvGrpSpPr/>
        <p:nvPr/>
      </p:nvGrpSpPr>
      <p:grpSpPr>
        <a:xfrm>
          <a:off x="0" y="0"/>
          <a:ext cx="0" cy="0"/>
          <a:chOff x="0" y="0"/>
          <a:chExt cx="0" cy="0"/>
        </a:xfrm>
      </p:grpSpPr>
      <p:sp>
        <p:nvSpPr>
          <p:cNvPr id="403" name="Google Shape;403;p6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omforta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4" name="Google Shape;404;p6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5" name="Google Shape;405;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7" name="Google Shape;407;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8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8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408" name="Shape 408"/>
        <p:cNvGrpSpPr/>
        <p:nvPr/>
      </p:nvGrpSpPr>
      <p:grpSpPr>
        <a:xfrm>
          <a:off x="0" y="0"/>
          <a:ext cx="0" cy="0"/>
          <a:chOff x="0" y="0"/>
          <a:chExt cx="0" cy="0"/>
        </a:xfrm>
      </p:grpSpPr>
      <p:sp>
        <p:nvSpPr>
          <p:cNvPr id="409" name="Google Shape;409;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0" name="Google Shape;410;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1" name="Google Shape;411;p6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2" name="Google Shape;412;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4" name="Google Shape;414;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bg>
      <p:bgPr>
        <a:blipFill>
          <a:blip r:embed="rId2">
            <a:alphaModFix/>
          </a:blip>
          <a:stretch>
            <a:fillRect/>
          </a:stretch>
        </a:blipFill>
      </p:bgPr>
    </p:bg>
    <p:spTree>
      <p:nvGrpSpPr>
        <p:cNvPr id="415" name="Shape 415"/>
        <p:cNvGrpSpPr/>
        <p:nvPr/>
      </p:nvGrpSpPr>
      <p:grpSpPr>
        <a:xfrm>
          <a:off x="0" y="0"/>
          <a:ext cx="0" cy="0"/>
          <a:chOff x="0" y="0"/>
          <a:chExt cx="0" cy="0"/>
        </a:xfrm>
      </p:grpSpPr>
      <p:sp>
        <p:nvSpPr>
          <p:cNvPr id="416" name="Google Shape;416;p6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 name="Google Shape;417;p6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8" name="Google Shape;418;p6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9" name="Google Shape;419;p6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0" name="Google Shape;420;p6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1" name="Google Shape;421;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3" name="Google Shape;423;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6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6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32" name="Google Shape;432;p6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3" name="Google Shape;433;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5" name="Google Shape;435;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blipFill>
          <a:blip r:embed="rId2">
            <a:alphaModFix/>
          </a:blip>
          <a:stretch>
            <a:fillRect/>
          </a:stretch>
        </a:blipFill>
      </p:bgPr>
    </p:bg>
    <p:spTree>
      <p:nvGrpSpPr>
        <p:cNvPr id="436" name="Shape 436"/>
        <p:cNvGrpSpPr/>
        <p:nvPr/>
      </p:nvGrpSpPr>
      <p:grpSpPr>
        <a:xfrm>
          <a:off x="0" y="0"/>
          <a:ext cx="0" cy="0"/>
          <a:chOff x="0" y="0"/>
          <a:chExt cx="0" cy="0"/>
        </a:xfrm>
      </p:grpSpPr>
      <p:sp>
        <p:nvSpPr>
          <p:cNvPr id="437" name="Google Shape;437;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3200"/>
              <a:buFont typeface="Comforta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8" name="Google Shape;438;p70"/>
          <p:cNvSpPr/>
          <p:nvPr>
            <p:ph idx="2" type="pic"/>
          </p:nvPr>
        </p:nvSpPr>
        <p:spPr>
          <a:xfrm>
            <a:off x="5183188" y="987425"/>
            <a:ext cx="6172200" cy="4873625"/>
          </a:xfrm>
          <a:prstGeom prst="rect">
            <a:avLst/>
          </a:prstGeom>
          <a:noFill/>
          <a:ln>
            <a:noFill/>
          </a:ln>
        </p:spPr>
      </p:sp>
      <p:sp>
        <p:nvSpPr>
          <p:cNvPr id="439" name="Google Shape;439;p7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0" name="Google Shape;440;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bg>
      <p:bgPr>
        <a:blipFill>
          <a:blip r:embed="rId2">
            <a:alphaModFix/>
          </a:blip>
          <a:stretch>
            <a:fillRect/>
          </a:stretch>
        </a:blipFill>
      </p:bgPr>
    </p:bg>
    <p:spTree>
      <p:nvGrpSpPr>
        <p:cNvPr id="443" name="Shape 443"/>
        <p:cNvGrpSpPr/>
        <p:nvPr/>
      </p:nvGrpSpPr>
      <p:grpSpPr>
        <a:xfrm>
          <a:off x="0" y="0"/>
          <a:ext cx="0" cy="0"/>
          <a:chOff x="0" y="0"/>
          <a:chExt cx="0" cy="0"/>
        </a:xfrm>
      </p:grpSpPr>
      <p:sp>
        <p:nvSpPr>
          <p:cNvPr id="444" name="Google Shape;444;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5" name="Google Shape;445;p7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6" name="Google Shape;446;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7" name="Google Shape;447;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8" name="Google Shape;448;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bg>
      <p:bgPr>
        <a:blipFill>
          <a:blip r:embed="rId2">
            <a:alphaModFix/>
          </a:blip>
          <a:stretch>
            <a:fillRect/>
          </a:stretch>
        </a:blipFill>
      </p:bgPr>
    </p:bg>
    <p:spTree>
      <p:nvGrpSpPr>
        <p:cNvPr id="449" name="Shape 449"/>
        <p:cNvGrpSpPr/>
        <p:nvPr/>
      </p:nvGrpSpPr>
      <p:grpSpPr>
        <a:xfrm>
          <a:off x="0" y="0"/>
          <a:ext cx="0" cy="0"/>
          <a:chOff x="0" y="0"/>
          <a:chExt cx="0" cy="0"/>
        </a:xfrm>
      </p:grpSpPr>
      <p:sp>
        <p:nvSpPr>
          <p:cNvPr id="450" name="Google Shape;450;p7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7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1" name="Shape 461"/>
        <p:cNvGrpSpPr/>
        <p:nvPr/>
      </p:nvGrpSpPr>
      <p:grpSpPr>
        <a:xfrm>
          <a:off x="0" y="0"/>
          <a:ext cx="0" cy="0"/>
          <a:chOff x="0" y="0"/>
          <a:chExt cx="0" cy="0"/>
        </a:xfrm>
      </p:grpSpPr>
      <p:sp>
        <p:nvSpPr>
          <p:cNvPr id="462" name="Google Shape;4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5" name="Shape 465"/>
        <p:cNvGrpSpPr/>
        <p:nvPr/>
      </p:nvGrpSpPr>
      <p:grpSpPr>
        <a:xfrm>
          <a:off x="0" y="0"/>
          <a:ext cx="0" cy="0"/>
          <a:chOff x="0" y="0"/>
          <a:chExt cx="0" cy="0"/>
        </a:xfrm>
      </p:grpSpPr>
      <p:sp>
        <p:nvSpPr>
          <p:cNvPr id="466" name="Google Shape;466;p10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7" name="Google Shape;467;p10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68" name="Google Shape;468;p10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9" name="Google Shape;469;p10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0" name="Google Shape;470;p10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1" name="Shape 471"/>
        <p:cNvGrpSpPr/>
        <p:nvPr/>
      </p:nvGrpSpPr>
      <p:grpSpPr>
        <a:xfrm>
          <a:off x="0" y="0"/>
          <a:ext cx="0" cy="0"/>
          <a:chOff x="0" y="0"/>
          <a:chExt cx="0" cy="0"/>
        </a:xfrm>
      </p:grpSpPr>
      <p:sp>
        <p:nvSpPr>
          <p:cNvPr id="472" name="Google Shape;472;p10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10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4" name="Google Shape;474;p10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10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7" name="Shape 477"/>
        <p:cNvGrpSpPr/>
        <p:nvPr/>
      </p:nvGrpSpPr>
      <p:grpSpPr>
        <a:xfrm>
          <a:off x="0" y="0"/>
          <a:ext cx="0" cy="0"/>
          <a:chOff x="0" y="0"/>
          <a:chExt cx="0" cy="0"/>
        </a:xfrm>
      </p:grpSpPr>
      <p:sp>
        <p:nvSpPr>
          <p:cNvPr id="478" name="Google Shape;478;p10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10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0" name="Google Shape;480;p10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0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10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3" name="Shape 483"/>
        <p:cNvGrpSpPr/>
        <p:nvPr/>
      </p:nvGrpSpPr>
      <p:grpSpPr>
        <a:xfrm>
          <a:off x="0" y="0"/>
          <a:ext cx="0" cy="0"/>
          <a:chOff x="0" y="0"/>
          <a:chExt cx="0" cy="0"/>
        </a:xfrm>
      </p:grpSpPr>
      <p:sp>
        <p:nvSpPr>
          <p:cNvPr id="484" name="Google Shape;484;p10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5" name="Google Shape;485;p10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10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9" name="Google Shape;489;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0" name="Shape 490"/>
        <p:cNvGrpSpPr/>
        <p:nvPr/>
      </p:nvGrpSpPr>
      <p:grpSpPr>
        <a:xfrm>
          <a:off x="0" y="0"/>
          <a:ext cx="0" cy="0"/>
          <a:chOff x="0" y="0"/>
          <a:chExt cx="0" cy="0"/>
        </a:xfrm>
      </p:grpSpPr>
      <p:sp>
        <p:nvSpPr>
          <p:cNvPr id="491" name="Google Shape;491;p10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2" name="Google Shape;492;p10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3" name="Google Shape;493;p10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10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5" name="Google Shape;495;p10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9" name="Shape 499"/>
        <p:cNvGrpSpPr/>
        <p:nvPr/>
      </p:nvGrpSpPr>
      <p:grpSpPr>
        <a:xfrm>
          <a:off x="0" y="0"/>
          <a:ext cx="0" cy="0"/>
          <a:chOff x="0" y="0"/>
          <a:chExt cx="0" cy="0"/>
        </a:xfrm>
      </p:grpSpPr>
      <p:sp>
        <p:nvSpPr>
          <p:cNvPr id="500" name="Google Shape;500;p10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4" name="Shape 504"/>
        <p:cNvGrpSpPr/>
        <p:nvPr/>
      </p:nvGrpSpPr>
      <p:grpSpPr>
        <a:xfrm>
          <a:off x="0" y="0"/>
          <a:ext cx="0" cy="0"/>
          <a:chOff x="0" y="0"/>
          <a:chExt cx="0" cy="0"/>
        </a:xfrm>
      </p:grpSpPr>
      <p:sp>
        <p:nvSpPr>
          <p:cNvPr id="505" name="Google Shape;505;p10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6" name="Google Shape;506;p10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07" name="Google Shape;507;p10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08" name="Google Shape;508;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0" name="Google Shape;510;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1" name="Shape 511"/>
        <p:cNvGrpSpPr/>
        <p:nvPr/>
      </p:nvGrpSpPr>
      <p:grpSpPr>
        <a:xfrm>
          <a:off x="0" y="0"/>
          <a:ext cx="0" cy="0"/>
          <a:chOff x="0" y="0"/>
          <a:chExt cx="0" cy="0"/>
        </a:xfrm>
      </p:grpSpPr>
      <p:sp>
        <p:nvSpPr>
          <p:cNvPr id="512" name="Google Shape;512;p10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107"/>
          <p:cNvSpPr/>
          <p:nvPr>
            <p:ph idx="2" type="pic"/>
          </p:nvPr>
        </p:nvSpPr>
        <p:spPr>
          <a:xfrm>
            <a:off x="5183188" y="987425"/>
            <a:ext cx="6172200" cy="4873625"/>
          </a:xfrm>
          <a:prstGeom prst="rect">
            <a:avLst/>
          </a:prstGeom>
          <a:noFill/>
          <a:ln>
            <a:noFill/>
          </a:ln>
        </p:spPr>
      </p:sp>
      <p:sp>
        <p:nvSpPr>
          <p:cNvPr id="514" name="Google Shape;514;p10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15" name="Google Shape;515;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6" name="Google Shape;516;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7" name="Google Shape;517;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18" name="Shape 518"/>
        <p:cNvGrpSpPr/>
        <p:nvPr/>
      </p:nvGrpSpPr>
      <p:grpSpPr>
        <a:xfrm>
          <a:off x="0" y="0"/>
          <a:ext cx="0" cy="0"/>
          <a:chOff x="0" y="0"/>
          <a:chExt cx="0" cy="0"/>
        </a:xfrm>
      </p:grpSpPr>
      <p:sp>
        <p:nvSpPr>
          <p:cNvPr id="519" name="Google Shape;519;p1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10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2" name="Google Shape;522;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24" name="Shape 524"/>
        <p:cNvGrpSpPr/>
        <p:nvPr/>
      </p:nvGrpSpPr>
      <p:grpSpPr>
        <a:xfrm>
          <a:off x="0" y="0"/>
          <a:ext cx="0" cy="0"/>
          <a:chOff x="0" y="0"/>
          <a:chExt cx="0" cy="0"/>
        </a:xfrm>
      </p:grpSpPr>
      <p:sp>
        <p:nvSpPr>
          <p:cNvPr id="525" name="Google Shape;525;p10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0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8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8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8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8"/>
          <p:cNvSpPr/>
          <p:nvPr>
            <p:ph idx="2" type="pic"/>
          </p:nvPr>
        </p:nvSpPr>
        <p:spPr>
          <a:xfrm>
            <a:off x="5183188" y="987425"/>
            <a:ext cx="6172200" cy="4873625"/>
          </a:xfrm>
          <a:prstGeom prst="rect">
            <a:avLst/>
          </a:prstGeom>
          <a:noFill/>
          <a:ln>
            <a:noFill/>
          </a:ln>
        </p:spPr>
      </p:sp>
      <p:sp>
        <p:nvSpPr>
          <p:cNvPr id="64" name="Google Shape;64;p8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4.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8.xml"/><Relationship Id="rId12" Type="http://schemas.openxmlformats.org/officeDocument/2006/relationships/slideLayout" Target="../slideLayouts/slideLayout33.xml"/><Relationship Id="rId1" Type="http://schemas.openxmlformats.org/officeDocument/2006/relationships/image" Target="../media/image3.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2.xml"/><Relationship Id="rId12" Type="http://schemas.openxmlformats.org/officeDocument/2006/relationships/slideLayout" Target="../slideLayouts/slideLayout44.xml"/><Relationship Id="rId1" Type="http://schemas.openxmlformats.org/officeDocument/2006/relationships/image" Target="../media/image2.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3" Type="http://schemas.openxmlformats.org/officeDocument/2006/relationships/theme" Target="../theme/theme5.xml"/><Relationship Id="rId12" Type="http://schemas.openxmlformats.org/officeDocument/2006/relationships/slideLayout" Target="../slideLayouts/slideLayout55.xml"/><Relationship Id="rId1" Type="http://schemas.openxmlformats.org/officeDocument/2006/relationships/image" Target="../media/image8.jp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theme" Target="../theme/theme6.xml"/><Relationship Id="rId12" Type="http://schemas.openxmlformats.org/officeDocument/2006/relationships/slideLayout" Target="../slideLayouts/slideLayout66.xml"/><Relationship Id="rId1" Type="http://schemas.openxmlformats.org/officeDocument/2006/relationships/image" Target="../media/image4.jp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theme" Target="../theme/theme3.xml"/><Relationship Id="rId12" Type="http://schemas.openxmlformats.org/officeDocument/2006/relationships/slideLayout" Target="../slideLayouts/slideLayout77.xml"/><Relationship Id="rId1" Type="http://schemas.openxmlformats.org/officeDocument/2006/relationships/image" Target="../media/image5.jp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0" name="Shape 80"/>
        <p:cNvGrpSpPr/>
        <p:nvPr/>
      </p:nvGrpSpPr>
      <p:grpSpPr>
        <a:xfrm>
          <a:off x="0" y="0"/>
          <a:ext cx="0" cy="0"/>
          <a:chOff x="0" y="0"/>
          <a:chExt cx="0" cy="0"/>
        </a:xfrm>
      </p:grpSpPr>
      <p:sp>
        <p:nvSpPr>
          <p:cNvPr id="81" name="Google Shape;81;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rgbClr val="1B87BE"/>
              </a:buClr>
              <a:buSzPts val="4400"/>
              <a:buFont typeface="Comfortaa"/>
              <a:buNone/>
              <a:defRPr b="1" i="0" sz="4400" u="none" cap="none" strike="noStrike">
                <a:solidFill>
                  <a:srgbClr val="1B87BE"/>
                </a:solidFill>
                <a:latin typeface="Comfortaa"/>
                <a:ea typeface="Comfortaa"/>
                <a:cs typeface="Comfortaa"/>
                <a:sym typeface="Comforta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2" name="Google Shape;82;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3F3F3F"/>
              </a:buClr>
              <a:buSzPts val="2800"/>
              <a:buFont typeface="Arial"/>
              <a:buChar char="•"/>
              <a:defRPr b="0" i="0" sz="2800" u="none" cap="none" strike="noStrike">
                <a:solidFill>
                  <a:srgbClr val="3F3F3F"/>
                </a:solidFill>
                <a:latin typeface="Calibri"/>
                <a:ea typeface="Calibri"/>
                <a:cs typeface="Calibri"/>
                <a:sym typeface="Calibri"/>
              </a:defRPr>
            </a:lvl1pPr>
            <a:lvl2pPr indent="-381000" lvl="1" marL="914400" marR="0" rtl="0" algn="l">
              <a:lnSpc>
                <a:spcPct val="90000"/>
              </a:lnSpc>
              <a:spcBef>
                <a:spcPts val="500"/>
              </a:spcBef>
              <a:spcAft>
                <a:spcPts val="0"/>
              </a:spcAft>
              <a:buClr>
                <a:srgbClr val="3F3F3F"/>
              </a:buClr>
              <a:buSzPts val="2400"/>
              <a:buFont typeface="Arial"/>
              <a:buChar char="•"/>
              <a:defRPr b="0" i="0" sz="2400" u="none" cap="none" strike="noStrike">
                <a:solidFill>
                  <a:srgbClr val="3F3F3F"/>
                </a:solidFill>
                <a:latin typeface="Calibri"/>
                <a:ea typeface="Calibri"/>
                <a:cs typeface="Calibri"/>
                <a:sym typeface="Calibri"/>
              </a:defRPr>
            </a:lvl2pPr>
            <a:lvl3pPr indent="-355600" lvl="2" marL="1371600" marR="0" rtl="0" algn="l">
              <a:lnSpc>
                <a:spcPct val="90000"/>
              </a:lnSpc>
              <a:spcBef>
                <a:spcPts val="500"/>
              </a:spcBef>
              <a:spcAft>
                <a:spcPts val="0"/>
              </a:spcAft>
              <a:buClr>
                <a:srgbClr val="3F3F3F"/>
              </a:buClr>
              <a:buSzPts val="2000"/>
              <a:buFont typeface="Arial"/>
              <a:buChar char="•"/>
              <a:defRPr b="0" i="0" sz="2000" u="none" cap="none" strike="noStrike">
                <a:solidFill>
                  <a:srgbClr val="3F3F3F"/>
                </a:solidFill>
                <a:latin typeface="Calibri"/>
                <a:ea typeface="Calibri"/>
                <a:cs typeface="Calibri"/>
                <a:sym typeface="Calibri"/>
              </a:defRPr>
            </a:lvl3pPr>
            <a:lvl4pPr indent="-342900" lvl="3" marL="18288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Calibri"/>
                <a:ea typeface="Calibri"/>
                <a:cs typeface="Calibri"/>
                <a:sym typeface="Calibri"/>
              </a:defRPr>
            </a:lvl4pPr>
            <a:lvl5pPr indent="-342900" lvl="4" marL="22860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55" name="Shape 155"/>
        <p:cNvGrpSpPr/>
        <p:nvPr/>
      </p:nvGrpSpPr>
      <p:grpSpPr>
        <a:xfrm>
          <a:off x="0" y="0"/>
          <a:ext cx="0" cy="0"/>
          <a:chOff x="0" y="0"/>
          <a:chExt cx="0" cy="0"/>
        </a:xfrm>
      </p:grpSpPr>
      <p:sp>
        <p:nvSpPr>
          <p:cNvPr id="156" name="Google Shape;15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4400"/>
              <a:buFont typeface="Comfortaa"/>
              <a:buNone/>
              <a:defRPr b="1" i="0" sz="4400" u="none" cap="none" strike="noStrike">
                <a:solidFill>
                  <a:schemeClr val="lt1"/>
                </a:solidFill>
                <a:latin typeface="Comfortaa"/>
                <a:ea typeface="Comfortaa"/>
                <a:cs typeface="Comfortaa"/>
                <a:sym typeface="Comforta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7" name="Google Shape;157;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9" name="Google Shape;159;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0" name="Shape 230"/>
        <p:cNvGrpSpPr/>
        <p:nvPr/>
      </p:nvGrpSpPr>
      <p:grpSpPr>
        <a:xfrm>
          <a:off x="0" y="0"/>
          <a:ext cx="0" cy="0"/>
          <a:chOff x="0" y="0"/>
          <a:chExt cx="0" cy="0"/>
        </a:xfrm>
      </p:grpSpPr>
      <p:sp>
        <p:nvSpPr>
          <p:cNvPr id="231" name="Google Shape;231;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4400"/>
              <a:buFont typeface="Comfortaa"/>
              <a:buNone/>
              <a:defRPr b="1" i="0" sz="4400" u="none" cap="none" strike="noStrike">
                <a:solidFill>
                  <a:schemeClr val="lt1"/>
                </a:solidFill>
                <a:latin typeface="Comfortaa"/>
                <a:ea typeface="Comfortaa"/>
                <a:cs typeface="Comfortaa"/>
                <a:sym typeface="Comforta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2" name="Google Shape;232;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3" name="Google Shape;23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4" name="Google Shape;23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5" name="Google Shape;23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05" name="Shape 305"/>
        <p:cNvGrpSpPr/>
        <p:nvPr/>
      </p:nvGrpSpPr>
      <p:grpSpPr>
        <a:xfrm>
          <a:off x="0" y="0"/>
          <a:ext cx="0" cy="0"/>
          <a:chOff x="0" y="0"/>
          <a:chExt cx="0" cy="0"/>
        </a:xfrm>
      </p:grpSpPr>
      <p:sp>
        <p:nvSpPr>
          <p:cNvPr id="306" name="Google Shape;30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4400"/>
              <a:buFont typeface="Comfortaa"/>
              <a:buNone/>
              <a:defRPr b="1" i="0" sz="4400" u="none" cap="none" strike="noStrike">
                <a:solidFill>
                  <a:schemeClr val="lt1"/>
                </a:solidFill>
                <a:latin typeface="Comfortaa"/>
                <a:ea typeface="Comfortaa"/>
                <a:cs typeface="Comfortaa"/>
                <a:sym typeface="Comforta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7" name="Google Shape;307;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8" name="Google Shape;30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9" name="Google Shape;30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0" name="Google Shape;31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80" name="Shape 380"/>
        <p:cNvGrpSpPr/>
        <p:nvPr/>
      </p:nvGrpSpPr>
      <p:grpSpPr>
        <a:xfrm>
          <a:off x="0" y="0"/>
          <a:ext cx="0" cy="0"/>
          <a:chOff x="0" y="0"/>
          <a:chExt cx="0" cy="0"/>
        </a:xfrm>
      </p:grpSpPr>
      <p:sp>
        <p:nvSpPr>
          <p:cNvPr id="381" name="Google Shape;381;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4400"/>
              <a:buFont typeface="Comfortaa"/>
              <a:buNone/>
              <a:defRPr b="1" i="0" sz="4400" u="none" cap="none" strike="noStrike">
                <a:solidFill>
                  <a:schemeClr val="lt1"/>
                </a:solidFill>
                <a:latin typeface="Comfortaa"/>
                <a:ea typeface="Comfortaa"/>
                <a:cs typeface="Comfortaa"/>
                <a:sym typeface="Comforta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2" name="Google Shape;382;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3" name="Google Shape;38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4" name="Google Shape;38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5" name="Google Shape;38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455" name="Shape 455"/>
        <p:cNvGrpSpPr/>
        <p:nvPr/>
      </p:nvGrpSpPr>
      <p:grpSpPr>
        <a:xfrm>
          <a:off x="0" y="0"/>
          <a:ext cx="0" cy="0"/>
          <a:chOff x="0" y="0"/>
          <a:chExt cx="0" cy="0"/>
        </a:xfrm>
      </p:grpSpPr>
      <p:sp>
        <p:nvSpPr>
          <p:cNvPr id="456" name="Google Shape;45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7" name="Google Shape;457;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8" name="Google Shape;45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9" name="Google Shape;45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0" name="Google Shape;46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descr="A group of people posing for a photo&#10;&#10;Description automatically generated with medium confidence" id="535" name="Google Shape;535;p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536" name="Google Shape;536;p1"/>
          <p:cNvPicPr preferRelativeResize="0"/>
          <p:nvPr/>
        </p:nvPicPr>
        <p:blipFill rotWithShape="1">
          <a:blip r:embed="rId4">
            <a:alphaModFix/>
          </a:blip>
          <a:srcRect b="0" l="0" r="0" t="0"/>
          <a:stretch/>
        </p:blipFill>
        <p:spPr>
          <a:xfrm>
            <a:off x="8799812" y="564393"/>
            <a:ext cx="2606898" cy="10358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lang="en-US" sz="4800">
                <a:latin typeface="Calibri"/>
                <a:ea typeface="Calibri"/>
                <a:cs typeface="Calibri"/>
                <a:sym typeface="Calibri"/>
              </a:rPr>
              <a:t>STUDY TOOLS</a:t>
            </a:r>
            <a:br>
              <a:rPr lang="en-US" sz="4800">
                <a:latin typeface="Calibri"/>
                <a:ea typeface="Calibri"/>
                <a:cs typeface="Calibri"/>
                <a:sym typeface="Calibri"/>
              </a:rPr>
            </a:br>
            <a:r>
              <a:rPr b="0" lang="en-US" sz="3200">
                <a:latin typeface="Calibri"/>
                <a:ea typeface="Calibri"/>
                <a:cs typeface="Calibri"/>
                <a:sym typeface="Calibri"/>
              </a:rPr>
              <a:t>For the ACT</a:t>
            </a:r>
            <a:endParaRPr/>
          </a:p>
        </p:txBody>
      </p:sp>
      <p:pic>
        <p:nvPicPr>
          <p:cNvPr id="709" name="Google Shape;709;p10"/>
          <p:cNvPicPr preferRelativeResize="0"/>
          <p:nvPr/>
        </p:nvPicPr>
        <p:blipFill rotWithShape="1">
          <a:blip r:embed="rId3">
            <a:alphaModFix/>
          </a:blip>
          <a:srcRect b="0" l="0" r="0" t="0"/>
          <a:stretch/>
        </p:blipFill>
        <p:spPr>
          <a:xfrm>
            <a:off x="458704" y="1789911"/>
            <a:ext cx="6493562" cy="4032049"/>
          </a:xfrm>
          <a:prstGeom prst="rect">
            <a:avLst/>
          </a:prstGeom>
          <a:noFill/>
          <a:ln>
            <a:noFill/>
          </a:ln>
        </p:spPr>
      </p:pic>
      <p:sp>
        <p:nvSpPr>
          <p:cNvPr id="710" name="Google Shape;710;p10"/>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10"/>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12" name="Google Shape;712;p10"/>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13" name="Google Shape;713;p10"/>
          <p:cNvPicPr preferRelativeResize="0"/>
          <p:nvPr>
            <p:ph idx="1" type="body"/>
          </p:nvPr>
        </p:nvPicPr>
        <p:blipFill rotWithShape="1">
          <a:blip r:embed="rId4">
            <a:alphaModFix/>
          </a:blip>
          <a:srcRect b="0" l="0" r="0" t="0"/>
          <a:stretch/>
        </p:blipFill>
        <p:spPr>
          <a:xfrm>
            <a:off x="6864171" y="1850792"/>
            <a:ext cx="4351338" cy="43513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1000"/>
                                        <p:tgtEl>
                                          <p:spTgt spid="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1"/>
          <p:cNvSpPr txBox="1"/>
          <p:nvPr/>
        </p:nvSpPr>
        <p:spPr>
          <a:xfrm>
            <a:off x="838200" y="365125"/>
            <a:ext cx="10515600" cy="1325563"/>
          </a:xfrm>
          <a:prstGeom prst="rect">
            <a:avLst/>
          </a:prstGeom>
          <a:noFill/>
          <a:ln>
            <a:noFill/>
          </a:ln>
        </p:spPr>
        <p:txBody>
          <a:bodyPr anchorCtr="0" anchor="t" bIns="45700" lIns="91425" spcFirstLastPara="1" rIns="91425" wrap="square" tIns="45700">
            <a:normAutofit lnSpcReduction="10000"/>
          </a:bodyPr>
          <a:lstStyle/>
          <a:p>
            <a:pPr indent="0" lvl="0" marL="0" marR="0" rtl="0" algn="ctr">
              <a:lnSpc>
                <a:spcPct val="90000"/>
              </a:lnSpc>
              <a:spcBef>
                <a:spcPts val="0"/>
              </a:spcBef>
              <a:spcAft>
                <a:spcPts val="0"/>
              </a:spcAft>
              <a:buClr>
                <a:schemeClr val="lt1"/>
              </a:buClr>
              <a:buSzPts val="4800"/>
              <a:buFont typeface="Calibri"/>
              <a:buNone/>
            </a:pPr>
            <a:r>
              <a:rPr b="1" lang="en-US" sz="4800">
                <a:solidFill>
                  <a:schemeClr val="lt1"/>
                </a:solidFill>
                <a:latin typeface="Calibri"/>
                <a:ea typeface="Calibri"/>
                <a:cs typeface="Calibri"/>
                <a:sym typeface="Calibri"/>
              </a:rPr>
              <a:t>THE COST OF COLLEGE &amp; </a:t>
            </a:r>
            <a:endParaRPr/>
          </a:p>
          <a:p>
            <a:pPr indent="0" lvl="0" marL="0" marR="0" rtl="0" algn="ctr">
              <a:lnSpc>
                <a:spcPct val="90000"/>
              </a:lnSpc>
              <a:spcBef>
                <a:spcPts val="0"/>
              </a:spcBef>
              <a:spcAft>
                <a:spcPts val="0"/>
              </a:spcAft>
              <a:buClr>
                <a:schemeClr val="lt1"/>
              </a:buClr>
              <a:buSzPts val="4800"/>
              <a:buFont typeface="Calibri"/>
              <a:buNone/>
            </a:pPr>
            <a:r>
              <a:rPr b="1" lang="en-US" sz="4800">
                <a:solidFill>
                  <a:schemeClr val="lt1"/>
                </a:solidFill>
                <a:latin typeface="Calibri"/>
                <a:ea typeface="Calibri"/>
                <a:cs typeface="Calibri"/>
                <a:sym typeface="Calibri"/>
              </a:rPr>
              <a:t>HOW TO PAY FOR IT</a:t>
            </a:r>
            <a:endParaRPr/>
          </a:p>
        </p:txBody>
      </p:sp>
      <p:pic>
        <p:nvPicPr>
          <p:cNvPr descr="Icon&#10;&#10;Description automatically generated" id="719" name="Google Shape;719;p11"/>
          <p:cNvPicPr preferRelativeResize="0"/>
          <p:nvPr/>
        </p:nvPicPr>
        <p:blipFill rotWithShape="1">
          <a:blip r:embed="rId3">
            <a:alphaModFix/>
          </a:blip>
          <a:srcRect b="0" l="0" r="0" t="0"/>
          <a:stretch/>
        </p:blipFill>
        <p:spPr>
          <a:xfrm>
            <a:off x="2662583" y="2163653"/>
            <a:ext cx="6866834" cy="49048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Icon&#10;&#10;Description automatically generated" id="724" name="Google Shape;724;p12"/>
          <p:cNvPicPr preferRelativeResize="0"/>
          <p:nvPr/>
        </p:nvPicPr>
        <p:blipFill rotWithShape="1">
          <a:blip r:embed="rId3">
            <a:alphaModFix/>
          </a:blip>
          <a:srcRect b="0" l="0" r="0" t="0"/>
          <a:stretch/>
        </p:blipFill>
        <p:spPr>
          <a:xfrm>
            <a:off x="6719098" y="1353289"/>
            <a:ext cx="4722072" cy="3371303"/>
          </a:xfrm>
          <a:prstGeom prst="rect">
            <a:avLst/>
          </a:prstGeom>
          <a:noFill/>
          <a:ln>
            <a:noFill/>
          </a:ln>
        </p:spPr>
      </p:pic>
      <p:pic>
        <p:nvPicPr>
          <p:cNvPr descr="Icon&#10;&#10;Description automatically generated" id="725" name="Google Shape;725;p12"/>
          <p:cNvPicPr preferRelativeResize="0"/>
          <p:nvPr/>
        </p:nvPicPr>
        <p:blipFill rotWithShape="1">
          <a:blip r:embed="rId4">
            <a:alphaModFix/>
          </a:blip>
          <a:srcRect b="0" l="0" r="0" t="0"/>
          <a:stretch/>
        </p:blipFill>
        <p:spPr>
          <a:xfrm>
            <a:off x="998063" y="1350455"/>
            <a:ext cx="4722074" cy="3372910"/>
          </a:xfrm>
          <a:prstGeom prst="rect">
            <a:avLst/>
          </a:prstGeom>
          <a:noFill/>
          <a:ln>
            <a:noFill/>
          </a:ln>
        </p:spPr>
      </p:pic>
      <p:sp>
        <p:nvSpPr>
          <p:cNvPr id="726" name="Google Shape;72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B87BE"/>
              </a:buClr>
              <a:buSzPts val="4800"/>
              <a:buFont typeface="Calibri"/>
              <a:buNone/>
            </a:pPr>
            <a:r>
              <a:rPr lang="en-US" sz="4800">
                <a:latin typeface="Calibri"/>
                <a:ea typeface="Calibri"/>
                <a:cs typeface="Calibri"/>
                <a:sym typeface="Calibri"/>
              </a:rPr>
              <a:t>COST OF ATTENDANCE</a:t>
            </a:r>
            <a:br>
              <a:rPr lang="en-US">
                <a:latin typeface="Calibri"/>
                <a:ea typeface="Calibri"/>
                <a:cs typeface="Calibri"/>
                <a:sym typeface="Calibri"/>
              </a:rPr>
            </a:br>
            <a:r>
              <a:rPr b="0" lang="en-US" sz="2800">
                <a:latin typeface="Calibri"/>
                <a:ea typeface="Calibri"/>
                <a:cs typeface="Calibri"/>
                <a:sym typeface="Calibri"/>
              </a:rPr>
              <a:t>Net Price Calculator</a:t>
            </a:r>
            <a:endParaRPr/>
          </a:p>
        </p:txBody>
      </p:sp>
      <p:sp>
        <p:nvSpPr>
          <p:cNvPr id="727" name="Google Shape;727;p12"/>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8" name="Google Shape;728;p12"/>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29" name="Google Shape;729;p12"/>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30" name="Google Shape;730;p12"/>
          <p:cNvGrpSpPr/>
          <p:nvPr/>
        </p:nvGrpSpPr>
        <p:grpSpPr>
          <a:xfrm>
            <a:off x="998084" y="4606310"/>
            <a:ext cx="4870450" cy="1828926"/>
            <a:chOff x="528133" y="4606310"/>
            <a:chExt cx="4870450" cy="1828926"/>
          </a:xfrm>
        </p:grpSpPr>
        <p:sp>
          <p:nvSpPr>
            <p:cNvPr id="731" name="Google Shape;731;p12"/>
            <p:cNvSpPr txBox="1"/>
            <p:nvPr/>
          </p:nvSpPr>
          <p:spPr>
            <a:xfrm>
              <a:off x="528133" y="4606310"/>
              <a:ext cx="4870450" cy="10759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8CB23A"/>
                </a:buClr>
                <a:buSzPts val="4000"/>
                <a:buFont typeface="Calibri"/>
                <a:buNone/>
              </a:pPr>
              <a:r>
                <a:rPr b="1" lang="en-US" sz="4000">
                  <a:solidFill>
                    <a:srgbClr val="8CB23A"/>
                  </a:solidFill>
                  <a:latin typeface="Calibri"/>
                  <a:ea typeface="Calibri"/>
                  <a:cs typeface="Calibri"/>
                  <a:sym typeface="Calibri"/>
                </a:rPr>
                <a:t>$3,410 - $5,044</a:t>
              </a:r>
              <a:endParaRPr b="0" sz="4000">
                <a:solidFill>
                  <a:srgbClr val="8CB23A"/>
                </a:solidFill>
                <a:latin typeface="Calibri"/>
                <a:ea typeface="Calibri"/>
                <a:cs typeface="Calibri"/>
                <a:sym typeface="Calibri"/>
              </a:endParaRPr>
            </a:p>
            <a:p>
              <a:pPr indent="0" lvl="0" marL="0" marR="0" rtl="0" algn="ctr">
                <a:lnSpc>
                  <a:spcPct val="90000"/>
                </a:lnSpc>
                <a:spcBef>
                  <a:spcPts val="0"/>
                </a:spcBef>
                <a:spcAft>
                  <a:spcPts val="0"/>
                </a:spcAft>
                <a:buClr>
                  <a:srgbClr val="8CB23A"/>
                </a:buClr>
                <a:buSzPts val="2000"/>
                <a:buFont typeface="Calibri"/>
                <a:buNone/>
              </a:pPr>
              <a:r>
                <a:rPr b="1" lang="en-US" sz="2000">
                  <a:solidFill>
                    <a:srgbClr val="8CB23A"/>
                  </a:solidFill>
                  <a:latin typeface="Calibri"/>
                  <a:ea typeface="Calibri"/>
                  <a:cs typeface="Calibri"/>
                  <a:sym typeface="Calibri"/>
                </a:rPr>
                <a:t>Annual tuition (2024-2025)</a:t>
              </a:r>
              <a:endParaRPr/>
            </a:p>
          </p:txBody>
        </p:sp>
        <p:sp>
          <p:nvSpPr>
            <p:cNvPr id="732" name="Google Shape;732;p12"/>
            <p:cNvSpPr txBox="1"/>
            <p:nvPr/>
          </p:nvSpPr>
          <p:spPr>
            <a:xfrm>
              <a:off x="528133" y="5359293"/>
              <a:ext cx="4870450" cy="10759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87BE"/>
                </a:buClr>
                <a:buSzPts val="3200"/>
                <a:buFont typeface="Calibri"/>
                <a:buNone/>
              </a:pPr>
              <a:r>
                <a:rPr b="1" lang="en-US" sz="3200">
                  <a:solidFill>
                    <a:srgbClr val="1B87BE"/>
                  </a:solidFill>
                  <a:latin typeface="Calibri"/>
                  <a:ea typeface="Calibri"/>
                  <a:cs typeface="Calibri"/>
                  <a:sym typeface="Calibri"/>
                </a:rPr>
                <a:t>Community Colleges</a:t>
              </a:r>
              <a:endParaRPr/>
            </a:p>
            <a:p>
              <a:pPr indent="0" lvl="0" marL="0" marR="0" rtl="0" algn="ctr">
                <a:lnSpc>
                  <a:spcPct val="90000"/>
                </a:lnSpc>
                <a:spcBef>
                  <a:spcPts val="0"/>
                </a:spcBef>
                <a:spcAft>
                  <a:spcPts val="0"/>
                </a:spcAft>
                <a:buClr>
                  <a:srgbClr val="1B87BE"/>
                </a:buClr>
                <a:buSzPts val="2000"/>
                <a:buFont typeface="Calibri"/>
                <a:buNone/>
              </a:pPr>
              <a:r>
                <a:rPr b="0" lang="en-US" sz="2000">
                  <a:solidFill>
                    <a:srgbClr val="1B87BE"/>
                  </a:solidFill>
                  <a:latin typeface="Calibri"/>
                  <a:ea typeface="Calibri"/>
                  <a:cs typeface="Calibri"/>
                  <a:sym typeface="Calibri"/>
                </a:rPr>
                <a:t>In Mississippi</a:t>
              </a:r>
              <a:endParaRPr b="0" sz="1000">
                <a:solidFill>
                  <a:srgbClr val="1B87BE"/>
                </a:solidFill>
                <a:latin typeface="Calibri"/>
                <a:ea typeface="Calibri"/>
                <a:cs typeface="Calibri"/>
                <a:sym typeface="Calibri"/>
              </a:endParaRPr>
            </a:p>
          </p:txBody>
        </p:sp>
      </p:grpSp>
      <p:grpSp>
        <p:nvGrpSpPr>
          <p:cNvPr id="733" name="Google Shape;733;p12"/>
          <p:cNvGrpSpPr/>
          <p:nvPr/>
        </p:nvGrpSpPr>
        <p:grpSpPr>
          <a:xfrm>
            <a:off x="910693" y="3232040"/>
            <a:ext cx="10604666" cy="3203195"/>
            <a:chOff x="1002916" y="3232040"/>
            <a:chExt cx="10604666" cy="3203195"/>
          </a:xfrm>
        </p:grpSpPr>
        <p:sp>
          <p:nvSpPr>
            <p:cNvPr id="734" name="Google Shape;734;p12"/>
            <p:cNvSpPr txBox="1"/>
            <p:nvPr/>
          </p:nvSpPr>
          <p:spPr>
            <a:xfrm>
              <a:off x="6662943" y="4612478"/>
              <a:ext cx="4870450" cy="10759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8CB23A"/>
                </a:buClr>
                <a:buSzPts val="4000"/>
                <a:buFont typeface="Calibri"/>
                <a:buNone/>
              </a:pPr>
              <a:r>
                <a:rPr b="1" lang="en-US" sz="4000">
                  <a:solidFill>
                    <a:srgbClr val="8CB23A"/>
                  </a:solidFill>
                  <a:latin typeface="Calibri"/>
                  <a:ea typeface="Calibri"/>
                  <a:cs typeface="Calibri"/>
                  <a:sym typeface="Calibri"/>
                </a:rPr>
                <a:t>$7,692 - $10,202</a:t>
              </a:r>
              <a:endParaRPr b="0" sz="4000">
                <a:solidFill>
                  <a:srgbClr val="8CB23A"/>
                </a:solidFill>
                <a:latin typeface="Calibri"/>
                <a:ea typeface="Calibri"/>
                <a:cs typeface="Calibri"/>
                <a:sym typeface="Calibri"/>
              </a:endParaRPr>
            </a:p>
            <a:p>
              <a:pPr indent="0" lvl="0" marL="0" marR="0" rtl="0" algn="ctr">
                <a:lnSpc>
                  <a:spcPct val="90000"/>
                </a:lnSpc>
                <a:spcBef>
                  <a:spcPts val="0"/>
                </a:spcBef>
                <a:spcAft>
                  <a:spcPts val="0"/>
                </a:spcAft>
                <a:buClr>
                  <a:srgbClr val="8CB23A"/>
                </a:buClr>
                <a:buSzPts val="2000"/>
                <a:buFont typeface="Calibri"/>
                <a:buNone/>
              </a:pPr>
              <a:r>
                <a:rPr b="1" lang="en-US" sz="2000">
                  <a:solidFill>
                    <a:srgbClr val="8CB23A"/>
                  </a:solidFill>
                  <a:latin typeface="Calibri"/>
                  <a:ea typeface="Calibri"/>
                  <a:cs typeface="Calibri"/>
                  <a:sym typeface="Calibri"/>
                </a:rPr>
                <a:t>Annual tuition (2024-2025)</a:t>
              </a:r>
              <a:endParaRPr/>
            </a:p>
          </p:txBody>
        </p:sp>
        <p:sp>
          <p:nvSpPr>
            <p:cNvPr id="735" name="Google Shape;735;p12"/>
            <p:cNvSpPr txBox="1"/>
            <p:nvPr/>
          </p:nvSpPr>
          <p:spPr>
            <a:xfrm>
              <a:off x="6737132" y="5359292"/>
              <a:ext cx="4870450" cy="10759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B87BE"/>
                </a:buClr>
                <a:buSzPts val="3200"/>
                <a:buFont typeface="Calibri"/>
                <a:buNone/>
              </a:pPr>
              <a:r>
                <a:rPr b="1" lang="en-US" sz="3200">
                  <a:solidFill>
                    <a:srgbClr val="1B87BE"/>
                  </a:solidFill>
                  <a:latin typeface="Calibri"/>
                  <a:ea typeface="Calibri"/>
                  <a:cs typeface="Calibri"/>
                  <a:sym typeface="Calibri"/>
                </a:rPr>
                <a:t>Public Universities</a:t>
              </a:r>
              <a:endParaRPr/>
            </a:p>
            <a:p>
              <a:pPr indent="0" lvl="0" marL="0" marR="0" rtl="0" algn="ctr">
                <a:lnSpc>
                  <a:spcPct val="90000"/>
                </a:lnSpc>
                <a:spcBef>
                  <a:spcPts val="0"/>
                </a:spcBef>
                <a:spcAft>
                  <a:spcPts val="0"/>
                </a:spcAft>
                <a:buClr>
                  <a:srgbClr val="1B87BE"/>
                </a:buClr>
                <a:buSzPts val="2000"/>
                <a:buFont typeface="Calibri"/>
                <a:buNone/>
              </a:pPr>
              <a:r>
                <a:rPr b="0" lang="en-US" sz="2000">
                  <a:solidFill>
                    <a:srgbClr val="1B87BE"/>
                  </a:solidFill>
                  <a:latin typeface="Calibri"/>
                  <a:ea typeface="Calibri"/>
                  <a:cs typeface="Calibri"/>
                  <a:sym typeface="Calibri"/>
                </a:rPr>
                <a:t>In Mississippi</a:t>
              </a:r>
              <a:endParaRPr b="0" sz="1000">
                <a:solidFill>
                  <a:srgbClr val="1B87BE"/>
                </a:solidFill>
                <a:latin typeface="Calibri"/>
                <a:ea typeface="Calibri"/>
                <a:cs typeface="Calibri"/>
                <a:sym typeface="Calibri"/>
              </a:endParaRPr>
            </a:p>
          </p:txBody>
        </p:sp>
        <p:sp>
          <p:nvSpPr>
            <p:cNvPr id="736" name="Google Shape;736;p12"/>
            <p:cNvSpPr txBox="1"/>
            <p:nvPr/>
          </p:nvSpPr>
          <p:spPr>
            <a:xfrm>
              <a:off x="1002916" y="3232040"/>
              <a:ext cx="4870450" cy="10759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lang="en-US" sz="3600">
                  <a:solidFill>
                    <a:schemeClr val="lt1"/>
                  </a:solidFill>
                  <a:latin typeface="Calibri"/>
                  <a:ea typeface="Calibri"/>
                  <a:cs typeface="Calibri"/>
                  <a:sym typeface="Calibri"/>
                </a:rPr>
                <a:t>$14,774</a:t>
              </a:r>
              <a:endParaRPr/>
            </a:p>
            <a:p>
              <a:pPr indent="0" lvl="0" marL="0" marR="0" rtl="0" algn="ctr">
                <a:lnSpc>
                  <a:spcPct val="90000"/>
                </a:lnSpc>
                <a:spcBef>
                  <a:spcPts val="0"/>
                </a:spcBef>
                <a:spcAft>
                  <a:spcPts val="0"/>
                </a:spcAft>
                <a:buClr>
                  <a:schemeClr val="lt1"/>
                </a:buClr>
                <a:buSzPts val="1800"/>
                <a:buFont typeface="Calibri"/>
                <a:buNone/>
              </a:pPr>
              <a:r>
                <a:rPr b="0" lang="en-US" sz="1800">
                  <a:solidFill>
                    <a:schemeClr val="lt1"/>
                  </a:solidFill>
                  <a:latin typeface="Calibri"/>
                  <a:ea typeface="Calibri"/>
                  <a:cs typeface="Calibri"/>
                  <a:sym typeface="Calibri"/>
                </a:rPr>
                <a:t>Avg. annual</a:t>
              </a:r>
              <a:endParaRPr/>
            </a:p>
            <a:p>
              <a:pPr indent="0" lvl="0" marL="0" marR="0" rtl="0" algn="ctr">
                <a:lnSpc>
                  <a:spcPct val="90000"/>
                </a:lnSpc>
                <a:spcBef>
                  <a:spcPts val="0"/>
                </a:spcBef>
                <a:spcAft>
                  <a:spcPts val="0"/>
                </a:spcAft>
                <a:buClr>
                  <a:schemeClr val="lt1"/>
                </a:buClr>
                <a:buSzPts val="1800"/>
                <a:buFont typeface="Calibri"/>
                <a:buNone/>
              </a:pPr>
              <a:r>
                <a:rPr b="0" lang="en-US" sz="1800">
                  <a:solidFill>
                    <a:schemeClr val="lt1"/>
                  </a:solidFill>
                  <a:latin typeface="Calibri"/>
                  <a:ea typeface="Calibri"/>
                  <a:cs typeface="Calibri"/>
                  <a:sym typeface="Calibri"/>
                </a:rPr>
                <a:t>Cost of attendance</a:t>
              </a:r>
              <a:endParaRPr/>
            </a:p>
          </p:txBody>
        </p:sp>
        <p:sp>
          <p:nvSpPr>
            <p:cNvPr id="737" name="Google Shape;737;p12"/>
            <p:cNvSpPr txBox="1"/>
            <p:nvPr/>
          </p:nvSpPr>
          <p:spPr>
            <a:xfrm>
              <a:off x="6737132" y="3251218"/>
              <a:ext cx="4870450" cy="10759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3600"/>
                <a:buFont typeface="Calibri"/>
                <a:buNone/>
              </a:pPr>
              <a:r>
                <a:rPr b="1" lang="en-US" sz="3600">
                  <a:solidFill>
                    <a:schemeClr val="lt1"/>
                  </a:solidFill>
                  <a:latin typeface="Calibri"/>
                  <a:ea typeface="Calibri"/>
                  <a:cs typeface="Calibri"/>
                  <a:sym typeface="Calibri"/>
                </a:rPr>
                <a:t>$26,547</a:t>
              </a:r>
              <a:endParaRPr/>
            </a:p>
            <a:p>
              <a:pPr indent="0" lvl="0" marL="0" marR="0" rtl="0" algn="ctr">
                <a:lnSpc>
                  <a:spcPct val="90000"/>
                </a:lnSpc>
                <a:spcBef>
                  <a:spcPts val="0"/>
                </a:spcBef>
                <a:spcAft>
                  <a:spcPts val="0"/>
                </a:spcAft>
                <a:buClr>
                  <a:schemeClr val="lt1"/>
                </a:buClr>
                <a:buSzPts val="1800"/>
                <a:buFont typeface="Calibri"/>
                <a:buNone/>
              </a:pPr>
              <a:r>
                <a:rPr b="0" lang="en-US" sz="1800">
                  <a:solidFill>
                    <a:schemeClr val="lt1"/>
                  </a:solidFill>
                  <a:latin typeface="Calibri"/>
                  <a:ea typeface="Calibri"/>
                  <a:cs typeface="Calibri"/>
                  <a:sym typeface="Calibri"/>
                </a:rPr>
                <a:t>Avg. annual</a:t>
              </a:r>
              <a:endParaRPr/>
            </a:p>
            <a:p>
              <a:pPr indent="0" lvl="0" marL="0" marR="0" rtl="0" algn="ctr">
                <a:lnSpc>
                  <a:spcPct val="90000"/>
                </a:lnSpc>
                <a:spcBef>
                  <a:spcPts val="0"/>
                </a:spcBef>
                <a:spcAft>
                  <a:spcPts val="0"/>
                </a:spcAft>
                <a:buClr>
                  <a:schemeClr val="lt1"/>
                </a:buClr>
                <a:buSzPts val="1800"/>
                <a:buFont typeface="Calibri"/>
                <a:buNone/>
              </a:pPr>
              <a:r>
                <a:rPr b="0" lang="en-US" sz="1800">
                  <a:solidFill>
                    <a:schemeClr val="lt1"/>
                  </a:solidFill>
                  <a:latin typeface="Calibri"/>
                  <a:ea typeface="Calibri"/>
                  <a:cs typeface="Calibri"/>
                  <a:sym typeface="Calibri"/>
                </a:rPr>
                <a:t>Cost of attendance</a:t>
              </a:r>
              <a:endParaRPr/>
            </a:p>
          </p:txBody>
        </p:sp>
      </p:grpSp>
      <p:cxnSp>
        <p:nvCxnSpPr>
          <p:cNvPr id="738" name="Google Shape;738;p12"/>
          <p:cNvCxnSpPr/>
          <p:nvPr/>
        </p:nvCxnSpPr>
        <p:spPr>
          <a:xfrm>
            <a:off x="6107801" y="2084610"/>
            <a:ext cx="0" cy="4196575"/>
          </a:xfrm>
          <a:prstGeom prst="straightConnector1">
            <a:avLst/>
          </a:prstGeom>
          <a:noFill/>
          <a:ln cap="flat" cmpd="sng" w="47625">
            <a:solidFill>
              <a:srgbClr val="1B87BE">
                <a:alpha val="30980"/>
              </a:srgbClr>
            </a:solidFill>
            <a:prstDash val="dot"/>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13"/>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4" name="Google Shape;744;p13"/>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45" name="Google Shape;745;p13"/>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46" name="Google Shape;746;p13"/>
          <p:cNvPicPr preferRelativeResize="0"/>
          <p:nvPr/>
        </p:nvPicPr>
        <p:blipFill rotWithShape="1">
          <a:blip r:embed="rId3">
            <a:alphaModFix/>
          </a:blip>
          <a:srcRect b="0" l="0" r="0" t="0"/>
          <a:stretch/>
        </p:blipFill>
        <p:spPr>
          <a:xfrm>
            <a:off x="615221" y="2018981"/>
            <a:ext cx="10961558" cy="32372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4"/>
          <p:cNvSpPr/>
          <p:nvPr/>
        </p:nvSpPr>
        <p:spPr>
          <a:xfrm>
            <a:off x="5152004" y="554699"/>
            <a:ext cx="6122963" cy="6150754"/>
          </a:xfrm>
          <a:prstGeom prst="ellipse">
            <a:avLst/>
          </a:prstGeom>
          <a:solidFill>
            <a:schemeClr val="lt1"/>
          </a:solidFill>
          <a:ln>
            <a:noFill/>
          </a:ln>
          <a:effectLst>
            <a:outerShdw blurRad="50800" rotWithShape="0" algn="tl" dir="2700000" dist="635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2" name="Google Shape;752;p14"/>
          <p:cNvSpPr txBox="1"/>
          <p:nvPr/>
        </p:nvSpPr>
        <p:spPr>
          <a:xfrm>
            <a:off x="5778260" y="2139309"/>
            <a:ext cx="4870450" cy="66751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8CB23A"/>
              </a:buClr>
              <a:buSzPts val="4400"/>
              <a:buFont typeface="Calibri"/>
              <a:buNone/>
            </a:pPr>
            <a:r>
              <a:rPr b="1" lang="en-US" sz="4400">
                <a:solidFill>
                  <a:srgbClr val="8CB23A"/>
                </a:solidFill>
                <a:latin typeface="Calibri"/>
                <a:ea typeface="Calibri"/>
                <a:cs typeface="Calibri"/>
                <a:sym typeface="Calibri"/>
              </a:rPr>
              <a:t>OUTSIDE AID</a:t>
            </a:r>
            <a:endParaRPr/>
          </a:p>
        </p:txBody>
      </p:sp>
      <p:pic>
        <p:nvPicPr>
          <p:cNvPr id="753" name="Google Shape;753;p14"/>
          <p:cNvPicPr preferRelativeResize="0"/>
          <p:nvPr/>
        </p:nvPicPr>
        <p:blipFill rotWithShape="1">
          <a:blip r:embed="rId3">
            <a:alphaModFix/>
          </a:blip>
          <a:srcRect b="0" l="0" r="0" t="0"/>
          <a:stretch/>
        </p:blipFill>
        <p:spPr>
          <a:xfrm>
            <a:off x="917033" y="721877"/>
            <a:ext cx="5698812" cy="5484052"/>
          </a:xfrm>
          <a:prstGeom prst="rect">
            <a:avLst/>
          </a:prstGeom>
          <a:noFill/>
          <a:ln>
            <a:noFill/>
          </a:ln>
          <a:effectLst>
            <a:outerShdw blurRad="50800" rotWithShape="0" algn="tl" dir="2700000" dist="38100">
              <a:srgbClr val="000000">
                <a:alpha val="40000"/>
              </a:srgbClr>
            </a:outerShdw>
          </a:effectLst>
        </p:spPr>
      </p:pic>
      <p:sp>
        <p:nvSpPr>
          <p:cNvPr id="754" name="Google Shape;754;p14"/>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14"/>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56" name="Google Shape;756;p14"/>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14"/>
          <p:cNvSpPr txBox="1"/>
          <p:nvPr/>
        </p:nvSpPr>
        <p:spPr>
          <a:xfrm>
            <a:off x="6694639" y="2737418"/>
            <a:ext cx="4267200" cy="243912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Counselor/School Website</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Online Databases</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Local businesses</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Community Organizations</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Newspaper</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Scholarship Search tool (Resource on our website)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753"/>
                                        </p:tgtEl>
                                        <p:attrNameLst>
                                          <p:attrName>style.visibility</p:attrName>
                                        </p:attrNameLst>
                                      </p:cBhvr>
                                      <p:to>
                                        <p:strVal val="visible"/>
                                      </p:to>
                                    </p:set>
                                    <p:anim calcmode="lin" valueType="num">
                                      <p:cBhvr additive="base">
                                        <p:cTn dur="500"/>
                                        <p:tgtEl>
                                          <p:spTgt spid="753"/>
                                        </p:tgtEl>
                                        <p:attrNameLst>
                                          <p:attrName>ppt_w</p:attrName>
                                        </p:attrNameLst>
                                      </p:cBhvr>
                                      <p:tavLst>
                                        <p:tav fmla="" tm="0">
                                          <p:val>
                                            <p:strVal val="0"/>
                                          </p:val>
                                        </p:tav>
                                        <p:tav fmla="" tm="100000">
                                          <p:val>
                                            <p:strVal val="#ppt_w"/>
                                          </p:val>
                                        </p:tav>
                                      </p:tavLst>
                                    </p:anim>
                                    <p:anim calcmode="lin" valueType="num">
                                      <p:cBhvr additive="base">
                                        <p:cTn dur="500"/>
                                        <p:tgtEl>
                                          <p:spTgt spid="75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5"/>
          <p:cNvSpPr/>
          <p:nvPr/>
        </p:nvSpPr>
        <p:spPr>
          <a:xfrm>
            <a:off x="5333313" y="536752"/>
            <a:ext cx="5806017" cy="5832369"/>
          </a:xfrm>
          <a:prstGeom prst="ellipse">
            <a:avLst/>
          </a:prstGeom>
          <a:solidFill>
            <a:schemeClr val="lt1"/>
          </a:solidFill>
          <a:ln>
            <a:noFill/>
          </a:ln>
          <a:effectLst>
            <a:outerShdw blurRad="50800" rotWithShape="0" algn="tl" dir="2700000" dist="635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3" name="Google Shape;763;p15"/>
          <p:cNvSpPr txBox="1"/>
          <p:nvPr/>
        </p:nvSpPr>
        <p:spPr>
          <a:xfrm>
            <a:off x="5786106" y="1558552"/>
            <a:ext cx="4870450" cy="66751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8CB23A"/>
              </a:buClr>
              <a:buSzPts val="4400"/>
              <a:buFont typeface="Calibri"/>
              <a:buNone/>
            </a:pPr>
            <a:r>
              <a:rPr b="1" lang="en-US" sz="4400">
                <a:solidFill>
                  <a:srgbClr val="8CB23A"/>
                </a:solidFill>
                <a:latin typeface="Calibri"/>
                <a:ea typeface="Calibri"/>
                <a:cs typeface="Calibri"/>
                <a:sym typeface="Calibri"/>
              </a:rPr>
              <a:t> COLLEGE AID</a:t>
            </a:r>
            <a:endParaRPr/>
          </a:p>
        </p:txBody>
      </p:sp>
      <p:pic>
        <p:nvPicPr>
          <p:cNvPr id="764" name="Google Shape;764;p15"/>
          <p:cNvPicPr preferRelativeResize="0"/>
          <p:nvPr/>
        </p:nvPicPr>
        <p:blipFill rotWithShape="1">
          <a:blip r:embed="rId3">
            <a:alphaModFix/>
          </a:blip>
          <a:srcRect b="0" l="0" r="0" t="0"/>
          <a:stretch/>
        </p:blipFill>
        <p:spPr>
          <a:xfrm>
            <a:off x="1290342" y="676907"/>
            <a:ext cx="4952193" cy="5484052"/>
          </a:xfrm>
          <a:prstGeom prst="rect">
            <a:avLst/>
          </a:prstGeom>
          <a:noFill/>
          <a:ln>
            <a:noFill/>
          </a:ln>
          <a:effectLst>
            <a:outerShdw blurRad="50800" rotWithShape="0" algn="tl" dir="2700000" dist="38100">
              <a:srgbClr val="000000">
                <a:alpha val="40000"/>
              </a:srgbClr>
            </a:outerShdw>
          </a:effectLst>
        </p:spPr>
      </p:pic>
      <p:sp>
        <p:nvSpPr>
          <p:cNvPr id="765" name="Google Shape;765;p15"/>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6" name="Google Shape;766;p15"/>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67" name="Google Shape;767;p15"/>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8" name="Google Shape;768;p15"/>
          <p:cNvSpPr txBox="1"/>
          <p:nvPr/>
        </p:nvSpPr>
        <p:spPr>
          <a:xfrm>
            <a:off x="6557332" y="2362628"/>
            <a:ext cx="4267200" cy="28238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Merit-based Scholarships</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Academic Merit</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Leadership</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Sports</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Arts/Music</a:t>
            </a:r>
            <a:endParaRPr/>
          </a:p>
          <a:p>
            <a:pPr indent="-285750" lvl="0" marL="285750" marR="0" rtl="0" algn="l">
              <a:spcBef>
                <a:spcPts val="300"/>
              </a:spcBef>
              <a:spcAft>
                <a:spcPts val="0"/>
              </a:spcAft>
              <a:buClr>
                <a:srgbClr val="3F3F3F"/>
              </a:buClr>
              <a:buSzPts val="2000"/>
              <a:buFont typeface="Arial"/>
              <a:buChar char="•"/>
            </a:pPr>
            <a:r>
              <a:rPr lang="en-US" sz="2000">
                <a:solidFill>
                  <a:srgbClr val="3F3F3F"/>
                </a:solidFill>
                <a:latin typeface="Calibri"/>
                <a:ea typeface="Calibri"/>
                <a:cs typeface="Calibri"/>
                <a:sym typeface="Calibri"/>
              </a:rPr>
              <a:t>Community Service</a:t>
            </a:r>
            <a:endParaRPr/>
          </a:p>
          <a:p>
            <a:pPr indent="0" lvl="0" marL="0" marR="0" rtl="0" algn="l">
              <a:spcBef>
                <a:spcPts val="300"/>
              </a:spcBef>
              <a:spcAft>
                <a:spcPts val="0"/>
              </a:spcAft>
              <a:buNone/>
            </a:pPr>
            <a:r>
              <a:t/>
            </a:r>
            <a:endParaRPr sz="2000">
              <a:solidFill>
                <a:srgbClr val="3F3F3F"/>
              </a:solidFill>
              <a:latin typeface="Calibri"/>
              <a:ea typeface="Calibri"/>
              <a:cs typeface="Calibri"/>
              <a:sym typeface="Calibri"/>
            </a:endParaRPr>
          </a:p>
          <a:p>
            <a:pPr indent="0" lvl="0" marL="0" marR="0" rtl="0" algn="l">
              <a:spcBef>
                <a:spcPts val="300"/>
              </a:spcBef>
              <a:spcAft>
                <a:spcPts val="0"/>
              </a:spcAft>
              <a:buNone/>
            </a:pPr>
            <a:r>
              <a:rPr b="1" lang="en-US" sz="2000">
                <a:solidFill>
                  <a:srgbClr val="3F3F3F"/>
                </a:solidFill>
                <a:latin typeface="Calibri"/>
                <a:ea typeface="Calibri"/>
                <a:cs typeface="Calibri"/>
                <a:sym typeface="Calibri"/>
              </a:rPr>
              <a:t>Need-based Grants/Scholarships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764"/>
                                        </p:tgtEl>
                                        <p:attrNameLst>
                                          <p:attrName>style.visibility</p:attrName>
                                        </p:attrNameLst>
                                      </p:cBhvr>
                                      <p:to>
                                        <p:strVal val="visible"/>
                                      </p:to>
                                    </p:set>
                                    <p:anim calcmode="lin" valueType="num">
                                      <p:cBhvr additive="base">
                                        <p:cTn dur="500"/>
                                        <p:tgtEl>
                                          <p:spTgt spid="764"/>
                                        </p:tgtEl>
                                        <p:attrNameLst>
                                          <p:attrName>ppt_w</p:attrName>
                                        </p:attrNameLst>
                                      </p:cBhvr>
                                      <p:tavLst>
                                        <p:tav fmla="" tm="0">
                                          <p:val>
                                            <p:strVal val="0"/>
                                          </p:val>
                                        </p:tav>
                                        <p:tav fmla="" tm="100000">
                                          <p:val>
                                            <p:strVal val="#ppt_w"/>
                                          </p:val>
                                        </p:tav>
                                      </p:tavLst>
                                    </p:anim>
                                    <p:anim calcmode="lin" valueType="num">
                                      <p:cBhvr additive="base">
                                        <p:cTn dur="500"/>
                                        <p:tgtEl>
                                          <p:spTgt spid="76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16"/>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4" name="Google Shape;774;p16"/>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75" name="Google Shape;775;p16"/>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6" name="Google Shape;776;p16"/>
          <p:cNvSpPr txBox="1"/>
          <p:nvPr>
            <p:ph idx="4294967295" type="title"/>
          </p:nvPr>
        </p:nvSpPr>
        <p:spPr>
          <a:xfrm>
            <a:off x="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lang="en-US" sz="4800">
                <a:latin typeface="Calibri"/>
                <a:ea typeface="Calibri"/>
                <a:cs typeface="Calibri"/>
                <a:sym typeface="Calibri"/>
              </a:rPr>
              <a:t>PHI THETA KAPPA</a:t>
            </a:r>
            <a:endParaRPr/>
          </a:p>
        </p:txBody>
      </p:sp>
      <p:sp>
        <p:nvSpPr>
          <p:cNvPr id="777" name="Google Shape;777;p16"/>
          <p:cNvSpPr/>
          <p:nvPr/>
        </p:nvSpPr>
        <p:spPr>
          <a:xfrm>
            <a:off x="2856299" y="2195626"/>
            <a:ext cx="3171168" cy="3171168"/>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78" name="Google Shape;778;p16"/>
          <p:cNvPicPr preferRelativeResize="0"/>
          <p:nvPr/>
        </p:nvPicPr>
        <p:blipFill rotWithShape="1">
          <a:blip r:embed="rId3">
            <a:alphaModFix/>
          </a:blip>
          <a:srcRect b="0" l="0" r="0" t="0"/>
          <a:stretch/>
        </p:blipFill>
        <p:spPr>
          <a:xfrm>
            <a:off x="2055066" y="2120676"/>
            <a:ext cx="4933013" cy="2356535"/>
          </a:xfrm>
          <a:prstGeom prst="rect">
            <a:avLst/>
          </a:prstGeom>
          <a:noFill/>
          <a:ln>
            <a:noFill/>
          </a:ln>
        </p:spPr>
      </p:pic>
      <p:grpSp>
        <p:nvGrpSpPr>
          <p:cNvPr id="779" name="Google Shape;779;p16"/>
          <p:cNvGrpSpPr/>
          <p:nvPr/>
        </p:nvGrpSpPr>
        <p:grpSpPr>
          <a:xfrm>
            <a:off x="8713969" y="516459"/>
            <a:ext cx="3175347" cy="5614518"/>
            <a:chOff x="8713969" y="516459"/>
            <a:chExt cx="3175347" cy="5614518"/>
          </a:xfrm>
        </p:grpSpPr>
        <p:sp>
          <p:nvSpPr>
            <p:cNvPr id="780" name="Google Shape;780;p16"/>
            <p:cNvSpPr/>
            <p:nvPr/>
          </p:nvSpPr>
          <p:spPr>
            <a:xfrm>
              <a:off x="9153961" y="1533143"/>
              <a:ext cx="2735355" cy="4589508"/>
            </a:xfrm>
            <a:prstGeom prst="roundRect">
              <a:avLst>
                <a:gd fmla="val 16667" name="adj"/>
              </a:avLst>
            </a:prstGeom>
            <a:solidFill>
              <a:schemeClr val="lt1">
                <a:alpha val="37647"/>
              </a:schemeClr>
            </a:solidFill>
            <a:ln>
              <a:noFill/>
            </a:ln>
            <a:effectLst>
              <a:outerShdw blurRad="50800" rotWithShape="0" algn="ctr" dir="5400000" dist="50800">
                <a:srgbClr val="1B87BE"/>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1" name="Google Shape;781;p16"/>
            <p:cNvSpPr/>
            <p:nvPr/>
          </p:nvSpPr>
          <p:spPr>
            <a:xfrm>
              <a:off x="9527229" y="516459"/>
              <a:ext cx="1901334" cy="1901335"/>
            </a:xfrm>
            <a:prstGeom prst="ellipse">
              <a:avLst/>
            </a:prstGeom>
            <a:blipFill rotWithShape="1">
              <a:blip r:embed="rId4">
                <a:alphaModFix/>
              </a:blip>
              <a:stretch>
                <a:fillRect b="-867" l="-21286" r="-42253" t="-3202"/>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2" name="Google Shape;782;p16"/>
            <p:cNvSpPr txBox="1"/>
            <p:nvPr/>
          </p:nvSpPr>
          <p:spPr>
            <a:xfrm>
              <a:off x="9148128" y="2694793"/>
              <a:ext cx="2671200" cy="2123658"/>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2200">
                  <a:solidFill>
                    <a:srgbClr val="3B3B3B"/>
                  </a:solidFill>
                  <a:latin typeface="Comfortaa"/>
                  <a:ea typeface="Comfortaa"/>
                  <a:cs typeface="Comfortaa"/>
                  <a:sym typeface="Comfortaa"/>
                </a:rPr>
                <a:t>“Students in Mississippi can't afford to pass up an opportunity to join Phi Theta Kappa”</a:t>
              </a:r>
              <a:endParaRPr/>
            </a:p>
          </p:txBody>
        </p:sp>
        <p:sp>
          <p:nvSpPr>
            <p:cNvPr id="783" name="Google Shape;783;p16"/>
            <p:cNvSpPr txBox="1"/>
            <p:nvPr/>
          </p:nvSpPr>
          <p:spPr>
            <a:xfrm>
              <a:off x="9165406" y="5151751"/>
              <a:ext cx="2671200" cy="69762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595959"/>
                  </a:solidFill>
                  <a:latin typeface="Calibri"/>
                  <a:ea typeface="Calibri"/>
                  <a:cs typeface="Calibri"/>
                  <a:sym typeface="Calibri"/>
                </a:rPr>
                <a:t>Lynn Tincher-Ladner</a:t>
              </a:r>
              <a:endParaRPr/>
            </a:p>
            <a:p>
              <a:pPr indent="0" lvl="0" marL="0" marR="0" rtl="0" algn="ctr">
                <a:spcBef>
                  <a:spcPts val="200"/>
                </a:spcBef>
                <a:spcAft>
                  <a:spcPts val="0"/>
                </a:spcAft>
                <a:buNone/>
              </a:pPr>
              <a:r>
                <a:rPr lang="en-US" sz="1200">
                  <a:solidFill>
                    <a:srgbClr val="595959"/>
                  </a:solidFill>
                  <a:latin typeface="Calibri"/>
                  <a:ea typeface="Calibri"/>
                  <a:cs typeface="Calibri"/>
                  <a:sym typeface="Calibri"/>
                </a:rPr>
                <a:t>President &amp; CEO</a:t>
              </a:r>
              <a:endParaRPr/>
            </a:p>
            <a:p>
              <a:pPr indent="0" lvl="0" marL="0" marR="0" rtl="0" algn="ctr">
                <a:spcBef>
                  <a:spcPts val="200"/>
                </a:spcBef>
                <a:spcAft>
                  <a:spcPts val="0"/>
                </a:spcAft>
                <a:buNone/>
              </a:pPr>
              <a:r>
                <a:rPr lang="en-US" sz="1200">
                  <a:solidFill>
                    <a:srgbClr val="595959"/>
                  </a:solidFill>
                  <a:latin typeface="Calibri"/>
                  <a:ea typeface="Calibri"/>
                  <a:cs typeface="Calibri"/>
                  <a:sym typeface="Calibri"/>
                </a:rPr>
                <a:t>Phi Theta Kappa</a:t>
              </a:r>
              <a:endParaRPr/>
            </a:p>
          </p:txBody>
        </p:sp>
        <p:cxnSp>
          <p:nvCxnSpPr>
            <p:cNvPr id="784" name="Google Shape;784;p16"/>
            <p:cNvCxnSpPr/>
            <p:nvPr/>
          </p:nvCxnSpPr>
          <p:spPr>
            <a:xfrm>
              <a:off x="8713969" y="1533143"/>
              <a:ext cx="0" cy="4597834"/>
            </a:xfrm>
            <a:prstGeom prst="straightConnector1">
              <a:avLst/>
            </a:prstGeom>
            <a:noFill/>
            <a:ln cap="flat" cmpd="sng" w="47625">
              <a:solidFill>
                <a:schemeClr val="lt1">
                  <a:alpha val="30980"/>
                </a:schemeClr>
              </a:solidFill>
              <a:prstDash val="dot"/>
              <a:miter lim="800000"/>
              <a:headEnd len="sm" w="sm" type="none"/>
              <a:tailEnd len="sm" w="sm" type="none"/>
            </a:ln>
          </p:spPr>
        </p:cxnSp>
      </p:grpSp>
      <p:sp>
        <p:nvSpPr>
          <p:cNvPr id="785" name="Google Shape;785;p16"/>
          <p:cNvSpPr/>
          <p:nvPr/>
        </p:nvSpPr>
        <p:spPr>
          <a:xfrm>
            <a:off x="2685612" y="5383931"/>
            <a:ext cx="3597927"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Calibri"/>
                <a:ea typeface="Calibri"/>
                <a:cs typeface="Calibri"/>
                <a:sym typeface="Calibri"/>
              </a:rPr>
              <a:t>*Transferable hours may vary between </a:t>
            </a:r>
            <a:endParaRPr/>
          </a:p>
          <a:p>
            <a:pPr indent="0" lvl="0" marL="0" marR="0" rtl="0" algn="ctr">
              <a:spcBef>
                <a:spcPts val="0"/>
              </a:spcBef>
              <a:spcAft>
                <a:spcPts val="0"/>
              </a:spcAft>
              <a:buNone/>
            </a:pPr>
            <a:r>
              <a:rPr lang="en-US" sz="1600">
                <a:solidFill>
                  <a:schemeClr val="lt1"/>
                </a:solidFill>
                <a:latin typeface="Calibri"/>
                <a:ea typeface="Calibri"/>
                <a:cs typeface="Calibri"/>
                <a:sym typeface="Calibri"/>
              </a:rPr>
              <a:t>colleges to receive transfer scholarships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lang="en-US" sz="4800">
                <a:latin typeface="Calibri"/>
                <a:ea typeface="Calibri"/>
                <a:cs typeface="Calibri"/>
                <a:sym typeface="Calibri"/>
              </a:rPr>
              <a:t>FEDERAL AID</a:t>
            </a:r>
            <a:endParaRPr b="0" sz="3200">
              <a:latin typeface="Calibri"/>
              <a:ea typeface="Calibri"/>
              <a:cs typeface="Calibri"/>
              <a:sym typeface="Calibri"/>
            </a:endParaRPr>
          </a:p>
        </p:txBody>
      </p:sp>
      <p:sp>
        <p:nvSpPr>
          <p:cNvPr id="791" name="Google Shape;791;p17"/>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92" name="Google Shape;792;p17"/>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793" name="Google Shape;793;p17"/>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94" name="Google Shape;794;p17"/>
          <p:cNvPicPr preferRelativeResize="0"/>
          <p:nvPr/>
        </p:nvPicPr>
        <p:blipFill rotWithShape="1">
          <a:blip r:embed="rId3">
            <a:alphaModFix/>
          </a:blip>
          <a:srcRect b="27602" l="0" r="0" t="0"/>
          <a:stretch/>
        </p:blipFill>
        <p:spPr>
          <a:xfrm>
            <a:off x="-414225" y="181025"/>
            <a:ext cx="4838146" cy="6822831"/>
          </a:xfrm>
          <a:prstGeom prst="rect">
            <a:avLst/>
          </a:prstGeom>
          <a:noFill/>
          <a:ln>
            <a:noFill/>
          </a:ln>
          <a:effectLst>
            <a:outerShdw blurRad="292100" rotWithShape="0" algn="tl" dir="2700000" dist="139700">
              <a:srgbClr val="333333">
                <a:alpha val="26666"/>
              </a:srgbClr>
            </a:outerShdw>
          </a:effectLst>
        </p:spPr>
      </p:pic>
      <p:pic>
        <p:nvPicPr>
          <p:cNvPr id="795" name="Google Shape;795;p17"/>
          <p:cNvPicPr preferRelativeResize="0"/>
          <p:nvPr/>
        </p:nvPicPr>
        <p:blipFill rotWithShape="1">
          <a:blip r:embed="rId4">
            <a:alphaModFix/>
          </a:blip>
          <a:srcRect b="0" l="0" r="0" t="0"/>
          <a:stretch/>
        </p:blipFill>
        <p:spPr>
          <a:xfrm>
            <a:off x="9191192" y="614610"/>
            <a:ext cx="1986630" cy="1076091"/>
          </a:xfrm>
          <a:prstGeom prst="rect">
            <a:avLst/>
          </a:prstGeom>
          <a:noFill/>
          <a:ln>
            <a:noFill/>
          </a:ln>
        </p:spPr>
      </p:pic>
      <p:sp>
        <p:nvSpPr>
          <p:cNvPr id="796" name="Google Shape;796;p17"/>
          <p:cNvSpPr txBox="1"/>
          <p:nvPr/>
        </p:nvSpPr>
        <p:spPr>
          <a:xfrm>
            <a:off x="4423925" y="1690700"/>
            <a:ext cx="7169400" cy="4486200"/>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100000"/>
              </a:lnSpc>
              <a:spcBef>
                <a:spcPts val="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Federal Aid = FAFSA, fafsa.gov</a:t>
            </a:r>
            <a:endParaRPr/>
          </a:p>
          <a:p>
            <a:pPr indent="-152400" lvl="0" marL="228600" marR="0" rtl="0" algn="l">
              <a:lnSpc>
                <a:spcPct val="100000"/>
              </a:lnSpc>
              <a:spcBef>
                <a:spcPts val="1000"/>
              </a:spcBef>
              <a:spcAft>
                <a:spcPts val="0"/>
              </a:spcAft>
              <a:buClr>
                <a:schemeClr val="lt1"/>
              </a:buClr>
              <a:buSzPts val="1200"/>
              <a:buFont typeface="Arial"/>
              <a:buNone/>
            </a:pPr>
            <a:r>
              <a:t/>
            </a:r>
            <a:endParaRPr sz="1200">
              <a:solidFill>
                <a:schemeClr val="lt1"/>
              </a:solidFill>
              <a:latin typeface="Calibri"/>
              <a:ea typeface="Calibri"/>
              <a:cs typeface="Calibri"/>
              <a:sym typeface="Calibri"/>
            </a:endParaRPr>
          </a:p>
          <a:p>
            <a:pPr indent="-228600" lvl="0" marL="228600" marR="0" rtl="0" algn="l">
              <a:lnSpc>
                <a:spcPct val="100000"/>
              </a:lnSpc>
              <a:spcBef>
                <a:spcPts val="100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Types of Federal Student Aid:</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Pell Grant ($7,395/year for 24-25)</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Work-Study (typically around $2,000/year)</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FSEOG (grant)</a:t>
            </a: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Loans ($5,500)</a:t>
            </a:r>
            <a:endParaRPr sz="2400">
              <a:solidFill>
                <a:schemeClr val="lt1"/>
              </a:solidFill>
              <a:latin typeface="Calibri"/>
              <a:ea typeface="Calibri"/>
              <a:cs typeface="Calibri"/>
              <a:sym typeface="Calibri"/>
            </a:endParaRPr>
          </a:p>
          <a:p>
            <a:pPr indent="-152400" lvl="0" marL="228600" marR="0" rtl="0" algn="l">
              <a:lnSpc>
                <a:spcPct val="100000"/>
              </a:lnSpc>
              <a:spcBef>
                <a:spcPts val="1000"/>
              </a:spcBef>
              <a:spcAft>
                <a:spcPts val="0"/>
              </a:spcAft>
              <a:buClr>
                <a:schemeClr val="lt1"/>
              </a:buClr>
              <a:buSzPts val="1200"/>
              <a:buFont typeface="Arial"/>
              <a:buNone/>
            </a:pPr>
            <a:r>
              <a:t/>
            </a:r>
            <a:endParaRPr sz="1200">
              <a:solidFill>
                <a:schemeClr val="lt1"/>
              </a:solidFill>
              <a:latin typeface="Calibri"/>
              <a:ea typeface="Calibri"/>
              <a:cs typeface="Calibri"/>
              <a:sym typeface="Calibri"/>
            </a:endParaRPr>
          </a:p>
          <a:p>
            <a:pPr indent="-228600" lvl="0" marL="228600" marR="0" rtl="0" algn="l">
              <a:lnSpc>
                <a:spcPct val="100000"/>
              </a:lnSpc>
              <a:spcBef>
                <a:spcPts val="1000"/>
              </a:spcBef>
              <a:spcAft>
                <a:spcPts val="0"/>
              </a:spcAft>
              <a:buClr>
                <a:schemeClr val="lt1"/>
              </a:buClr>
              <a:buSzPts val="2400"/>
              <a:buFont typeface="Arial"/>
              <a:buChar char="•"/>
            </a:pPr>
            <a:r>
              <a:rPr lang="en-US" sz="2400">
                <a:solidFill>
                  <a:schemeClr val="lt1"/>
                </a:solidFill>
                <a:latin typeface="Calibri"/>
                <a:ea typeface="Calibri"/>
                <a:cs typeface="Calibri"/>
                <a:sym typeface="Calibri"/>
              </a:rPr>
              <a:t>The FAFSA will be available on </a:t>
            </a:r>
            <a:r>
              <a:rPr b="1" lang="en-US" sz="2400">
                <a:solidFill>
                  <a:schemeClr val="lt1"/>
                </a:solidFill>
                <a:latin typeface="Calibri"/>
                <a:ea typeface="Calibri"/>
                <a:cs typeface="Calibri"/>
                <a:sym typeface="Calibri"/>
              </a:rPr>
              <a:t>December 1, 2024 </a:t>
            </a:r>
            <a:r>
              <a:rPr lang="en-US" sz="2400">
                <a:solidFill>
                  <a:schemeClr val="lt1"/>
                </a:solidFill>
                <a:latin typeface="Calibri"/>
                <a:ea typeface="Calibri"/>
                <a:cs typeface="Calibri"/>
                <a:sym typeface="Calibri"/>
              </a:rPr>
              <a:t>for the class of 2025</a:t>
            </a:r>
            <a:r>
              <a:rPr b="1" lang="en-US" sz="2400">
                <a:solidFill>
                  <a:schemeClr val="lt1"/>
                </a:solidFill>
                <a:latin typeface="Calibri"/>
                <a:ea typeface="Calibri"/>
                <a:cs typeface="Calibri"/>
                <a:sym typeface="Calibri"/>
              </a:rPr>
              <a:t> </a:t>
            </a:r>
            <a:r>
              <a:rPr lang="en-US" sz="2400">
                <a:solidFill>
                  <a:schemeClr val="lt1"/>
                </a:solidFill>
                <a:latin typeface="Calibri"/>
                <a:ea typeface="Calibri"/>
                <a:cs typeface="Calibri"/>
                <a:sym typeface="Calibri"/>
              </a:rPr>
              <a:t> and it will be based on the </a:t>
            </a:r>
            <a:r>
              <a:rPr b="1" lang="en-US" sz="2400">
                <a:solidFill>
                  <a:schemeClr val="lt1"/>
                </a:solidFill>
                <a:latin typeface="Calibri"/>
                <a:ea typeface="Calibri"/>
                <a:cs typeface="Calibri"/>
                <a:sym typeface="Calibri"/>
              </a:rPr>
              <a:t>prior prior </a:t>
            </a:r>
            <a:r>
              <a:rPr lang="en-US" sz="2400">
                <a:solidFill>
                  <a:schemeClr val="lt1"/>
                </a:solidFill>
                <a:latin typeface="Calibri"/>
                <a:ea typeface="Calibri"/>
                <a:cs typeface="Calibri"/>
                <a:sym typeface="Calibri"/>
              </a:rPr>
              <a:t>year’s taxes</a:t>
            </a:r>
            <a:endParaRPr sz="2400">
              <a:solidFill>
                <a:schemeClr val="lt1"/>
              </a:solidFill>
              <a:latin typeface="Calibri"/>
              <a:ea typeface="Calibri"/>
              <a:cs typeface="Calibri"/>
              <a:sym typeface="Calibri"/>
            </a:endParaRPr>
          </a:p>
          <a:p>
            <a:pPr indent="0" lvl="0" marL="0" marR="0" rtl="0" algn="l">
              <a:lnSpc>
                <a:spcPct val="100000"/>
              </a:lnSpc>
              <a:spcBef>
                <a:spcPts val="1000"/>
              </a:spcBef>
              <a:spcAft>
                <a:spcPts val="0"/>
              </a:spcAft>
              <a:buNone/>
            </a:pPr>
            <a:r>
              <a:rPr i="1" lang="en-US" sz="2400">
                <a:solidFill>
                  <a:schemeClr val="lt1"/>
                </a:solidFill>
                <a:latin typeface="Calibri"/>
                <a:ea typeface="Calibri"/>
                <a:cs typeface="Calibri"/>
                <a:sym typeface="Calibri"/>
              </a:rPr>
              <a:t>  </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2d578054d30_0_0"/>
          <p:cNvSpPr txBox="1"/>
          <p:nvPr>
            <p:ph type="title"/>
          </p:nvPr>
        </p:nvSpPr>
        <p:spPr>
          <a:xfrm>
            <a:off x="381000" y="0"/>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sz="4800">
                <a:latin typeface="Calibri"/>
                <a:ea typeface="Calibri"/>
                <a:cs typeface="Calibri"/>
                <a:sym typeface="Calibri"/>
              </a:rPr>
              <a:t>FEDERAL AID</a:t>
            </a:r>
            <a:endParaRPr sz="4800">
              <a:latin typeface="Calibri"/>
              <a:ea typeface="Calibri"/>
              <a:cs typeface="Calibri"/>
              <a:sym typeface="Calibri"/>
            </a:endParaRPr>
          </a:p>
          <a:p>
            <a:pPr indent="0" lvl="0" marL="0" rtl="0" algn="ctr">
              <a:lnSpc>
                <a:spcPct val="90000"/>
              </a:lnSpc>
              <a:spcBef>
                <a:spcPts val="0"/>
              </a:spcBef>
              <a:spcAft>
                <a:spcPts val="0"/>
              </a:spcAft>
              <a:buClr>
                <a:schemeClr val="lt1"/>
              </a:buClr>
              <a:buSzPct val="100000"/>
              <a:buFont typeface="Calibri"/>
              <a:buNone/>
            </a:pPr>
            <a:r>
              <a:rPr lang="en-US" sz="4800">
                <a:latin typeface="Calibri"/>
                <a:ea typeface="Calibri"/>
                <a:cs typeface="Calibri"/>
                <a:sym typeface="Calibri"/>
              </a:rPr>
              <a:t>Who is the contributor to my FAFSA?</a:t>
            </a:r>
            <a:endParaRPr sz="4800">
              <a:latin typeface="Calibri"/>
              <a:ea typeface="Calibri"/>
              <a:cs typeface="Calibri"/>
              <a:sym typeface="Calibri"/>
            </a:endParaRPr>
          </a:p>
        </p:txBody>
      </p:sp>
      <p:sp>
        <p:nvSpPr>
          <p:cNvPr id="802" name="Google Shape;802;g2d578054d30_0_0"/>
          <p:cNvSpPr/>
          <p:nvPr/>
        </p:nvSpPr>
        <p:spPr>
          <a:xfrm>
            <a:off x="0" y="457200"/>
            <a:ext cx="381000" cy="10758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03" name="Google Shape;803;g2d578054d30_0_0"/>
          <p:cNvSpPr/>
          <p:nvPr/>
        </p:nvSpPr>
        <p:spPr>
          <a:xfrm>
            <a:off x="0" y="1632011"/>
            <a:ext cx="381000" cy="1075800"/>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04" name="Google Shape;804;g2d578054d30_0_0"/>
          <p:cNvSpPr/>
          <p:nvPr/>
        </p:nvSpPr>
        <p:spPr>
          <a:xfrm>
            <a:off x="0" y="2806822"/>
            <a:ext cx="381000" cy="10758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05" name="Google Shape;805;g2d578054d30_0_0"/>
          <p:cNvPicPr preferRelativeResize="0"/>
          <p:nvPr/>
        </p:nvPicPr>
        <p:blipFill>
          <a:blip r:embed="rId3">
            <a:alphaModFix/>
          </a:blip>
          <a:stretch>
            <a:fillRect/>
          </a:stretch>
        </p:blipFill>
        <p:spPr>
          <a:xfrm>
            <a:off x="1203475" y="1533001"/>
            <a:ext cx="9693135" cy="4862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8"/>
          <p:cNvSpPr txBox="1"/>
          <p:nvPr>
            <p:ph idx="4294967295" type="title"/>
          </p:nvPr>
        </p:nvSpPr>
        <p:spPr>
          <a:xfrm>
            <a:off x="0" y="365125"/>
            <a:ext cx="121920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lang="en-US" sz="4800">
                <a:latin typeface="Calibri"/>
                <a:ea typeface="Calibri"/>
                <a:cs typeface="Calibri"/>
                <a:sym typeface="Calibri"/>
              </a:rPr>
              <a:t>LOAN TYPES</a:t>
            </a:r>
            <a:endParaRPr b="0" sz="3200">
              <a:latin typeface="Calibri"/>
              <a:ea typeface="Calibri"/>
              <a:cs typeface="Calibri"/>
              <a:sym typeface="Calibri"/>
            </a:endParaRPr>
          </a:p>
        </p:txBody>
      </p:sp>
      <p:sp>
        <p:nvSpPr>
          <p:cNvPr id="811" name="Google Shape;811;p18"/>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2" name="Google Shape;812;p18"/>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13" name="Google Shape;813;p18"/>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18"/>
          <p:cNvSpPr txBox="1"/>
          <p:nvPr/>
        </p:nvSpPr>
        <p:spPr>
          <a:xfrm>
            <a:off x="247315" y="2396865"/>
            <a:ext cx="2946114" cy="2971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DIRECT</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SUBSIDIZED</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LOANS</a:t>
            </a:r>
            <a:br>
              <a:rPr b="1" lang="en-US" sz="3600">
                <a:solidFill>
                  <a:schemeClr val="lt1"/>
                </a:solidFill>
                <a:latin typeface="Calibri"/>
                <a:ea typeface="Calibri"/>
                <a:cs typeface="Calibri"/>
                <a:sym typeface="Calibri"/>
              </a:rPr>
            </a:br>
            <a:r>
              <a:rPr b="0" lang="en-US" sz="1800">
                <a:solidFill>
                  <a:schemeClr val="lt1"/>
                </a:solidFill>
                <a:latin typeface="Calibri"/>
                <a:ea typeface="Calibri"/>
                <a:cs typeface="Calibri"/>
                <a:sym typeface="Calibri"/>
              </a:rPr>
              <a:t>(Undergraduate)</a:t>
            </a:r>
            <a:endParaRPr/>
          </a:p>
          <a:p>
            <a:pPr indent="0" lvl="0" marL="0" marR="0" rtl="0" algn="ctr">
              <a:lnSpc>
                <a:spcPct val="90000"/>
              </a:lnSpc>
              <a:spcBef>
                <a:spcPts val="0"/>
              </a:spcBef>
              <a:spcAft>
                <a:spcPts val="0"/>
              </a:spcAft>
              <a:buClr>
                <a:schemeClr val="lt1"/>
              </a:buClr>
              <a:buSzPts val="1800"/>
              <a:buFont typeface="Comfortaa"/>
              <a:buNone/>
            </a:pPr>
            <a:r>
              <a:t/>
            </a:r>
            <a:endParaRPr b="0" sz="1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6.</a:t>
            </a:r>
            <a:r>
              <a:rPr b="1" lang="en-US" sz="3200">
                <a:solidFill>
                  <a:schemeClr val="lt1"/>
                </a:solidFill>
                <a:latin typeface="Calibri"/>
                <a:ea typeface="Calibri"/>
                <a:cs typeface="Calibri"/>
                <a:sym typeface="Calibri"/>
              </a:rPr>
              <a:t>53%</a:t>
            </a:r>
            <a:endParaRPr/>
          </a:p>
        </p:txBody>
      </p:sp>
      <p:sp>
        <p:nvSpPr>
          <p:cNvPr id="815" name="Google Shape;815;p18"/>
          <p:cNvSpPr txBox="1"/>
          <p:nvPr/>
        </p:nvSpPr>
        <p:spPr>
          <a:xfrm>
            <a:off x="3193429" y="2396865"/>
            <a:ext cx="2946114" cy="2971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DIRECT</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UNSUBSIDIZED</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LOANS</a:t>
            </a:r>
            <a:br>
              <a:rPr b="1" lang="en-US" sz="3600">
                <a:solidFill>
                  <a:schemeClr val="lt1"/>
                </a:solidFill>
                <a:latin typeface="Calibri"/>
                <a:ea typeface="Calibri"/>
                <a:cs typeface="Calibri"/>
                <a:sym typeface="Calibri"/>
              </a:rPr>
            </a:br>
            <a:r>
              <a:rPr b="0" lang="en-US" sz="1800">
                <a:solidFill>
                  <a:schemeClr val="lt1"/>
                </a:solidFill>
                <a:latin typeface="Calibri"/>
                <a:ea typeface="Calibri"/>
                <a:cs typeface="Calibri"/>
                <a:sym typeface="Calibri"/>
              </a:rPr>
              <a:t>(Undergraduate)</a:t>
            </a:r>
            <a:endParaRPr/>
          </a:p>
          <a:p>
            <a:pPr indent="0" lvl="0" marL="0" marR="0" rtl="0" algn="ctr">
              <a:lnSpc>
                <a:spcPct val="90000"/>
              </a:lnSpc>
              <a:spcBef>
                <a:spcPts val="0"/>
              </a:spcBef>
              <a:spcAft>
                <a:spcPts val="0"/>
              </a:spcAft>
              <a:buClr>
                <a:schemeClr val="lt1"/>
              </a:buClr>
              <a:buSzPts val="1800"/>
              <a:buFont typeface="Comfortaa"/>
              <a:buNone/>
            </a:pPr>
            <a:r>
              <a:t/>
            </a:r>
            <a:endParaRPr b="0" sz="1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6.53</a:t>
            </a:r>
            <a:r>
              <a:rPr b="1" lang="en-US" sz="3200">
                <a:solidFill>
                  <a:schemeClr val="lt1"/>
                </a:solidFill>
                <a:latin typeface="Calibri"/>
                <a:ea typeface="Calibri"/>
                <a:cs typeface="Calibri"/>
                <a:sym typeface="Calibri"/>
              </a:rPr>
              <a:t>%</a:t>
            </a:r>
            <a:endParaRPr/>
          </a:p>
        </p:txBody>
      </p:sp>
      <p:sp>
        <p:nvSpPr>
          <p:cNvPr id="816" name="Google Shape;816;p18"/>
          <p:cNvSpPr txBox="1"/>
          <p:nvPr/>
        </p:nvSpPr>
        <p:spPr>
          <a:xfrm>
            <a:off x="6335485" y="2396865"/>
            <a:ext cx="2946114" cy="2971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DIRECT</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UNSUBSIDIZED</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LOANS</a:t>
            </a:r>
            <a:br>
              <a:rPr b="1" lang="en-US" sz="3600">
                <a:solidFill>
                  <a:schemeClr val="lt1"/>
                </a:solidFill>
                <a:latin typeface="Calibri"/>
                <a:ea typeface="Calibri"/>
                <a:cs typeface="Calibri"/>
                <a:sym typeface="Calibri"/>
              </a:rPr>
            </a:br>
            <a:r>
              <a:rPr b="0" lang="en-US" sz="1800">
                <a:solidFill>
                  <a:schemeClr val="lt1"/>
                </a:solidFill>
                <a:latin typeface="Calibri"/>
                <a:ea typeface="Calibri"/>
                <a:cs typeface="Calibri"/>
                <a:sym typeface="Calibri"/>
              </a:rPr>
              <a:t>(Graduate)</a:t>
            </a:r>
            <a:endParaRPr/>
          </a:p>
          <a:p>
            <a:pPr indent="0" lvl="0" marL="0" marR="0" rtl="0" algn="ctr">
              <a:lnSpc>
                <a:spcPct val="90000"/>
              </a:lnSpc>
              <a:spcBef>
                <a:spcPts val="0"/>
              </a:spcBef>
              <a:spcAft>
                <a:spcPts val="0"/>
              </a:spcAft>
              <a:buClr>
                <a:schemeClr val="lt1"/>
              </a:buClr>
              <a:buSzPts val="1800"/>
              <a:buFont typeface="Comfortaa"/>
              <a:buNone/>
            </a:pPr>
            <a:r>
              <a:t/>
            </a:r>
            <a:endParaRPr b="0" sz="1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8.08</a:t>
            </a:r>
            <a:r>
              <a:rPr b="1" lang="en-US" sz="3200">
                <a:solidFill>
                  <a:schemeClr val="lt1"/>
                </a:solidFill>
                <a:latin typeface="Calibri"/>
                <a:ea typeface="Calibri"/>
                <a:cs typeface="Calibri"/>
                <a:sym typeface="Calibri"/>
              </a:rPr>
              <a:t>%</a:t>
            </a:r>
            <a:endParaRPr/>
          </a:p>
        </p:txBody>
      </p:sp>
      <p:sp>
        <p:nvSpPr>
          <p:cNvPr id="817" name="Google Shape;817;p18"/>
          <p:cNvSpPr txBox="1"/>
          <p:nvPr/>
        </p:nvSpPr>
        <p:spPr>
          <a:xfrm>
            <a:off x="9327531" y="2396865"/>
            <a:ext cx="2946114" cy="29718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DIRECT</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PLUS</a:t>
            </a:r>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LOANS</a:t>
            </a:r>
            <a:br>
              <a:rPr b="1" lang="en-US" sz="3600">
                <a:solidFill>
                  <a:schemeClr val="lt1"/>
                </a:solidFill>
                <a:latin typeface="Calibri"/>
                <a:ea typeface="Calibri"/>
                <a:cs typeface="Calibri"/>
                <a:sym typeface="Calibri"/>
              </a:rPr>
            </a:br>
            <a:r>
              <a:rPr b="0" lang="en-US" sz="1800">
                <a:solidFill>
                  <a:schemeClr val="lt1"/>
                </a:solidFill>
                <a:latin typeface="Calibri"/>
                <a:ea typeface="Calibri"/>
                <a:cs typeface="Calibri"/>
                <a:sym typeface="Calibri"/>
              </a:rPr>
              <a:t>(Graduate &amp; Parents)</a:t>
            </a:r>
            <a:endParaRPr/>
          </a:p>
          <a:p>
            <a:pPr indent="0" lvl="0" marL="0" marR="0" rtl="0" algn="ctr">
              <a:lnSpc>
                <a:spcPct val="90000"/>
              </a:lnSpc>
              <a:spcBef>
                <a:spcPts val="0"/>
              </a:spcBef>
              <a:spcAft>
                <a:spcPts val="0"/>
              </a:spcAft>
              <a:buClr>
                <a:schemeClr val="lt1"/>
              </a:buClr>
              <a:buSzPts val="1800"/>
              <a:buFont typeface="Comfortaa"/>
              <a:buNone/>
            </a:pPr>
            <a:r>
              <a:t/>
            </a:r>
            <a:endParaRPr b="0" sz="1800">
              <a:solidFill>
                <a:schemeClr val="lt1"/>
              </a:solidFill>
              <a:latin typeface="Calibri"/>
              <a:ea typeface="Calibri"/>
              <a:cs typeface="Calibri"/>
              <a:sym typeface="Calibri"/>
            </a:endParaRPr>
          </a:p>
          <a:p>
            <a:pPr indent="0" lvl="0" marL="0" marR="0" rtl="0" algn="ctr">
              <a:lnSpc>
                <a:spcPct val="90000"/>
              </a:lnSpc>
              <a:spcBef>
                <a:spcPts val="0"/>
              </a:spcBef>
              <a:spcAft>
                <a:spcPts val="0"/>
              </a:spcAft>
              <a:buClr>
                <a:schemeClr val="lt1"/>
              </a:buClr>
              <a:buSzPts val="3200"/>
              <a:buFont typeface="Calibri"/>
              <a:buNone/>
            </a:pPr>
            <a:r>
              <a:rPr b="1" lang="en-US" sz="3200">
                <a:solidFill>
                  <a:schemeClr val="lt1"/>
                </a:solidFill>
                <a:latin typeface="Calibri"/>
                <a:ea typeface="Calibri"/>
                <a:cs typeface="Calibri"/>
                <a:sym typeface="Calibri"/>
              </a:rPr>
              <a:t>9.08</a:t>
            </a:r>
            <a:r>
              <a:rPr b="1" lang="en-US" sz="3200">
                <a:solidFill>
                  <a:schemeClr val="lt1"/>
                </a:solidFill>
                <a:latin typeface="Calibri"/>
                <a:ea typeface="Calibri"/>
                <a:cs typeface="Calibri"/>
                <a:sym typeface="Calibri"/>
              </a:rPr>
              <a:t>%</a:t>
            </a:r>
            <a:endParaRPr/>
          </a:p>
        </p:txBody>
      </p:sp>
      <p:cxnSp>
        <p:nvCxnSpPr>
          <p:cNvPr id="818" name="Google Shape;818;p18"/>
          <p:cNvCxnSpPr/>
          <p:nvPr/>
        </p:nvCxnSpPr>
        <p:spPr>
          <a:xfrm>
            <a:off x="9399769" y="2024719"/>
            <a:ext cx="0" cy="2955495"/>
          </a:xfrm>
          <a:prstGeom prst="straightConnector1">
            <a:avLst/>
          </a:prstGeom>
          <a:noFill/>
          <a:ln cap="flat" cmpd="sng" w="47625">
            <a:solidFill>
              <a:schemeClr val="lt1">
                <a:alpha val="30980"/>
              </a:schemeClr>
            </a:solidFill>
            <a:prstDash val="dot"/>
            <a:miter lim="800000"/>
            <a:headEnd len="sm" w="sm" type="none"/>
            <a:tailEnd len="sm" w="sm" type="none"/>
          </a:ln>
        </p:spPr>
      </p:cxnSp>
      <p:cxnSp>
        <p:nvCxnSpPr>
          <p:cNvPr id="819" name="Google Shape;819;p18"/>
          <p:cNvCxnSpPr/>
          <p:nvPr/>
        </p:nvCxnSpPr>
        <p:spPr>
          <a:xfrm>
            <a:off x="6232023" y="2024719"/>
            <a:ext cx="0" cy="2955495"/>
          </a:xfrm>
          <a:prstGeom prst="straightConnector1">
            <a:avLst/>
          </a:prstGeom>
          <a:noFill/>
          <a:ln cap="flat" cmpd="sng" w="47625">
            <a:solidFill>
              <a:schemeClr val="lt1">
                <a:alpha val="30980"/>
              </a:schemeClr>
            </a:solidFill>
            <a:prstDash val="dot"/>
            <a:miter lim="800000"/>
            <a:headEnd len="sm" w="sm" type="none"/>
            <a:tailEnd len="sm" w="sm" type="none"/>
          </a:ln>
        </p:spPr>
      </p:cxnSp>
      <p:cxnSp>
        <p:nvCxnSpPr>
          <p:cNvPr id="820" name="Google Shape;820;p18"/>
          <p:cNvCxnSpPr/>
          <p:nvPr/>
        </p:nvCxnSpPr>
        <p:spPr>
          <a:xfrm>
            <a:off x="3155281" y="2024719"/>
            <a:ext cx="0" cy="2955495"/>
          </a:xfrm>
          <a:prstGeom prst="straightConnector1">
            <a:avLst/>
          </a:prstGeom>
          <a:noFill/>
          <a:ln cap="flat" cmpd="sng" w="47625">
            <a:solidFill>
              <a:schemeClr val="lt1">
                <a:alpha val="30980"/>
              </a:schemeClr>
            </a:solidFill>
            <a:prstDash val="dot"/>
            <a:miter lim="800000"/>
            <a:headEnd len="sm" w="sm" type="none"/>
            <a:tailEnd len="sm" w="sm" type="none"/>
          </a:ln>
        </p:spPr>
      </p:cxnSp>
      <p:sp>
        <p:nvSpPr>
          <p:cNvPr id="821" name="Google Shape;821;p18"/>
          <p:cNvSpPr txBox="1"/>
          <p:nvPr/>
        </p:nvSpPr>
        <p:spPr>
          <a:xfrm>
            <a:off x="0" y="5079082"/>
            <a:ext cx="121920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400"/>
              <a:buFont typeface="Calibri"/>
              <a:buNone/>
            </a:pPr>
            <a:r>
              <a:rPr b="0" i="1" lang="en-US" sz="2400">
                <a:solidFill>
                  <a:schemeClr val="lt1"/>
                </a:solidFill>
                <a:latin typeface="Calibri"/>
                <a:ea typeface="Calibri"/>
                <a:cs typeface="Calibri"/>
                <a:sym typeface="Calibri"/>
              </a:rPr>
              <a:t>202</a:t>
            </a:r>
            <a:r>
              <a:rPr i="1" lang="en-US" sz="2400">
                <a:solidFill>
                  <a:schemeClr val="lt1"/>
                </a:solidFill>
                <a:latin typeface="Calibri"/>
                <a:ea typeface="Calibri"/>
                <a:cs typeface="Calibri"/>
                <a:sym typeface="Calibri"/>
              </a:rPr>
              <a:t>4</a:t>
            </a:r>
            <a:r>
              <a:rPr b="0" i="1" lang="en-US" sz="2400">
                <a:solidFill>
                  <a:schemeClr val="lt1"/>
                </a:solidFill>
                <a:latin typeface="Calibri"/>
                <a:ea typeface="Calibri"/>
                <a:cs typeface="Calibri"/>
                <a:sym typeface="Calibri"/>
              </a:rPr>
              <a:t>-202</a:t>
            </a:r>
            <a:r>
              <a:rPr i="1" lang="en-US" sz="2400">
                <a:solidFill>
                  <a:schemeClr val="lt1"/>
                </a:solidFill>
                <a:latin typeface="Calibri"/>
                <a:ea typeface="Calibri"/>
                <a:cs typeface="Calibri"/>
                <a:sym typeface="Calibri"/>
              </a:rPr>
              <a:t>5</a:t>
            </a:r>
            <a:r>
              <a:rPr b="0" i="1" lang="en-US" sz="2400">
                <a:solidFill>
                  <a:schemeClr val="lt1"/>
                </a:solidFill>
                <a:latin typeface="Calibri"/>
                <a:ea typeface="Calibri"/>
                <a:cs typeface="Calibri"/>
                <a:sym typeface="Calibri"/>
              </a:rPr>
              <a:t> Interest Rates</a:t>
            </a:r>
            <a:endParaRPr b="0" i="1" sz="14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2"/>
          <p:cNvPicPr preferRelativeResize="0"/>
          <p:nvPr/>
        </p:nvPicPr>
        <p:blipFill rotWithShape="1">
          <a:blip r:embed="rId3">
            <a:alphaModFix/>
          </a:blip>
          <a:srcRect b="0" l="0" r="0" t="0"/>
          <a:stretch/>
        </p:blipFill>
        <p:spPr>
          <a:xfrm>
            <a:off x="735046" y="938266"/>
            <a:ext cx="10520855" cy="5919734"/>
          </a:xfrm>
          <a:prstGeom prst="rect">
            <a:avLst/>
          </a:prstGeom>
          <a:noFill/>
          <a:ln>
            <a:noFill/>
          </a:ln>
        </p:spPr>
      </p:pic>
      <p:sp>
        <p:nvSpPr>
          <p:cNvPr id="542" name="Google Shape;542;p2"/>
          <p:cNvSpPr/>
          <p:nvPr/>
        </p:nvSpPr>
        <p:spPr>
          <a:xfrm>
            <a:off x="0" y="457200"/>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3" name="Google Shape;543;p2"/>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4" name="Google Shape;544;p2"/>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5" name="Google Shape;545;p2"/>
          <p:cNvSpPr txBox="1"/>
          <p:nvPr/>
        </p:nvSpPr>
        <p:spPr>
          <a:xfrm>
            <a:off x="3029593" y="3950465"/>
            <a:ext cx="120940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Private</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College</a:t>
            </a:r>
            <a:endParaRPr/>
          </a:p>
        </p:txBody>
      </p:sp>
      <p:pic>
        <p:nvPicPr>
          <p:cNvPr id="546" name="Google Shape;546;p2"/>
          <p:cNvPicPr preferRelativeResize="0"/>
          <p:nvPr/>
        </p:nvPicPr>
        <p:blipFill rotWithShape="1">
          <a:blip r:embed="rId4">
            <a:alphaModFix/>
          </a:blip>
          <a:srcRect b="0" l="0" r="0" t="0"/>
          <a:stretch/>
        </p:blipFill>
        <p:spPr>
          <a:xfrm>
            <a:off x="3269957" y="2929709"/>
            <a:ext cx="3193905" cy="923775"/>
          </a:xfrm>
          <a:prstGeom prst="rect">
            <a:avLst/>
          </a:prstGeom>
          <a:noFill/>
          <a:ln>
            <a:noFill/>
          </a:ln>
        </p:spPr>
      </p:pic>
      <p:sp>
        <p:nvSpPr>
          <p:cNvPr id="547" name="Google Shape;547;p2"/>
          <p:cNvSpPr txBox="1"/>
          <p:nvPr/>
        </p:nvSpPr>
        <p:spPr>
          <a:xfrm>
            <a:off x="4262205" y="3984261"/>
            <a:ext cx="1209408"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Public</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College</a:t>
            </a:r>
            <a:endParaRPr/>
          </a:p>
        </p:txBody>
      </p:sp>
      <p:sp>
        <p:nvSpPr>
          <p:cNvPr id="548" name="Google Shape;548;p2"/>
          <p:cNvSpPr txBox="1"/>
          <p:nvPr/>
        </p:nvSpPr>
        <p:spPr>
          <a:xfrm>
            <a:off x="5343514" y="3984261"/>
            <a:ext cx="15049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Community</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College</a:t>
            </a:r>
            <a:endParaRPr/>
          </a:p>
        </p:txBody>
      </p:sp>
      <p:sp>
        <p:nvSpPr>
          <p:cNvPr id="549" name="Google Shape;549;p2"/>
          <p:cNvSpPr/>
          <p:nvPr/>
        </p:nvSpPr>
        <p:spPr>
          <a:xfrm>
            <a:off x="2942896" y="457200"/>
            <a:ext cx="1072056" cy="1075942"/>
          </a:xfrm>
          <a:prstGeom prst="ellipse">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0" name="Google Shape;550;p2"/>
          <p:cNvSpPr/>
          <p:nvPr/>
        </p:nvSpPr>
        <p:spPr>
          <a:xfrm>
            <a:off x="-1" y="457200"/>
            <a:ext cx="3478925"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1" name="Google Shape;551;p2"/>
          <p:cNvSpPr txBox="1"/>
          <p:nvPr/>
        </p:nvSpPr>
        <p:spPr>
          <a:xfrm>
            <a:off x="-626808" y="395894"/>
            <a:ext cx="5073319" cy="69531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Calibri"/>
              <a:buNone/>
            </a:pPr>
            <a:r>
              <a:rPr b="1" i="0" lang="en-US" sz="2800" u="none" cap="none" strike="noStrike">
                <a:solidFill>
                  <a:schemeClr val="lt1"/>
                </a:solidFill>
                <a:latin typeface="Calibri"/>
                <a:ea typeface="Calibri"/>
                <a:cs typeface="Calibri"/>
                <a:sym typeface="Calibri"/>
              </a:rPr>
              <a:t>YOU HAVE</a:t>
            </a:r>
            <a:endParaRPr/>
          </a:p>
        </p:txBody>
      </p:sp>
      <p:sp>
        <p:nvSpPr>
          <p:cNvPr id="552" name="Google Shape;552;p2"/>
          <p:cNvSpPr txBox="1"/>
          <p:nvPr/>
        </p:nvSpPr>
        <p:spPr>
          <a:xfrm>
            <a:off x="-626808" y="899131"/>
            <a:ext cx="5073319" cy="69531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800"/>
              <a:buFont typeface="Calibri"/>
              <a:buNone/>
            </a:pPr>
            <a:r>
              <a:rPr b="1" i="0" lang="en-US" sz="4800" u="none" cap="none" strike="noStrike">
                <a:solidFill>
                  <a:schemeClr val="lt1"/>
                </a:solidFill>
                <a:latin typeface="Calibri"/>
                <a:ea typeface="Calibri"/>
                <a:cs typeface="Calibri"/>
                <a:sym typeface="Calibri"/>
              </a:rPr>
              <a:t>OPTIONS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B87BE"/>
              </a:buClr>
              <a:buSzPts val="4800"/>
              <a:buFont typeface="Calibri"/>
              <a:buNone/>
            </a:pPr>
            <a:r>
              <a:rPr lang="en-US" sz="4800">
                <a:latin typeface="Calibri"/>
                <a:ea typeface="Calibri"/>
                <a:cs typeface="Calibri"/>
                <a:sym typeface="Calibri"/>
              </a:rPr>
              <a:t>MISSISSIPPI FINANCIAL AID</a:t>
            </a:r>
            <a:endParaRPr/>
          </a:p>
        </p:txBody>
      </p:sp>
      <p:grpSp>
        <p:nvGrpSpPr>
          <p:cNvPr id="827" name="Google Shape;827;p19"/>
          <p:cNvGrpSpPr/>
          <p:nvPr/>
        </p:nvGrpSpPr>
        <p:grpSpPr>
          <a:xfrm>
            <a:off x="598258" y="1732646"/>
            <a:ext cx="2750331" cy="4079642"/>
            <a:chOff x="598280" y="1732659"/>
            <a:chExt cx="3113700" cy="4079642"/>
          </a:xfrm>
        </p:grpSpPr>
        <p:grpSp>
          <p:nvGrpSpPr>
            <p:cNvPr id="828" name="Google Shape;828;p19"/>
            <p:cNvGrpSpPr/>
            <p:nvPr/>
          </p:nvGrpSpPr>
          <p:grpSpPr>
            <a:xfrm>
              <a:off x="598280" y="1732659"/>
              <a:ext cx="3113700" cy="4079642"/>
              <a:chOff x="598280" y="1732659"/>
              <a:chExt cx="3113700" cy="4079642"/>
            </a:xfrm>
          </p:grpSpPr>
          <p:pic>
            <p:nvPicPr>
              <p:cNvPr id="829" name="Google Shape;829;p19"/>
              <p:cNvPicPr preferRelativeResize="0"/>
              <p:nvPr/>
            </p:nvPicPr>
            <p:blipFill rotWithShape="1">
              <a:blip r:embed="rId3">
                <a:alphaModFix/>
              </a:blip>
              <a:srcRect b="0" l="0" r="0" t="0"/>
              <a:stretch/>
            </p:blipFill>
            <p:spPr>
              <a:xfrm>
                <a:off x="602593" y="1732659"/>
                <a:ext cx="3105012" cy="4079642"/>
              </a:xfrm>
              <a:prstGeom prst="rect">
                <a:avLst/>
              </a:prstGeom>
              <a:noFill/>
              <a:ln>
                <a:noFill/>
              </a:ln>
            </p:spPr>
          </p:pic>
          <p:sp>
            <p:nvSpPr>
              <p:cNvPr id="830" name="Google Shape;830;p19"/>
              <p:cNvSpPr txBox="1"/>
              <p:nvPr/>
            </p:nvSpPr>
            <p:spPr>
              <a:xfrm>
                <a:off x="598280" y="2050678"/>
                <a:ext cx="3113700" cy="3574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MTAG</a:t>
                </a:r>
                <a:endParaRPr b="1" sz="24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MS TUITION</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ASSISTANCE GRANT</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5400">
                    <a:solidFill>
                      <a:schemeClr val="lt1"/>
                    </a:solidFill>
                    <a:latin typeface="Calibri"/>
                    <a:ea typeface="Calibri"/>
                    <a:cs typeface="Calibri"/>
                    <a:sym typeface="Calibri"/>
                  </a:rPr>
                  <a:t>15 ACT</a:t>
                </a:r>
                <a:endParaRPr/>
              </a:p>
              <a:p>
                <a:pPr indent="0" lvl="0" marL="0" marR="0" rtl="0" algn="ctr">
                  <a:spcBef>
                    <a:spcPts val="0"/>
                  </a:spcBef>
                  <a:spcAft>
                    <a:spcPts val="0"/>
                  </a:spcAft>
                  <a:buNone/>
                </a:pPr>
                <a:r>
                  <a:t/>
                </a:r>
                <a:endParaRPr b="1" sz="1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5400">
                    <a:solidFill>
                      <a:schemeClr val="lt1"/>
                    </a:solidFill>
                    <a:latin typeface="Calibri"/>
                    <a:ea typeface="Calibri"/>
                    <a:cs typeface="Calibri"/>
                    <a:sym typeface="Calibri"/>
                  </a:rPr>
                  <a:t>2.5 GPA</a:t>
                </a:r>
                <a:endParaRPr/>
              </a:p>
            </p:txBody>
          </p:sp>
        </p:grpSp>
        <p:cxnSp>
          <p:nvCxnSpPr>
            <p:cNvPr id="831" name="Google Shape;831;p19"/>
            <p:cNvCxnSpPr/>
            <p:nvPr/>
          </p:nvCxnSpPr>
          <p:spPr>
            <a:xfrm>
              <a:off x="939184" y="3632511"/>
              <a:ext cx="2351400" cy="0"/>
            </a:xfrm>
            <a:prstGeom prst="straightConnector1">
              <a:avLst/>
            </a:prstGeom>
            <a:noFill/>
            <a:ln cap="flat" cmpd="sng" w="28575">
              <a:solidFill>
                <a:schemeClr val="lt1"/>
              </a:solidFill>
              <a:prstDash val="solid"/>
              <a:miter lim="800000"/>
              <a:headEnd len="sm" w="sm" type="none"/>
              <a:tailEnd len="sm" w="sm" type="none"/>
            </a:ln>
          </p:spPr>
        </p:cxnSp>
      </p:grpSp>
      <p:grpSp>
        <p:nvGrpSpPr>
          <p:cNvPr id="832" name="Google Shape;832;p19"/>
          <p:cNvGrpSpPr/>
          <p:nvPr/>
        </p:nvGrpSpPr>
        <p:grpSpPr>
          <a:xfrm>
            <a:off x="3515752" y="1743254"/>
            <a:ext cx="2693662" cy="4058427"/>
            <a:chOff x="4476105" y="1724959"/>
            <a:chExt cx="3113700" cy="4079642"/>
          </a:xfrm>
        </p:grpSpPr>
        <p:pic>
          <p:nvPicPr>
            <p:cNvPr id="833" name="Google Shape;833;p19"/>
            <p:cNvPicPr preferRelativeResize="0"/>
            <p:nvPr/>
          </p:nvPicPr>
          <p:blipFill rotWithShape="1">
            <a:blip r:embed="rId4">
              <a:alphaModFix/>
            </a:blip>
            <a:srcRect b="0" l="0" r="0" t="0"/>
            <a:stretch/>
          </p:blipFill>
          <p:spPr>
            <a:xfrm>
              <a:off x="4476105" y="1724959"/>
              <a:ext cx="3113638" cy="4079642"/>
            </a:xfrm>
            <a:prstGeom prst="rect">
              <a:avLst/>
            </a:prstGeom>
            <a:noFill/>
            <a:ln>
              <a:noFill/>
            </a:ln>
          </p:spPr>
        </p:pic>
        <p:sp>
          <p:nvSpPr>
            <p:cNvPr id="834" name="Google Shape;834;p19"/>
            <p:cNvSpPr txBox="1"/>
            <p:nvPr/>
          </p:nvSpPr>
          <p:spPr>
            <a:xfrm>
              <a:off x="4476105" y="2010453"/>
              <a:ext cx="3113700" cy="359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MESG</a:t>
              </a:r>
              <a:endParaRPr b="1" sz="24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MS EMINENT</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SCHOLARS GRANT</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t/>
              </a:r>
              <a:endParaRPr sz="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5400">
                  <a:solidFill>
                    <a:schemeClr val="lt1"/>
                  </a:solidFill>
                  <a:latin typeface="Calibri"/>
                  <a:ea typeface="Calibri"/>
                  <a:cs typeface="Calibri"/>
                  <a:sym typeface="Calibri"/>
                </a:rPr>
                <a:t>29 ACT</a:t>
              </a:r>
              <a:endParaRPr/>
            </a:p>
            <a:p>
              <a:pPr indent="0" lvl="0" marL="0" marR="0" rtl="0" algn="ctr">
                <a:spcBef>
                  <a:spcPts val="0"/>
                </a:spcBef>
                <a:spcAft>
                  <a:spcPts val="0"/>
                </a:spcAft>
                <a:buNone/>
              </a:pPr>
              <a:r>
                <a:t/>
              </a:r>
              <a:endParaRPr b="1" sz="1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5400">
                  <a:solidFill>
                    <a:schemeClr val="lt1"/>
                  </a:solidFill>
                  <a:latin typeface="Calibri"/>
                  <a:ea typeface="Calibri"/>
                  <a:cs typeface="Calibri"/>
                  <a:sym typeface="Calibri"/>
                </a:rPr>
                <a:t>3.5 GPA</a:t>
              </a:r>
              <a:endParaRPr/>
            </a:p>
          </p:txBody>
        </p:sp>
        <p:cxnSp>
          <p:nvCxnSpPr>
            <p:cNvPr id="835" name="Google Shape;835;p19"/>
            <p:cNvCxnSpPr/>
            <p:nvPr/>
          </p:nvCxnSpPr>
          <p:spPr>
            <a:xfrm>
              <a:off x="4857266" y="3592286"/>
              <a:ext cx="2351315" cy="0"/>
            </a:xfrm>
            <a:prstGeom prst="straightConnector1">
              <a:avLst/>
            </a:prstGeom>
            <a:noFill/>
            <a:ln cap="flat" cmpd="sng" w="28575">
              <a:solidFill>
                <a:schemeClr val="lt1"/>
              </a:solidFill>
              <a:prstDash val="solid"/>
              <a:miter lim="800000"/>
              <a:headEnd len="sm" w="sm" type="none"/>
              <a:tailEnd len="sm" w="sm" type="none"/>
            </a:ln>
          </p:spPr>
        </p:cxnSp>
      </p:grpSp>
      <p:grpSp>
        <p:nvGrpSpPr>
          <p:cNvPr id="836" name="Google Shape;836;p19"/>
          <p:cNvGrpSpPr/>
          <p:nvPr/>
        </p:nvGrpSpPr>
        <p:grpSpPr>
          <a:xfrm>
            <a:off x="6376579" y="1732647"/>
            <a:ext cx="2643531" cy="4079642"/>
            <a:chOff x="7790804" y="1724959"/>
            <a:chExt cx="3113700" cy="4079642"/>
          </a:xfrm>
        </p:grpSpPr>
        <p:grpSp>
          <p:nvGrpSpPr>
            <p:cNvPr id="837" name="Google Shape;837;p19"/>
            <p:cNvGrpSpPr/>
            <p:nvPr/>
          </p:nvGrpSpPr>
          <p:grpSpPr>
            <a:xfrm>
              <a:off x="7790804" y="1724959"/>
              <a:ext cx="3113700" cy="4079642"/>
              <a:chOff x="7790804" y="1724959"/>
              <a:chExt cx="3113700" cy="4079642"/>
            </a:xfrm>
          </p:grpSpPr>
          <p:pic>
            <p:nvPicPr>
              <p:cNvPr id="838" name="Google Shape;838;p19"/>
              <p:cNvPicPr preferRelativeResize="0"/>
              <p:nvPr/>
            </p:nvPicPr>
            <p:blipFill rotWithShape="1">
              <a:blip r:embed="rId5">
                <a:alphaModFix/>
              </a:blip>
              <a:srcRect b="0" l="0" r="0" t="0"/>
              <a:stretch/>
            </p:blipFill>
            <p:spPr>
              <a:xfrm>
                <a:off x="7795118" y="1724959"/>
                <a:ext cx="3105012" cy="4079642"/>
              </a:xfrm>
              <a:prstGeom prst="rect">
                <a:avLst/>
              </a:prstGeom>
              <a:noFill/>
              <a:ln>
                <a:noFill/>
              </a:ln>
            </p:spPr>
          </p:pic>
          <p:sp>
            <p:nvSpPr>
              <p:cNvPr id="839" name="Google Shape;839;p19"/>
              <p:cNvSpPr txBox="1"/>
              <p:nvPr/>
            </p:nvSpPr>
            <p:spPr>
              <a:xfrm>
                <a:off x="7790804" y="1839378"/>
                <a:ext cx="3113700" cy="3909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HELP</a:t>
                </a:r>
                <a:endParaRPr b="1"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HIGHER EDUCATION</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LEGISLATIVE PLAN</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20 ACT</a:t>
                </a:r>
                <a:endParaRPr b="1" sz="3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2.5 GPA</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IHL CPC</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Income</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Requirements</a:t>
                </a:r>
                <a:endParaRPr/>
              </a:p>
            </p:txBody>
          </p:sp>
        </p:grpSp>
        <p:cxnSp>
          <p:nvCxnSpPr>
            <p:cNvPr id="840" name="Google Shape;840;p19"/>
            <p:cNvCxnSpPr/>
            <p:nvPr/>
          </p:nvCxnSpPr>
          <p:spPr>
            <a:xfrm>
              <a:off x="8171965" y="3311629"/>
              <a:ext cx="2351315" cy="0"/>
            </a:xfrm>
            <a:prstGeom prst="straightConnector1">
              <a:avLst/>
            </a:prstGeom>
            <a:noFill/>
            <a:ln cap="flat" cmpd="sng" w="28575">
              <a:solidFill>
                <a:schemeClr val="lt1"/>
              </a:solidFill>
              <a:prstDash val="solid"/>
              <a:miter lim="800000"/>
              <a:headEnd len="sm" w="sm" type="none"/>
              <a:tailEnd len="sm" w="sm" type="none"/>
            </a:ln>
          </p:spPr>
        </p:cxnSp>
      </p:grpSp>
      <p:sp>
        <p:nvSpPr>
          <p:cNvPr id="841" name="Google Shape;841;p19"/>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2" name="Google Shape;842;p19"/>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43" name="Google Shape;843;p19"/>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44" name="Google Shape;844;p19"/>
          <p:cNvGrpSpPr/>
          <p:nvPr/>
        </p:nvGrpSpPr>
        <p:grpSpPr>
          <a:xfrm>
            <a:off x="9344179" y="1732647"/>
            <a:ext cx="2643531" cy="4079642"/>
            <a:chOff x="7790804" y="1724959"/>
            <a:chExt cx="3113700" cy="4079642"/>
          </a:xfrm>
        </p:grpSpPr>
        <p:grpSp>
          <p:nvGrpSpPr>
            <p:cNvPr id="845" name="Google Shape;845;p19"/>
            <p:cNvGrpSpPr/>
            <p:nvPr/>
          </p:nvGrpSpPr>
          <p:grpSpPr>
            <a:xfrm>
              <a:off x="7790804" y="1724959"/>
              <a:ext cx="3113700" cy="4079642"/>
              <a:chOff x="7790804" y="1724959"/>
              <a:chExt cx="3113700" cy="4079642"/>
            </a:xfrm>
          </p:grpSpPr>
          <p:pic>
            <p:nvPicPr>
              <p:cNvPr id="846" name="Google Shape;846;p19"/>
              <p:cNvPicPr preferRelativeResize="0"/>
              <p:nvPr/>
            </p:nvPicPr>
            <p:blipFill rotWithShape="1">
              <a:blip r:embed="rId5">
                <a:alphaModFix/>
              </a:blip>
              <a:srcRect b="0" l="0" r="0" t="0"/>
              <a:stretch/>
            </p:blipFill>
            <p:spPr>
              <a:xfrm>
                <a:off x="7795118" y="1724959"/>
                <a:ext cx="3105012" cy="4079642"/>
              </a:xfrm>
              <a:prstGeom prst="rect">
                <a:avLst/>
              </a:prstGeom>
              <a:noFill/>
              <a:ln>
                <a:noFill/>
              </a:ln>
            </p:spPr>
          </p:pic>
          <p:sp>
            <p:nvSpPr>
              <p:cNvPr id="847" name="Google Shape;847;p19"/>
              <p:cNvSpPr txBox="1"/>
              <p:nvPr/>
            </p:nvSpPr>
            <p:spPr>
              <a:xfrm>
                <a:off x="7790804" y="1839378"/>
                <a:ext cx="3113700" cy="344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FAITH</a:t>
                </a:r>
                <a:endParaRPr b="1"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700">
                    <a:solidFill>
                      <a:schemeClr val="lt1"/>
                    </a:solidFill>
                    <a:latin typeface="Calibri"/>
                    <a:ea typeface="Calibri"/>
                    <a:cs typeface="Calibri"/>
                    <a:sym typeface="Calibri"/>
                  </a:rPr>
                  <a:t>Fostering Access &amp; Inspiring True Hope Scholarship</a:t>
                </a:r>
                <a:endParaRPr sz="1300"/>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US Citizen</a:t>
                </a:r>
                <a:endParaRPr b="1" sz="3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Under 25</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FAFSA</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CPS-</a:t>
                </a:r>
                <a:r>
                  <a:rPr b="1" lang="en-US" sz="2400">
                    <a:solidFill>
                      <a:schemeClr val="lt1"/>
                    </a:solidFill>
                    <a:latin typeface="Calibri"/>
                    <a:ea typeface="Calibri"/>
                    <a:cs typeface="Calibri"/>
                    <a:sym typeface="Calibri"/>
                  </a:rPr>
                  <a:t>Requirements</a:t>
                </a:r>
                <a:endParaRPr sz="1000"/>
              </a:p>
            </p:txBody>
          </p:sp>
        </p:grpSp>
        <p:cxnSp>
          <p:nvCxnSpPr>
            <p:cNvPr id="848" name="Google Shape;848;p19"/>
            <p:cNvCxnSpPr/>
            <p:nvPr/>
          </p:nvCxnSpPr>
          <p:spPr>
            <a:xfrm>
              <a:off x="8171965" y="3311629"/>
              <a:ext cx="2351400" cy="0"/>
            </a:xfrm>
            <a:prstGeom prst="straightConnector1">
              <a:avLst/>
            </a:prstGeom>
            <a:noFill/>
            <a:ln cap="flat" cmpd="sng" w="28575">
              <a:solidFill>
                <a:schemeClr val="lt1"/>
              </a:solidFill>
              <a:prstDash val="solid"/>
              <a:miter lim="800000"/>
              <a:headEnd len="sm" w="sm" type="none"/>
              <a:tailEnd len="sm" w="sm"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B87BE"/>
              </a:buClr>
              <a:buSzPts val="4800"/>
              <a:buFont typeface="Calibri"/>
              <a:buNone/>
            </a:pPr>
            <a:r>
              <a:rPr lang="en-US" sz="5400">
                <a:latin typeface="Calibri"/>
                <a:ea typeface="Calibri"/>
                <a:cs typeface="Calibri"/>
                <a:sym typeface="Calibri"/>
              </a:rPr>
              <a:t>MISSISSIPPI </a:t>
            </a:r>
            <a:r>
              <a:rPr lang="en-US" sz="4800">
                <a:latin typeface="Calibri"/>
                <a:ea typeface="Calibri"/>
                <a:cs typeface="Calibri"/>
                <a:sym typeface="Calibri"/>
              </a:rPr>
              <a:t>FINANCIAL AID</a:t>
            </a:r>
            <a:endParaRPr/>
          </a:p>
        </p:txBody>
      </p:sp>
      <p:pic>
        <p:nvPicPr>
          <p:cNvPr id="854" name="Google Shape;854;p20"/>
          <p:cNvPicPr preferRelativeResize="0"/>
          <p:nvPr/>
        </p:nvPicPr>
        <p:blipFill rotWithShape="1">
          <a:blip r:embed="rId3">
            <a:alphaModFix/>
          </a:blip>
          <a:srcRect b="0" l="0" r="0" t="0"/>
          <a:stretch/>
        </p:blipFill>
        <p:spPr>
          <a:xfrm>
            <a:off x="7343781" y="1690688"/>
            <a:ext cx="3258698" cy="4281568"/>
          </a:xfrm>
          <a:prstGeom prst="rect">
            <a:avLst/>
          </a:prstGeom>
          <a:noFill/>
          <a:ln>
            <a:noFill/>
          </a:ln>
        </p:spPr>
      </p:pic>
      <p:sp>
        <p:nvSpPr>
          <p:cNvPr id="855" name="Google Shape;855;p20"/>
          <p:cNvSpPr txBox="1"/>
          <p:nvPr/>
        </p:nvSpPr>
        <p:spPr>
          <a:xfrm>
            <a:off x="7339253" y="1810770"/>
            <a:ext cx="3267753" cy="390876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HELP</a:t>
            </a:r>
            <a:endParaRPr b="1"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HIGHER EDUCATION</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LEGISLATIVE PLAN</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20 ACT</a:t>
            </a:r>
            <a:endParaRPr b="1" sz="3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2.5 GPA</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IHL CPC</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Income</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Requirements</a:t>
            </a:r>
            <a:endParaRPr/>
          </a:p>
        </p:txBody>
      </p:sp>
      <p:cxnSp>
        <p:nvCxnSpPr>
          <p:cNvPr id="856" name="Google Shape;856;p20"/>
          <p:cNvCxnSpPr/>
          <p:nvPr/>
        </p:nvCxnSpPr>
        <p:spPr>
          <a:xfrm>
            <a:off x="7739280" y="3355892"/>
            <a:ext cx="2467697" cy="0"/>
          </a:xfrm>
          <a:prstGeom prst="straightConnector1">
            <a:avLst/>
          </a:prstGeom>
          <a:noFill/>
          <a:ln cap="flat" cmpd="sng" w="28575">
            <a:solidFill>
              <a:schemeClr val="lt1"/>
            </a:solidFill>
            <a:prstDash val="solid"/>
            <a:miter lim="800000"/>
            <a:headEnd len="sm" w="sm" type="none"/>
            <a:tailEnd len="sm" w="sm" type="none"/>
          </a:ln>
        </p:spPr>
      </p:cxnSp>
      <p:sp>
        <p:nvSpPr>
          <p:cNvPr id="857" name="Google Shape;857;p20"/>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8" name="Google Shape;858;p20"/>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59" name="Google Shape;859;p20"/>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0" name="Google Shape;860;p20"/>
          <p:cNvSpPr txBox="1"/>
          <p:nvPr/>
        </p:nvSpPr>
        <p:spPr>
          <a:xfrm>
            <a:off x="1303411" y="1816905"/>
            <a:ext cx="4792589"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100000"/>
              </a:lnSpc>
              <a:spcBef>
                <a:spcPts val="0"/>
              </a:spcBef>
              <a:spcAft>
                <a:spcPts val="0"/>
              </a:spcAft>
              <a:buClr>
                <a:srgbClr val="3F3F3F"/>
              </a:buClr>
              <a:buSzPts val="2400"/>
              <a:buFont typeface="Arial"/>
              <a:buChar char="•"/>
            </a:pPr>
            <a:r>
              <a:rPr b="1" lang="en-US" sz="2400">
                <a:solidFill>
                  <a:srgbClr val="3F3F3F"/>
                </a:solidFill>
                <a:latin typeface="Calibri"/>
                <a:ea typeface="Calibri"/>
                <a:cs typeface="Calibri"/>
                <a:sym typeface="Calibri"/>
              </a:rPr>
              <a:t>Covers full tuition and required fees at any public school in Mississippi for 4 years or 8 semesters</a:t>
            </a:r>
            <a:endParaRPr/>
          </a:p>
          <a:p>
            <a:pPr indent="-228600" lvl="0" marL="228600" marR="0" rtl="0" algn="l">
              <a:lnSpc>
                <a:spcPct val="100000"/>
              </a:lnSpc>
              <a:spcBef>
                <a:spcPts val="1000"/>
              </a:spcBef>
              <a:spcAft>
                <a:spcPts val="0"/>
              </a:spcAft>
              <a:buClr>
                <a:srgbClr val="3F3F3F"/>
              </a:buClr>
              <a:buSzPts val="2400"/>
              <a:buFont typeface="Arial"/>
              <a:buChar char="•"/>
            </a:pPr>
            <a:r>
              <a:rPr lang="en-US" sz="2400">
                <a:solidFill>
                  <a:srgbClr val="3F3F3F"/>
                </a:solidFill>
                <a:latin typeface="Calibri"/>
                <a:ea typeface="Calibri"/>
                <a:cs typeface="Calibri"/>
                <a:sym typeface="Calibri"/>
              </a:rPr>
              <a:t>Special circumstances for private schools</a:t>
            </a:r>
            <a:endParaRPr/>
          </a:p>
          <a:p>
            <a:pPr indent="-228600" lvl="0" marL="228600" marR="0" rtl="0" algn="l">
              <a:lnSpc>
                <a:spcPct val="100000"/>
              </a:lnSpc>
              <a:spcBef>
                <a:spcPts val="1000"/>
              </a:spcBef>
              <a:spcAft>
                <a:spcPts val="0"/>
              </a:spcAft>
              <a:buClr>
                <a:srgbClr val="3F3F3F"/>
              </a:buClr>
              <a:buSzPts val="2400"/>
              <a:buFont typeface="Arial"/>
              <a:buChar char="•"/>
            </a:pPr>
            <a:r>
              <a:rPr lang="en-US" sz="2400">
                <a:solidFill>
                  <a:srgbClr val="3F3F3F"/>
                </a:solidFill>
                <a:latin typeface="Calibri"/>
                <a:ea typeface="Calibri"/>
                <a:cs typeface="Calibri"/>
                <a:sym typeface="Calibri"/>
              </a:rPr>
              <a:t>Application deadline </a:t>
            </a:r>
            <a:br>
              <a:rPr lang="en-US" sz="2400">
                <a:solidFill>
                  <a:srgbClr val="3F3F3F"/>
                </a:solidFill>
                <a:latin typeface="Calibri"/>
                <a:ea typeface="Calibri"/>
                <a:cs typeface="Calibri"/>
                <a:sym typeface="Calibri"/>
              </a:rPr>
            </a:br>
            <a:r>
              <a:rPr lang="en-US" sz="2400">
                <a:solidFill>
                  <a:srgbClr val="3F3F3F"/>
                </a:solidFill>
                <a:latin typeface="Calibri"/>
                <a:ea typeface="Calibri"/>
                <a:cs typeface="Calibri"/>
                <a:sym typeface="Calibri"/>
              </a:rPr>
              <a:t>March 31 and additional documents April 30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150bab581d0_0_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1B87BE"/>
              </a:buClr>
              <a:buSzPct val="88888"/>
              <a:buFont typeface="Calibri"/>
              <a:buNone/>
            </a:pPr>
            <a:r>
              <a:rPr lang="en-US" sz="5400">
                <a:latin typeface="Calibri"/>
                <a:ea typeface="Calibri"/>
                <a:cs typeface="Calibri"/>
                <a:sym typeface="Calibri"/>
              </a:rPr>
              <a:t>MISSISSIPPI </a:t>
            </a:r>
            <a:r>
              <a:rPr lang="en-US" sz="4800">
                <a:latin typeface="Calibri"/>
                <a:ea typeface="Calibri"/>
                <a:cs typeface="Calibri"/>
                <a:sym typeface="Calibri"/>
              </a:rPr>
              <a:t>FINANCIAL AID</a:t>
            </a:r>
            <a:br>
              <a:rPr lang="en-US" sz="4800">
                <a:latin typeface="Calibri"/>
                <a:ea typeface="Calibri"/>
                <a:cs typeface="Calibri"/>
                <a:sym typeface="Calibri"/>
              </a:rPr>
            </a:br>
            <a:endParaRPr sz="4622"/>
          </a:p>
        </p:txBody>
      </p:sp>
      <p:sp>
        <p:nvSpPr>
          <p:cNvPr id="866" name="Google Shape;866;g150bab581d0_0_5"/>
          <p:cNvSpPr txBox="1"/>
          <p:nvPr/>
        </p:nvSpPr>
        <p:spPr>
          <a:xfrm>
            <a:off x="7339253" y="1810770"/>
            <a:ext cx="3267900" cy="3909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HELP</a:t>
            </a:r>
            <a:endParaRPr b="1"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HIGHER EDUCATION</a:t>
            </a:r>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LEGISLATIVE PLAN</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20 ACT</a:t>
            </a:r>
            <a:endParaRPr b="1" sz="3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2.5 GPA</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IHL CPC</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Income</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Requirements</a:t>
            </a:r>
            <a:endParaRPr/>
          </a:p>
        </p:txBody>
      </p:sp>
      <p:cxnSp>
        <p:nvCxnSpPr>
          <p:cNvPr id="867" name="Google Shape;867;g150bab581d0_0_5"/>
          <p:cNvCxnSpPr/>
          <p:nvPr/>
        </p:nvCxnSpPr>
        <p:spPr>
          <a:xfrm>
            <a:off x="7739280" y="3355892"/>
            <a:ext cx="2467800" cy="0"/>
          </a:xfrm>
          <a:prstGeom prst="straightConnector1">
            <a:avLst/>
          </a:prstGeom>
          <a:noFill/>
          <a:ln cap="flat" cmpd="sng" w="28575">
            <a:solidFill>
              <a:schemeClr val="lt1"/>
            </a:solidFill>
            <a:prstDash val="solid"/>
            <a:miter lim="800000"/>
            <a:headEnd len="sm" w="sm" type="none"/>
            <a:tailEnd len="sm" w="sm" type="none"/>
          </a:ln>
        </p:spPr>
      </p:cxnSp>
      <p:sp>
        <p:nvSpPr>
          <p:cNvPr id="868" name="Google Shape;868;g150bab581d0_0_5"/>
          <p:cNvSpPr/>
          <p:nvPr/>
        </p:nvSpPr>
        <p:spPr>
          <a:xfrm>
            <a:off x="0" y="457200"/>
            <a:ext cx="381000" cy="10758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69" name="Google Shape;869;g150bab581d0_0_5"/>
          <p:cNvSpPr/>
          <p:nvPr/>
        </p:nvSpPr>
        <p:spPr>
          <a:xfrm>
            <a:off x="0" y="1632011"/>
            <a:ext cx="381000" cy="1075800"/>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70" name="Google Shape;870;g150bab581d0_0_5"/>
          <p:cNvSpPr/>
          <p:nvPr/>
        </p:nvSpPr>
        <p:spPr>
          <a:xfrm>
            <a:off x="0" y="2806822"/>
            <a:ext cx="381000" cy="10758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1" name="Google Shape;871;g150bab581d0_0_5"/>
          <p:cNvSpPr txBox="1"/>
          <p:nvPr/>
        </p:nvSpPr>
        <p:spPr>
          <a:xfrm>
            <a:off x="838200" y="1816900"/>
            <a:ext cx="7065000" cy="4351200"/>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100000"/>
              </a:lnSpc>
              <a:spcBef>
                <a:spcPts val="0"/>
              </a:spcBef>
              <a:spcAft>
                <a:spcPts val="0"/>
              </a:spcAft>
              <a:buClr>
                <a:srgbClr val="3F3F3F"/>
              </a:buClr>
              <a:buSzPts val="2400"/>
              <a:buFont typeface="Arial"/>
              <a:buChar char="•"/>
            </a:pPr>
            <a:r>
              <a:rPr b="1" lang="en-US" sz="2400">
                <a:solidFill>
                  <a:srgbClr val="3F3F3F"/>
                </a:solidFill>
                <a:latin typeface="Calibri"/>
                <a:ea typeface="Calibri"/>
                <a:cs typeface="Calibri"/>
                <a:sym typeface="Calibri"/>
              </a:rPr>
              <a:t>Pays up to FULL Cost of Attendance + housing during school breaks (where available)</a:t>
            </a:r>
            <a:endParaRPr/>
          </a:p>
          <a:p>
            <a:pPr indent="-228600" lvl="0" marL="228600" marR="0" rtl="0" algn="l">
              <a:lnSpc>
                <a:spcPct val="100000"/>
              </a:lnSpc>
              <a:spcBef>
                <a:spcPts val="1000"/>
              </a:spcBef>
              <a:spcAft>
                <a:spcPts val="0"/>
              </a:spcAft>
              <a:buClr>
                <a:srgbClr val="3F3F3F"/>
              </a:buClr>
              <a:buSzPts val="2400"/>
              <a:buFont typeface="Arial"/>
              <a:buChar char="•"/>
            </a:pPr>
            <a:r>
              <a:rPr lang="en-US" sz="2400">
                <a:solidFill>
                  <a:srgbClr val="3F3F3F"/>
                </a:solidFill>
                <a:latin typeface="Calibri"/>
                <a:ea typeface="Calibri"/>
                <a:cs typeface="Calibri"/>
                <a:sym typeface="Calibri"/>
              </a:rPr>
              <a:t>Eligibility:</a:t>
            </a:r>
            <a:br>
              <a:rPr lang="en-US" sz="2400">
                <a:solidFill>
                  <a:srgbClr val="3F3F3F"/>
                </a:solidFill>
                <a:latin typeface="Calibri"/>
                <a:ea typeface="Calibri"/>
                <a:cs typeface="Calibri"/>
                <a:sym typeface="Calibri"/>
              </a:rPr>
            </a:br>
            <a:r>
              <a:rPr lang="en-US" sz="2400">
                <a:solidFill>
                  <a:srgbClr val="3F3F3F"/>
                </a:solidFill>
                <a:latin typeface="Calibri"/>
                <a:ea typeface="Calibri"/>
                <a:cs typeface="Calibri"/>
                <a:sym typeface="Calibri"/>
              </a:rPr>
              <a:t>	US Citizen</a:t>
            </a:r>
            <a:br>
              <a:rPr lang="en-US" sz="2400">
                <a:solidFill>
                  <a:srgbClr val="3F3F3F"/>
                </a:solidFill>
                <a:latin typeface="Calibri"/>
                <a:ea typeface="Calibri"/>
                <a:cs typeface="Calibri"/>
                <a:sym typeface="Calibri"/>
              </a:rPr>
            </a:br>
            <a:r>
              <a:rPr lang="en-US" sz="2400">
                <a:solidFill>
                  <a:srgbClr val="3F3F3F"/>
                </a:solidFill>
                <a:latin typeface="Calibri"/>
                <a:ea typeface="Calibri"/>
                <a:cs typeface="Calibri"/>
                <a:sym typeface="Calibri"/>
              </a:rPr>
              <a:t>	&lt;25 years of age</a:t>
            </a:r>
            <a:br>
              <a:rPr lang="en-US" sz="2400">
                <a:solidFill>
                  <a:srgbClr val="3F3F3F"/>
                </a:solidFill>
                <a:latin typeface="Calibri"/>
                <a:ea typeface="Calibri"/>
                <a:cs typeface="Calibri"/>
                <a:sym typeface="Calibri"/>
              </a:rPr>
            </a:br>
            <a:r>
              <a:rPr lang="en-US" sz="2400">
                <a:solidFill>
                  <a:srgbClr val="3F3F3F"/>
                </a:solidFill>
                <a:latin typeface="Calibri"/>
                <a:ea typeface="Calibri"/>
                <a:cs typeface="Calibri"/>
                <a:sym typeface="Calibri"/>
              </a:rPr>
              <a:t>	Fill out the FAFSA</a:t>
            </a:r>
            <a:br>
              <a:rPr lang="en-US" sz="2400">
                <a:solidFill>
                  <a:srgbClr val="3F3F3F"/>
                </a:solidFill>
                <a:latin typeface="Calibri"/>
                <a:ea typeface="Calibri"/>
                <a:cs typeface="Calibri"/>
                <a:sym typeface="Calibri"/>
              </a:rPr>
            </a:br>
            <a:r>
              <a:rPr lang="en-US" sz="2400">
                <a:solidFill>
                  <a:srgbClr val="3F3F3F"/>
                </a:solidFill>
                <a:latin typeface="Calibri"/>
                <a:ea typeface="Calibri"/>
                <a:cs typeface="Calibri"/>
                <a:sym typeface="Calibri"/>
              </a:rPr>
              <a:t>	Meet CPS Requirements</a:t>
            </a:r>
            <a:br>
              <a:rPr lang="en-US" sz="2400">
                <a:solidFill>
                  <a:srgbClr val="3F3F3F"/>
                </a:solidFill>
                <a:latin typeface="Calibri"/>
                <a:ea typeface="Calibri"/>
                <a:cs typeface="Calibri"/>
                <a:sym typeface="Calibri"/>
              </a:rPr>
            </a:br>
            <a:r>
              <a:rPr lang="en-US" sz="2400">
                <a:solidFill>
                  <a:srgbClr val="3F3F3F"/>
                </a:solidFill>
                <a:latin typeface="Calibri"/>
                <a:ea typeface="Calibri"/>
                <a:cs typeface="Calibri"/>
                <a:sym typeface="Calibri"/>
              </a:rPr>
              <a:t>	Enroll in MS institution for undergraduate credential or degree</a:t>
            </a:r>
            <a:endParaRPr sz="2400">
              <a:solidFill>
                <a:srgbClr val="3F3F3F"/>
              </a:solidFill>
              <a:latin typeface="Calibri"/>
              <a:ea typeface="Calibri"/>
              <a:cs typeface="Calibri"/>
              <a:sym typeface="Calibri"/>
            </a:endParaRPr>
          </a:p>
          <a:p>
            <a:pPr indent="-228600" lvl="0" marL="228600" marR="0" rtl="0" algn="l">
              <a:lnSpc>
                <a:spcPct val="100000"/>
              </a:lnSpc>
              <a:spcBef>
                <a:spcPts val="1000"/>
              </a:spcBef>
              <a:spcAft>
                <a:spcPts val="0"/>
              </a:spcAft>
              <a:buClr>
                <a:srgbClr val="3F3F3F"/>
              </a:buClr>
              <a:buSzPts val="2400"/>
              <a:buFont typeface="Calibri"/>
              <a:buChar char="•"/>
            </a:pPr>
            <a:r>
              <a:rPr lang="en-US" sz="2400">
                <a:solidFill>
                  <a:srgbClr val="3F3F3F"/>
                </a:solidFill>
                <a:latin typeface="Calibri"/>
                <a:ea typeface="Calibri"/>
                <a:cs typeface="Calibri"/>
                <a:sym typeface="Calibri"/>
              </a:rPr>
              <a:t>Application is the MAAPP</a:t>
            </a:r>
            <a:br>
              <a:rPr lang="en-US" sz="2400">
                <a:solidFill>
                  <a:srgbClr val="3F3F3F"/>
                </a:solidFill>
                <a:latin typeface="Calibri"/>
                <a:ea typeface="Calibri"/>
                <a:cs typeface="Calibri"/>
                <a:sym typeface="Calibri"/>
              </a:rPr>
            </a:br>
            <a:r>
              <a:rPr b="1" lang="en-US" sz="2400">
                <a:solidFill>
                  <a:srgbClr val="3F3F3F"/>
                </a:solidFill>
                <a:latin typeface="Calibri"/>
                <a:ea typeface="Calibri"/>
                <a:cs typeface="Calibri"/>
                <a:sym typeface="Calibri"/>
              </a:rPr>
              <a:t>NO DEADLINE</a:t>
            </a:r>
            <a:endParaRPr b="1" sz="2400">
              <a:solidFill>
                <a:srgbClr val="3F3F3F"/>
              </a:solidFill>
              <a:latin typeface="Calibri"/>
              <a:ea typeface="Calibri"/>
              <a:cs typeface="Calibri"/>
              <a:sym typeface="Calibri"/>
            </a:endParaRPr>
          </a:p>
        </p:txBody>
      </p:sp>
      <p:grpSp>
        <p:nvGrpSpPr>
          <p:cNvPr id="872" name="Google Shape;872;g150bab581d0_0_5"/>
          <p:cNvGrpSpPr/>
          <p:nvPr/>
        </p:nvGrpSpPr>
        <p:grpSpPr>
          <a:xfrm>
            <a:off x="8085968" y="1744700"/>
            <a:ext cx="3267828" cy="4225285"/>
            <a:chOff x="7790804" y="1724959"/>
            <a:chExt cx="3113700" cy="4079642"/>
          </a:xfrm>
        </p:grpSpPr>
        <p:grpSp>
          <p:nvGrpSpPr>
            <p:cNvPr id="873" name="Google Shape;873;g150bab581d0_0_5"/>
            <p:cNvGrpSpPr/>
            <p:nvPr/>
          </p:nvGrpSpPr>
          <p:grpSpPr>
            <a:xfrm>
              <a:off x="7790804" y="1724959"/>
              <a:ext cx="3113700" cy="4079642"/>
              <a:chOff x="7790804" y="1724959"/>
              <a:chExt cx="3113700" cy="4079642"/>
            </a:xfrm>
          </p:grpSpPr>
          <p:pic>
            <p:nvPicPr>
              <p:cNvPr id="874" name="Google Shape;874;g150bab581d0_0_5"/>
              <p:cNvPicPr preferRelativeResize="0"/>
              <p:nvPr/>
            </p:nvPicPr>
            <p:blipFill rotWithShape="1">
              <a:blip r:embed="rId3">
                <a:alphaModFix/>
              </a:blip>
              <a:srcRect b="0" l="0" r="0" t="0"/>
              <a:stretch/>
            </p:blipFill>
            <p:spPr>
              <a:xfrm>
                <a:off x="7795118" y="1724959"/>
                <a:ext cx="3105012" cy="4079642"/>
              </a:xfrm>
              <a:prstGeom prst="rect">
                <a:avLst/>
              </a:prstGeom>
              <a:noFill/>
              <a:ln>
                <a:noFill/>
              </a:ln>
            </p:spPr>
          </p:pic>
          <p:sp>
            <p:nvSpPr>
              <p:cNvPr id="875" name="Google Shape;875;g150bab581d0_0_5"/>
              <p:cNvSpPr txBox="1"/>
              <p:nvPr/>
            </p:nvSpPr>
            <p:spPr>
              <a:xfrm>
                <a:off x="7790804" y="1839378"/>
                <a:ext cx="3113700" cy="3329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chemeClr val="lt1"/>
                    </a:solidFill>
                    <a:latin typeface="Calibri"/>
                    <a:ea typeface="Calibri"/>
                    <a:cs typeface="Calibri"/>
                    <a:sym typeface="Calibri"/>
                  </a:rPr>
                  <a:t>FAITH</a:t>
                </a:r>
                <a:endParaRPr b="1" sz="2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700">
                    <a:solidFill>
                      <a:schemeClr val="lt1"/>
                    </a:solidFill>
                    <a:latin typeface="Calibri"/>
                    <a:ea typeface="Calibri"/>
                    <a:cs typeface="Calibri"/>
                    <a:sym typeface="Calibri"/>
                  </a:rPr>
                  <a:t>Fostering Access &amp; Inspiring True Hope Scholarship</a:t>
                </a:r>
                <a:endParaRPr sz="1300"/>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US Citizen</a:t>
                </a:r>
                <a:endParaRPr b="1" sz="3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Under 25</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FAFSA</a:t>
                </a:r>
                <a:endParaRPr/>
              </a:p>
              <a:p>
                <a:pPr indent="0" lvl="0" marL="0" marR="0" rtl="0" algn="ctr">
                  <a:spcBef>
                    <a:spcPts val="0"/>
                  </a:spcBef>
                  <a:spcAft>
                    <a:spcPts val="0"/>
                  </a:spcAft>
                  <a:buNone/>
                </a:pPr>
                <a:r>
                  <a:rPr b="1" lang="en-US" sz="2800">
                    <a:solidFill>
                      <a:schemeClr val="lt1"/>
                    </a:solidFill>
                    <a:latin typeface="Calibri"/>
                    <a:ea typeface="Calibri"/>
                    <a:cs typeface="Calibri"/>
                    <a:sym typeface="Calibri"/>
                  </a:rPr>
                  <a:t>CPS-</a:t>
                </a:r>
                <a:r>
                  <a:rPr b="1" lang="en-US" sz="2400">
                    <a:solidFill>
                      <a:schemeClr val="lt1"/>
                    </a:solidFill>
                    <a:latin typeface="Calibri"/>
                    <a:ea typeface="Calibri"/>
                    <a:cs typeface="Calibri"/>
                    <a:sym typeface="Calibri"/>
                  </a:rPr>
                  <a:t>Requirements</a:t>
                </a:r>
                <a:endParaRPr sz="1000"/>
              </a:p>
            </p:txBody>
          </p:sp>
        </p:grpSp>
        <p:cxnSp>
          <p:nvCxnSpPr>
            <p:cNvPr id="876" name="Google Shape;876;g150bab581d0_0_5"/>
            <p:cNvCxnSpPr/>
            <p:nvPr/>
          </p:nvCxnSpPr>
          <p:spPr>
            <a:xfrm>
              <a:off x="8171965" y="3311629"/>
              <a:ext cx="2351400" cy="0"/>
            </a:xfrm>
            <a:prstGeom prst="straightConnector1">
              <a:avLst/>
            </a:prstGeom>
            <a:noFill/>
            <a:ln cap="flat" cmpd="sng" w="28575">
              <a:solidFill>
                <a:schemeClr val="lt1"/>
              </a:solidFill>
              <a:prstDash val="solid"/>
              <a:miter lim="800000"/>
              <a:headEnd len="sm" w="sm" type="none"/>
              <a:tailEnd len="sm" w="sm" type="none"/>
            </a:ln>
          </p:spPr>
        </p:cxn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21"/>
          <p:cNvPicPr preferRelativeResize="0"/>
          <p:nvPr/>
        </p:nvPicPr>
        <p:blipFill rotWithShape="1">
          <a:blip r:embed="rId3">
            <a:alphaModFix/>
          </a:blip>
          <a:srcRect b="0" l="0" r="0" t="0"/>
          <a:stretch/>
        </p:blipFill>
        <p:spPr>
          <a:xfrm>
            <a:off x="1347536" y="475106"/>
            <a:ext cx="4838147" cy="6602868"/>
          </a:xfrm>
          <a:prstGeom prst="rect">
            <a:avLst/>
          </a:prstGeom>
          <a:noFill/>
          <a:ln>
            <a:noFill/>
          </a:ln>
          <a:effectLst>
            <a:outerShdw blurRad="292100" rotWithShape="0" algn="tl" dir="2700000" dist="139700">
              <a:srgbClr val="333333">
                <a:alpha val="26666"/>
              </a:srgbClr>
            </a:outerShdw>
          </a:effectLst>
        </p:spPr>
      </p:pic>
      <p:sp>
        <p:nvSpPr>
          <p:cNvPr id="882" name="Google Shape;882;p21"/>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83" name="Google Shape;883;p21"/>
          <p:cNvSpPr/>
          <p:nvPr/>
        </p:nvSpPr>
        <p:spPr>
          <a:xfrm>
            <a:off x="0" y="2806822"/>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84" name="Google Shape;884;p21"/>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85" name="Google Shape;885;p21"/>
          <p:cNvSpPr txBox="1"/>
          <p:nvPr/>
        </p:nvSpPr>
        <p:spPr>
          <a:xfrm>
            <a:off x="6352674" y="1809583"/>
            <a:ext cx="5293893"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800"/>
              <a:buFont typeface="Arial"/>
              <a:buNone/>
            </a:pPr>
            <a:r>
              <a:rPr b="1" lang="en-US" sz="2800">
                <a:solidFill>
                  <a:schemeClr val="lt1"/>
                </a:solidFill>
                <a:latin typeface="Calibri"/>
                <a:ea typeface="Calibri"/>
                <a:cs typeface="Calibri"/>
                <a:sym typeface="Calibri"/>
              </a:rPr>
              <a:t>Students must enroll in and earn </a:t>
            </a:r>
            <a:br>
              <a:rPr b="1" lang="en-US" sz="2800">
                <a:solidFill>
                  <a:schemeClr val="lt1"/>
                </a:solidFill>
                <a:latin typeface="Calibri"/>
                <a:ea typeface="Calibri"/>
                <a:cs typeface="Calibri"/>
                <a:sym typeface="Calibri"/>
              </a:rPr>
            </a:br>
            <a:r>
              <a:rPr b="1" lang="en-US" sz="2800">
                <a:solidFill>
                  <a:schemeClr val="lt1"/>
                </a:solidFill>
                <a:latin typeface="Calibri"/>
                <a:ea typeface="Calibri"/>
                <a:cs typeface="Calibri"/>
                <a:sym typeface="Calibri"/>
              </a:rPr>
              <a:t>at least 15 credit hours to receive Mississippi Aid</a:t>
            </a:r>
            <a:endParaRPr/>
          </a:p>
          <a:p>
            <a:pPr indent="0" lvl="0" marL="0" marR="0" rtl="0" algn="l">
              <a:lnSpc>
                <a:spcPct val="90000"/>
              </a:lnSpc>
              <a:spcBef>
                <a:spcPts val="1000"/>
              </a:spcBef>
              <a:spcAft>
                <a:spcPts val="0"/>
              </a:spcAft>
              <a:buClr>
                <a:schemeClr val="lt1"/>
              </a:buClr>
              <a:buSzPts val="1200"/>
              <a:buFont typeface="Arial"/>
              <a:buNone/>
            </a:pPr>
            <a:r>
              <a:t/>
            </a:r>
            <a:endParaRPr b="1" sz="12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chemeClr val="lt1"/>
              </a:buClr>
              <a:buSzPts val="2800"/>
              <a:buFont typeface="Arial"/>
              <a:buNone/>
            </a:pPr>
            <a:r>
              <a:rPr b="1" lang="en-US" sz="2800">
                <a:solidFill>
                  <a:schemeClr val="lt1"/>
                </a:solidFill>
                <a:latin typeface="Calibri"/>
                <a:ea typeface="Calibri"/>
                <a:cs typeface="Calibri"/>
                <a:sym typeface="Calibri"/>
              </a:rPr>
              <a:t>Students will receive aid from only </a:t>
            </a:r>
            <a:br>
              <a:rPr b="1" lang="en-US" sz="2800">
                <a:solidFill>
                  <a:schemeClr val="lt1"/>
                </a:solidFill>
                <a:latin typeface="Calibri"/>
                <a:ea typeface="Calibri"/>
                <a:cs typeface="Calibri"/>
                <a:sym typeface="Calibri"/>
              </a:rPr>
            </a:br>
            <a:r>
              <a:rPr b="1" lang="en-US" sz="2800">
                <a:solidFill>
                  <a:schemeClr val="lt1"/>
                </a:solidFill>
                <a:latin typeface="Calibri"/>
                <a:ea typeface="Calibri"/>
                <a:cs typeface="Calibri"/>
                <a:sym typeface="Calibri"/>
              </a:rPr>
              <a:t>one state grant program</a:t>
            </a:r>
            <a:endParaRPr/>
          </a:p>
          <a:p>
            <a:pPr indent="0" lvl="0" marL="0" marR="0" rtl="0" algn="l">
              <a:lnSpc>
                <a:spcPct val="90000"/>
              </a:lnSpc>
              <a:spcBef>
                <a:spcPts val="1000"/>
              </a:spcBef>
              <a:spcAft>
                <a:spcPts val="0"/>
              </a:spcAft>
              <a:buClr>
                <a:schemeClr val="lt1"/>
              </a:buClr>
              <a:buSzPts val="1200"/>
              <a:buFont typeface="Arial"/>
              <a:buNone/>
            </a:pPr>
            <a:r>
              <a:t/>
            </a:r>
            <a:endParaRPr sz="1200">
              <a:solidFill>
                <a:schemeClr val="lt1"/>
              </a:solidFill>
              <a:latin typeface="Calibri"/>
              <a:ea typeface="Calibri"/>
              <a:cs typeface="Calibri"/>
              <a:sym typeface="Calibri"/>
            </a:endParaRPr>
          </a:p>
          <a:p>
            <a:pPr indent="0" lvl="0" marL="0" marR="0" rtl="0" algn="l">
              <a:lnSpc>
                <a:spcPct val="90000"/>
              </a:lnSpc>
              <a:spcBef>
                <a:spcPts val="1000"/>
              </a:spcBef>
              <a:spcAft>
                <a:spcPts val="0"/>
              </a:spcAft>
              <a:buClr>
                <a:srgbClr val="E3EECA"/>
              </a:buClr>
              <a:buSzPts val="2800"/>
              <a:buFont typeface="Arial"/>
              <a:buNone/>
            </a:pPr>
            <a:r>
              <a:rPr b="1" lang="en-US" sz="2800">
                <a:solidFill>
                  <a:srgbClr val="E3EECA"/>
                </a:solidFill>
                <a:latin typeface="Calibri"/>
                <a:ea typeface="Calibri"/>
                <a:cs typeface="Calibri"/>
                <a:sym typeface="Calibri"/>
              </a:rPr>
              <a:t>msfinancialaid.org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1000"/>
                                        <p:tgtEl>
                                          <p:spTgt spid="8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22"/>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1" name="Google Shape;891;p22"/>
          <p:cNvSpPr/>
          <p:nvPr/>
        </p:nvSpPr>
        <p:spPr>
          <a:xfrm>
            <a:off x="0" y="2806822"/>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892" name="Google Shape;892;p22"/>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grpSp>
        <p:nvGrpSpPr>
          <p:cNvPr id="893" name="Google Shape;893;p22"/>
          <p:cNvGrpSpPr/>
          <p:nvPr/>
        </p:nvGrpSpPr>
        <p:grpSpPr>
          <a:xfrm>
            <a:off x="2273611" y="1509950"/>
            <a:ext cx="7644777" cy="4745630"/>
            <a:chOff x="2256940" y="1077654"/>
            <a:chExt cx="7644777" cy="4745630"/>
          </a:xfrm>
        </p:grpSpPr>
        <p:pic>
          <p:nvPicPr>
            <p:cNvPr id="894" name="Google Shape;894;p22"/>
            <p:cNvPicPr preferRelativeResize="0"/>
            <p:nvPr/>
          </p:nvPicPr>
          <p:blipFill rotWithShape="1">
            <a:blip r:embed="rId3">
              <a:alphaModFix/>
            </a:blip>
            <a:srcRect b="0" l="0" r="0" t="0"/>
            <a:stretch/>
          </p:blipFill>
          <p:spPr>
            <a:xfrm>
              <a:off x="2256940" y="1077654"/>
              <a:ext cx="7644777" cy="4745630"/>
            </a:xfrm>
            <a:prstGeom prst="rect">
              <a:avLst/>
            </a:prstGeom>
            <a:noFill/>
            <a:ln>
              <a:noFill/>
            </a:ln>
          </p:spPr>
        </p:pic>
        <p:sp>
          <p:nvSpPr>
            <p:cNvPr id="895" name="Google Shape;895;p22"/>
            <p:cNvSpPr txBox="1"/>
            <p:nvPr/>
          </p:nvSpPr>
          <p:spPr>
            <a:xfrm>
              <a:off x="2882582" y="1535024"/>
              <a:ext cx="83215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APPLY</a:t>
              </a:r>
              <a:endParaRPr/>
            </a:p>
          </p:txBody>
        </p:sp>
        <p:sp>
          <p:nvSpPr>
            <p:cNvPr id="896" name="Google Shape;896;p22"/>
            <p:cNvSpPr txBox="1"/>
            <p:nvPr/>
          </p:nvSpPr>
          <p:spPr>
            <a:xfrm>
              <a:off x="3026960" y="2355970"/>
              <a:ext cx="60131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ACT</a:t>
              </a:r>
              <a:endParaRPr/>
            </a:p>
          </p:txBody>
        </p:sp>
        <p:sp>
          <p:nvSpPr>
            <p:cNvPr id="897" name="Google Shape;897;p22"/>
            <p:cNvSpPr txBox="1"/>
            <p:nvPr/>
          </p:nvSpPr>
          <p:spPr>
            <a:xfrm>
              <a:off x="2511833" y="3066667"/>
              <a:ext cx="1673856"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HIGH SCHOOL</a:t>
              </a:r>
              <a:endParaRPr/>
            </a:p>
            <a:p>
              <a:pPr indent="0" lvl="0" marL="0" marR="0" rtl="0" algn="l">
                <a:spcBef>
                  <a:spcPts val="0"/>
                </a:spcBef>
                <a:spcAft>
                  <a:spcPts val="0"/>
                </a:spcAft>
                <a:buNone/>
              </a:pPr>
              <a:r>
                <a:rPr b="1" lang="en-US" sz="2000">
                  <a:solidFill>
                    <a:srgbClr val="3F3F3F"/>
                  </a:solidFill>
                  <a:latin typeface="Calibri"/>
                  <a:ea typeface="Calibri"/>
                  <a:cs typeface="Calibri"/>
                  <a:sym typeface="Calibri"/>
                </a:rPr>
                <a:t>RESUME</a:t>
              </a:r>
              <a:endParaRPr/>
            </a:p>
          </p:txBody>
        </p:sp>
        <p:sp>
          <p:nvSpPr>
            <p:cNvPr id="898" name="Google Shape;898;p22"/>
            <p:cNvSpPr txBox="1"/>
            <p:nvPr/>
          </p:nvSpPr>
          <p:spPr>
            <a:xfrm>
              <a:off x="2511832" y="3905416"/>
              <a:ext cx="1481624" cy="70788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CONTACT</a:t>
              </a:r>
              <a:endParaRPr/>
            </a:p>
            <a:p>
              <a:pPr indent="0" lvl="0" marL="0" marR="0" rtl="0" algn="l">
                <a:spcBef>
                  <a:spcPts val="0"/>
                </a:spcBef>
                <a:spcAft>
                  <a:spcPts val="0"/>
                </a:spcAft>
                <a:buNone/>
              </a:pPr>
              <a:r>
                <a:rPr b="1" lang="en-US" sz="2000">
                  <a:solidFill>
                    <a:srgbClr val="3F3F3F"/>
                  </a:solidFill>
                  <a:latin typeface="Calibri"/>
                  <a:ea typeface="Calibri"/>
                  <a:cs typeface="Calibri"/>
                  <a:sym typeface="Calibri"/>
                </a:rPr>
                <a:t>RECRUITERS</a:t>
              </a:r>
              <a:endParaRPr/>
            </a:p>
          </p:txBody>
        </p:sp>
        <p:sp>
          <p:nvSpPr>
            <p:cNvPr id="899" name="Google Shape;899;p22"/>
            <p:cNvSpPr txBox="1"/>
            <p:nvPr/>
          </p:nvSpPr>
          <p:spPr>
            <a:xfrm>
              <a:off x="2511832" y="4826887"/>
              <a:ext cx="1183337" cy="70788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CAMPUS </a:t>
              </a:r>
              <a:endParaRPr/>
            </a:p>
            <a:p>
              <a:pPr indent="0" lvl="0" marL="0" marR="0" rtl="0" algn="l">
                <a:spcBef>
                  <a:spcPts val="0"/>
                </a:spcBef>
                <a:spcAft>
                  <a:spcPts val="0"/>
                </a:spcAft>
                <a:buNone/>
              </a:pPr>
              <a:r>
                <a:rPr b="1" lang="en-US" sz="2000">
                  <a:solidFill>
                    <a:srgbClr val="3F3F3F"/>
                  </a:solidFill>
                  <a:latin typeface="Calibri"/>
                  <a:ea typeface="Calibri"/>
                  <a:cs typeface="Calibri"/>
                  <a:sym typeface="Calibri"/>
                </a:rPr>
                <a:t>VISITS</a:t>
              </a:r>
              <a:endParaRPr/>
            </a:p>
          </p:txBody>
        </p:sp>
        <p:sp>
          <p:nvSpPr>
            <p:cNvPr id="900" name="Google Shape;900;p22"/>
            <p:cNvSpPr txBox="1"/>
            <p:nvPr/>
          </p:nvSpPr>
          <p:spPr>
            <a:xfrm>
              <a:off x="6517104" y="1395871"/>
              <a:ext cx="2033314" cy="646331"/>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800">
                  <a:solidFill>
                    <a:srgbClr val="3F3F3F"/>
                  </a:solidFill>
                  <a:latin typeface="Calibri"/>
                  <a:ea typeface="Calibri"/>
                  <a:cs typeface="Calibri"/>
                  <a:sym typeface="Calibri"/>
                </a:rPr>
                <a:t>JOB- SHADOWING/</a:t>
              </a:r>
              <a:endParaRPr/>
            </a:p>
            <a:p>
              <a:pPr indent="0" lvl="0" marL="0" marR="0" rtl="0" algn="l">
                <a:spcBef>
                  <a:spcPts val="0"/>
                </a:spcBef>
                <a:spcAft>
                  <a:spcPts val="0"/>
                </a:spcAft>
                <a:buNone/>
              </a:pPr>
              <a:r>
                <a:rPr b="1" lang="en-US" sz="1800">
                  <a:solidFill>
                    <a:srgbClr val="3F3F3F"/>
                  </a:solidFill>
                  <a:latin typeface="Calibri"/>
                  <a:ea typeface="Calibri"/>
                  <a:cs typeface="Calibri"/>
                  <a:sym typeface="Calibri"/>
                </a:rPr>
                <a:t>INTERNSHIPS</a:t>
              </a:r>
              <a:endParaRPr/>
            </a:p>
          </p:txBody>
        </p:sp>
        <p:sp>
          <p:nvSpPr>
            <p:cNvPr id="901" name="Google Shape;901;p22"/>
            <p:cNvSpPr txBox="1"/>
            <p:nvPr/>
          </p:nvSpPr>
          <p:spPr>
            <a:xfrm>
              <a:off x="6517104" y="2245718"/>
              <a:ext cx="1425583" cy="646331"/>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800">
                  <a:solidFill>
                    <a:srgbClr val="3F3F3F"/>
                  </a:solidFill>
                  <a:latin typeface="Calibri"/>
                  <a:ea typeface="Calibri"/>
                  <a:cs typeface="Calibri"/>
                  <a:sym typeface="Calibri"/>
                </a:rPr>
                <a:t>NET PRICE</a:t>
              </a:r>
              <a:endParaRPr/>
            </a:p>
            <a:p>
              <a:pPr indent="0" lvl="0" marL="0" marR="0" rtl="0" algn="l">
                <a:spcBef>
                  <a:spcPts val="0"/>
                </a:spcBef>
                <a:spcAft>
                  <a:spcPts val="0"/>
                </a:spcAft>
                <a:buNone/>
              </a:pPr>
              <a:r>
                <a:rPr b="1" lang="en-US" sz="1800">
                  <a:solidFill>
                    <a:srgbClr val="3F3F3F"/>
                  </a:solidFill>
                  <a:latin typeface="Calibri"/>
                  <a:ea typeface="Calibri"/>
                  <a:cs typeface="Calibri"/>
                  <a:sym typeface="Calibri"/>
                </a:rPr>
                <a:t>CALCULATOR</a:t>
              </a:r>
              <a:endParaRPr/>
            </a:p>
          </p:txBody>
        </p:sp>
        <p:sp>
          <p:nvSpPr>
            <p:cNvPr id="902" name="Google Shape;902;p22"/>
            <p:cNvSpPr txBox="1"/>
            <p:nvPr/>
          </p:nvSpPr>
          <p:spPr>
            <a:xfrm>
              <a:off x="6909647" y="3220555"/>
              <a:ext cx="83042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FAFSA</a:t>
              </a:r>
              <a:endParaRPr/>
            </a:p>
          </p:txBody>
        </p:sp>
        <p:sp>
          <p:nvSpPr>
            <p:cNvPr id="903" name="Google Shape;903;p22"/>
            <p:cNvSpPr txBox="1"/>
            <p:nvPr/>
          </p:nvSpPr>
          <p:spPr>
            <a:xfrm>
              <a:off x="6517104" y="3936194"/>
              <a:ext cx="1599284" cy="707886"/>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2000">
                  <a:solidFill>
                    <a:srgbClr val="3F3F3F"/>
                  </a:solidFill>
                  <a:latin typeface="Calibri"/>
                  <a:ea typeface="Calibri"/>
                  <a:cs typeface="Calibri"/>
                  <a:sym typeface="Calibri"/>
                </a:rPr>
                <a:t>STATE AID</a:t>
              </a:r>
              <a:endParaRPr/>
            </a:p>
            <a:p>
              <a:pPr indent="0" lvl="0" marL="0" marR="0" rtl="0" algn="l">
                <a:spcBef>
                  <a:spcPts val="0"/>
                </a:spcBef>
                <a:spcAft>
                  <a:spcPts val="0"/>
                </a:spcAft>
                <a:buNone/>
              </a:pPr>
              <a:r>
                <a:rPr b="1" lang="en-US" sz="2000">
                  <a:solidFill>
                    <a:srgbClr val="3F3F3F"/>
                  </a:solidFill>
                  <a:latin typeface="Calibri"/>
                  <a:ea typeface="Calibri"/>
                  <a:cs typeface="Calibri"/>
                  <a:sym typeface="Calibri"/>
                </a:rPr>
                <a:t>APPLICATION</a:t>
              </a:r>
              <a:endParaRPr/>
            </a:p>
          </p:txBody>
        </p:sp>
        <p:sp>
          <p:nvSpPr>
            <p:cNvPr id="904" name="Google Shape;904;p22"/>
            <p:cNvSpPr txBox="1"/>
            <p:nvPr/>
          </p:nvSpPr>
          <p:spPr>
            <a:xfrm>
              <a:off x="6501307" y="4959609"/>
              <a:ext cx="1629933" cy="369332"/>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800">
                  <a:solidFill>
                    <a:srgbClr val="3F3F3F"/>
                  </a:solidFill>
                  <a:latin typeface="Calibri"/>
                  <a:ea typeface="Calibri"/>
                  <a:cs typeface="Calibri"/>
                  <a:sym typeface="Calibri"/>
                </a:rPr>
                <a:t>SCHOLARSHIPS</a:t>
              </a:r>
              <a:endParaRPr/>
            </a:p>
          </p:txBody>
        </p:sp>
      </p:grpSp>
      <p:sp>
        <p:nvSpPr>
          <p:cNvPr id="905" name="Google Shape;905;p22"/>
          <p:cNvSpPr txBox="1"/>
          <p:nvPr/>
        </p:nvSpPr>
        <p:spPr>
          <a:xfrm>
            <a:off x="838199" y="612545"/>
            <a:ext cx="10515600" cy="132556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800"/>
              <a:buFont typeface="Calibri"/>
              <a:buNone/>
            </a:pPr>
            <a:r>
              <a:rPr b="0" lang="en-US" sz="4800">
                <a:solidFill>
                  <a:schemeClr val="lt1"/>
                </a:solidFill>
                <a:latin typeface="Calibri"/>
                <a:ea typeface="Calibri"/>
                <a:cs typeface="Calibri"/>
                <a:sym typeface="Calibri"/>
              </a:rPr>
              <a:t>COLLEGE PLANNING CHECKLIST</a:t>
            </a:r>
            <a:endParaRPr b="0" sz="32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23"/>
          <p:cNvSpPr/>
          <p:nvPr/>
        </p:nvSpPr>
        <p:spPr>
          <a:xfrm>
            <a:off x="1" y="492317"/>
            <a:ext cx="4592319"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23"/>
          <p:cNvSpPr/>
          <p:nvPr/>
        </p:nvSpPr>
        <p:spPr>
          <a:xfrm>
            <a:off x="4056292" y="492317"/>
            <a:ext cx="1072056" cy="1075942"/>
          </a:xfrm>
          <a:prstGeom prst="ellipse">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2" name="Google Shape;912;p23"/>
          <p:cNvSpPr txBox="1"/>
          <p:nvPr/>
        </p:nvSpPr>
        <p:spPr>
          <a:xfrm>
            <a:off x="0" y="696531"/>
            <a:ext cx="4870450" cy="66751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800"/>
              <a:buFont typeface="Calibri"/>
              <a:buNone/>
            </a:pPr>
            <a:r>
              <a:rPr b="1" lang="en-US" sz="4800">
                <a:solidFill>
                  <a:schemeClr val="lt1"/>
                </a:solidFill>
                <a:latin typeface="Calibri"/>
                <a:ea typeface="Calibri"/>
                <a:cs typeface="Calibri"/>
                <a:sym typeface="Calibri"/>
              </a:rPr>
              <a:t>ACTION STEPS</a:t>
            </a:r>
            <a:endParaRPr/>
          </a:p>
        </p:txBody>
      </p:sp>
      <p:sp>
        <p:nvSpPr>
          <p:cNvPr id="913" name="Google Shape;913;p23"/>
          <p:cNvSpPr/>
          <p:nvPr/>
        </p:nvSpPr>
        <p:spPr>
          <a:xfrm>
            <a:off x="816853" y="1992143"/>
            <a:ext cx="3013221" cy="3026898"/>
          </a:xfrm>
          <a:prstGeom prst="ellipse">
            <a:avLst/>
          </a:prstGeom>
          <a:solidFill>
            <a:schemeClr val="lt1"/>
          </a:solidFill>
          <a:ln>
            <a:noFill/>
          </a:ln>
          <a:effectLst>
            <a:outerShdw blurRad="50800" rotWithShape="0" algn="tl" dir="2700000" dist="635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4" name="Google Shape;914;p23"/>
          <p:cNvSpPr/>
          <p:nvPr/>
        </p:nvSpPr>
        <p:spPr>
          <a:xfrm>
            <a:off x="4480559" y="1992143"/>
            <a:ext cx="3013221" cy="3026898"/>
          </a:xfrm>
          <a:prstGeom prst="ellipse">
            <a:avLst/>
          </a:prstGeom>
          <a:solidFill>
            <a:schemeClr val="lt1"/>
          </a:solidFill>
          <a:ln>
            <a:noFill/>
          </a:ln>
          <a:effectLst>
            <a:outerShdw blurRad="50800" rotWithShape="0" algn="tl" dir="2700000" dist="635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5" name="Google Shape;915;p23"/>
          <p:cNvSpPr/>
          <p:nvPr/>
        </p:nvSpPr>
        <p:spPr>
          <a:xfrm>
            <a:off x="8138406" y="1992143"/>
            <a:ext cx="3013221" cy="3026898"/>
          </a:xfrm>
          <a:prstGeom prst="ellipse">
            <a:avLst/>
          </a:prstGeom>
          <a:solidFill>
            <a:schemeClr val="lt1"/>
          </a:solidFill>
          <a:ln>
            <a:noFill/>
          </a:ln>
          <a:effectLst>
            <a:outerShdw blurRad="50800" rotWithShape="0" algn="tl" dir="2700000" dist="635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6" name="Google Shape;916;p23"/>
          <p:cNvSpPr txBox="1"/>
          <p:nvPr/>
        </p:nvSpPr>
        <p:spPr>
          <a:xfrm>
            <a:off x="1326997" y="5296400"/>
            <a:ext cx="199293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Sign up for text messaging</a:t>
            </a:r>
            <a:endParaRPr/>
          </a:p>
        </p:txBody>
      </p:sp>
      <p:sp>
        <p:nvSpPr>
          <p:cNvPr id="917" name="Google Shape;917;p23"/>
          <p:cNvSpPr txBox="1"/>
          <p:nvPr/>
        </p:nvSpPr>
        <p:spPr>
          <a:xfrm>
            <a:off x="4990703" y="5296400"/>
            <a:ext cx="199293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Register for ACT Prep</a:t>
            </a:r>
            <a:endParaRPr/>
          </a:p>
        </p:txBody>
      </p:sp>
      <p:sp>
        <p:nvSpPr>
          <p:cNvPr id="918" name="Google Shape;918;p23"/>
          <p:cNvSpPr txBox="1"/>
          <p:nvPr/>
        </p:nvSpPr>
        <p:spPr>
          <a:xfrm>
            <a:off x="8378442" y="5296400"/>
            <a:ext cx="2684152"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Schedule an appointment with Get2College</a:t>
            </a:r>
            <a:endParaRPr/>
          </a:p>
        </p:txBody>
      </p:sp>
      <p:pic>
        <p:nvPicPr>
          <p:cNvPr descr="Icon&#10;&#10;Description automatically generated" id="919" name="Google Shape;919;p23"/>
          <p:cNvPicPr preferRelativeResize="0"/>
          <p:nvPr/>
        </p:nvPicPr>
        <p:blipFill rotWithShape="1">
          <a:blip r:embed="rId3">
            <a:alphaModFix/>
          </a:blip>
          <a:srcRect b="0" l="0" r="0" t="0"/>
          <a:stretch/>
        </p:blipFill>
        <p:spPr>
          <a:xfrm>
            <a:off x="0" y="1797331"/>
            <a:ext cx="4704546" cy="3360390"/>
          </a:xfrm>
          <a:prstGeom prst="rect">
            <a:avLst/>
          </a:prstGeom>
          <a:noFill/>
          <a:ln>
            <a:noFill/>
          </a:ln>
        </p:spPr>
      </p:pic>
      <p:pic>
        <p:nvPicPr>
          <p:cNvPr descr="Graphical user interface, application, icon&#10;&#10;Description automatically generated" id="920" name="Google Shape;920;p23"/>
          <p:cNvPicPr preferRelativeResize="0"/>
          <p:nvPr/>
        </p:nvPicPr>
        <p:blipFill rotWithShape="1">
          <a:blip r:embed="rId4">
            <a:alphaModFix/>
          </a:blip>
          <a:srcRect b="0" l="0" r="0" t="0"/>
          <a:stretch/>
        </p:blipFill>
        <p:spPr>
          <a:xfrm>
            <a:off x="7465237" y="1890011"/>
            <a:ext cx="4335535" cy="3095337"/>
          </a:xfrm>
          <a:prstGeom prst="rect">
            <a:avLst/>
          </a:prstGeom>
          <a:noFill/>
          <a:ln>
            <a:noFill/>
          </a:ln>
        </p:spPr>
      </p:pic>
      <p:pic>
        <p:nvPicPr>
          <p:cNvPr descr="Icon&#10;&#10;Description automatically generated" id="921" name="Google Shape;921;p23"/>
          <p:cNvPicPr preferRelativeResize="0"/>
          <p:nvPr/>
        </p:nvPicPr>
        <p:blipFill rotWithShape="1">
          <a:blip r:embed="rId5">
            <a:alphaModFix/>
          </a:blip>
          <a:srcRect b="0" l="0" r="0" t="0"/>
          <a:stretch/>
        </p:blipFill>
        <p:spPr>
          <a:xfrm>
            <a:off x="3604628" y="1797330"/>
            <a:ext cx="4533778" cy="32368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ipart&#10;&#10;Description automatically generated" id="926" name="Google Shape;926;p24"/>
          <p:cNvPicPr preferRelativeResize="0"/>
          <p:nvPr/>
        </p:nvPicPr>
        <p:blipFill rotWithShape="1">
          <a:blip r:embed="rId3">
            <a:alphaModFix/>
          </a:blip>
          <a:srcRect b="0" l="0" r="0" t="0"/>
          <a:stretch/>
        </p:blipFill>
        <p:spPr>
          <a:xfrm flipH="1">
            <a:off x="587229" y="1018165"/>
            <a:ext cx="5286556" cy="4452553"/>
          </a:xfrm>
          <a:prstGeom prst="rect">
            <a:avLst/>
          </a:prstGeom>
          <a:noFill/>
          <a:ln>
            <a:noFill/>
          </a:ln>
        </p:spPr>
      </p:pic>
      <p:pic>
        <p:nvPicPr>
          <p:cNvPr id="927" name="Google Shape;927;p24"/>
          <p:cNvPicPr preferRelativeResize="0"/>
          <p:nvPr/>
        </p:nvPicPr>
        <p:blipFill rotWithShape="1">
          <a:blip r:embed="rId4">
            <a:alphaModFix/>
          </a:blip>
          <a:srcRect b="0" l="0" r="0" t="0"/>
          <a:stretch/>
        </p:blipFill>
        <p:spPr>
          <a:xfrm>
            <a:off x="3880930" y="891606"/>
            <a:ext cx="1529792" cy="1881247"/>
          </a:xfrm>
          <a:prstGeom prst="rect">
            <a:avLst/>
          </a:prstGeom>
          <a:noFill/>
          <a:ln>
            <a:noFill/>
          </a:ln>
        </p:spPr>
      </p:pic>
      <p:sp>
        <p:nvSpPr>
          <p:cNvPr id="928" name="Google Shape;928;p24"/>
          <p:cNvSpPr txBox="1"/>
          <p:nvPr/>
        </p:nvSpPr>
        <p:spPr>
          <a:xfrm>
            <a:off x="5194277" y="1653857"/>
            <a:ext cx="5988300" cy="3417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7200">
                <a:solidFill>
                  <a:schemeClr val="lt1"/>
                </a:solidFill>
                <a:latin typeface="Calibri"/>
                <a:ea typeface="Calibri"/>
                <a:cs typeface="Calibri"/>
                <a:sym typeface="Calibri"/>
              </a:rPr>
              <a:t>Text </a:t>
            </a:r>
            <a:r>
              <a:rPr b="1" lang="en-US" sz="7200">
                <a:solidFill>
                  <a:schemeClr val="lt1"/>
                </a:solidFill>
                <a:latin typeface="Calibri"/>
                <a:ea typeface="Calibri"/>
                <a:cs typeface="Calibri"/>
                <a:sym typeface="Calibri"/>
              </a:rPr>
              <a:t>“College” </a:t>
            </a:r>
            <a:endParaRPr/>
          </a:p>
          <a:p>
            <a:pPr indent="0" lvl="0" marL="0" marR="0" rtl="0" algn="ctr">
              <a:spcBef>
                <a:spcPts val="0"/>
              </a:spcBef>
              <a:spcAft>
                <a:spcPts val="0"/>
              </a:spcAft>
              <a:buNone/>
            </a:pPr>
            <a:r>
              <a:rPr lang="en-US" sz="7200">
                <a:solidFill>
                  <a:schemeClr val="lt1"/>
                </a:solidFill>
                <a:latin typeface="Calibri"/>
                <a:ea typeface="Calibri"/>
                <a:cs typeface="Calibri"/>
                <a:sym typeface="Calibri"/>
              </a:rPr>
              <a:t>to </a:t>
            </a:r>
            <a:endParaRPr/>
          </a:p>
          <a:p>
            <a:pPr indent="0" lvl="0" marL="0" marR="0" rtl="0" algn="ctr">
              <a:spcBef>
                <a:spcPts val="0"/>
              </a:spcBef>
              <a:spcAft>
                <a:spcPts val="0"/>
              </a:spcAft>
              <a:buNone/>
            </a:pPr>
            <a:r>
              <a:rPr lang="en-US" sz="7200">
                <a:solidFill>
                  <a:schemeClr val="lt1"/>
                </a:solidFill>
                <a:latin typeface="Calibri"/>
                <a:ea typeface="Calibri"/>
                <a:cs typeface="Calibri"/>
                <a:sym typeface="Calibri"/>
              </a:rPr>
              <a:t>601-996-7015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grpSp>
        <p:nvGrpSpPr>
          <p:cNvPr id="933" name="Google Shape;933;p25"/>
          <p:cNvGrpSpPr/>
          <p:nvPr/>
        </p:nvGrpSpPr>
        <p:grpSpPr>
          <a:xfrm>
            <a:off x="460391" y="883616"/>
            <a:ext cx="5780611" cy="5090767"/>
            <a:chOff x="-154444" y="2443176"/>
            <a:chExt cx="3789933" cy="3039277"/>
          </a:xfrm>
        </p:grpSpPr>
        <p:pic>
          <p:nvPicPr>
            <p:cNvPr id="934" name="Google Shape;934;p25"/>
            <p:cNvPicPr preferRelativeResize="0"/>
            <p:nvPr/>
          </p:nvPicPr>
          <p:blipFill rotWithShape="1">
            <a:blip r:embed="rId3">
              <a:alphaModFix/>
            </a:blip>
            <a:srcRect b="0" l="0" r="0" t="0"/>
            <a:stretch/>
          </p:blipFill>
          <p:spPr>
            <a:xfrm>
              <a:off x="-154444" y="2443176"/>
              <a:ext cx="3789933" cy="1505866"/>
            </a:xfrm>
            <a:prstGeom prst="rect">
              <a:avLst/>
            </a:prstGeom>
            <a:noFill/>
            <a:ln>
              <a:noFill/>
            </a:ln>
          </p:spPr>
        </p:pic>
        <p:sp>
          <p:nvSpPr>
            <p:cNvPr id="935" name="Google Shape;935;p25"/>
            <p:cNvSpPr txBox="1"/>
            <p:nvPr/>
          </p:nvSpPr>
          <p:spPr>
            <a:xfrm>
              <a:off x="565594" y="3852329"/>
              <a:ext cx="242117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get2college.org</a:t>
              </a:r>
              <a:endParaRPr/>
            </a:p>
          </p:txBody>
        </p:sp>
        <p:pic>
          <p:nvPicPr>
            <p:cNvPr id="936" name="Google Shape;936;p25"/>
            <p:cNvPicPr preferRelativeResize="0"/>
            <p:nvPr/>
          </p:nvPicPr>
          <p:blipFill rotWithShape="1">
            <a:blip r:embed="rId4">
              <a:alphaModFix/>
            </a:blip>
            <a:srcRect b="0" l="0" r="0" t="0"/>
            <a:stretch/>
          </p:blipFill>
          <p:spPr>
            <a:xfrm>
              <a:off x="157053" y="4182081"/>
              <a:ext cx="3166940" cy="1300372"/>
            </a:xfrm>
            <a:prstGeom prst="rect">
              <a:avLst/>
            </a:prstGeom>
            <a:noFill/>
            <a:ln>
              <a:noFill/>
            </a:ln>
          </p:spPr>
        </p:pic>
      </p:grpSp>
      <p:pic>
        <p:nvPicPr>
          <p:cNvPr id="937" name="Google Shape;937;p25"/>
          <p:cNvPicPr preferRelativeResize="0"/>
          <p:nvPr/>
        </p:nvPicPr>
        <p:blipFill rotWithShape="1">
          <a:blip r:embed="rId5">
            <a:alphaModFix/>
          </a:blip>
          <a:srcRect b="0" l="0" r="0" t="0"/>
          <a:stretch/>
        </p:blipFill>
        <p:spPr>
          <a:xfrm>
            <a:off x="6650583" y="925329"/>
            <a:ext cx="5081026" cy="5081026"/>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1000"/>
                                        <p:tgtEl>
                                          <p:spTgt spid="9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
          <p:cNvSpPr/>
          <p:nvPr/>
        </p:nvSpPr>
        <p:spPr>
          <a:xfrm>
            <a:off x="2942896" y="457200"/>
            <a:ext cx="1072056" cy="1075942"/>
          </a:xfrm>
          <a:prstGeom prst="ellipse">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Diagram&#10;&#10;Description automatically generated" id="558" name="Google Shape;558;p3"/>
          <p:cNvPicPr preferRelativeResize="0"/>
          <p:nvPr/>
        </p:nvPicPr>
        <p:blipFill rotWithShape="1">
          <a:blip r:embed="rId3">
            <a:alphaModFix/>
          </a:blip>
          <a:srcRect b="0" l="0" r="0" t="0"/>
          <a:stretch/>
        </p:blipFill>
        <p:spPr>
          <a:xfrm>
            <a:off x="104143" y="-202821"/>
            <a:ext cx="12192000" cy="6858000"/>
          </a:xfrm>
          <a:prstGeom prst="rect">
            <a:avLst/>
          </a:prstGeom>
          <a:noFill/>
          <a:ln>
            <a:noFill/>
          </a:ln>
        </p:spPr>
      </p:pic>
      <p:sp>
        <p:nvSpPr>
          <p:cNvPr id="559" name="Google Shape;559;p3"/>
          <p:cNvSpPr/>
          <p:nvPr/>
        </p:nvSpPr>
        <p:spPr>
          <a:xfrm>
            <a:off x="-1" y="457200"/>
            <a:ext cx="3478925"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0" name="Google Shape;560;p3"/>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1" name="Google Shape;561;p3"/>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62" name="Google Shape;562;p3"/>
          <p:cNvSpPr txBox="1"/>
          <p:nvPr/>
        </p:nvSpPr>
        <p:spPr>
          <a:xfrm>
            <a:off x="1745946" y="5254358"/>
            <a:ext cx="15049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Career &amp;</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Technical</a:t>
            </a:r>
            <a:endParaRPr/>
          </a:p>
        </p:txBody>
      </p:sp>
      <p:sp>
        <p:nvSpPr>
          <p:cNvPr id="563" name="Google Shape;563;p3"/>
          <p:cNvSpPr txBox="1"/>
          <p:nvPr/>
        </p:nvSpPr>
        <p:spPr>
          <a:xfrm>
            <a:off x="6460909" y="5258175"/>
            <a:ext cx="15049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Associate</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Degree</a:t>
            </a:r>
            <a:endParaRPr/>
          </a:p>
        </p:txBody>
      </p:sp>
      <p:sp>
        <p:nvSpPr>
          <p:cNvPr id="564" name="Google Shape;564;p3"/>
          <p:cNvSpPr txBox="1"/>
          <p:nvPr/>
        </p:nvSpPr>
        <p:spPr>
          <a:xfrm>
            <a:off x="9035943" y="5266473"/>
            <a:ext cx="15049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Bachelor’s </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Degree</a:t>
            </a:r>
            <a:endParaRPr/>
          </a:p>
        </p:txBody>
      </p:sp>
      <p:sp>
        <p:nvSpPr>
          <p:cNvPr id="565" name="Google Shape;565;p3"/>
          <p:cNvSpPr txBox="1"/>
          <p:nvPr/>
        </p:nvSpPr>
        <p:spPr>
          <a:xfrm>
            <a:off x="4079373" y="5296400"/>
            <a:ext cx="1504972"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Certificate/</a:t>
            </a:r>
            <a:endParaRPr/>
          </a:p>
          <a:p>
            <a:pPr indent="0" lvl="0" marL="0" marR="0" rtl="0" algn="ctr">
              <a:spcBef>
                <a:spcPts val="0"/>
              </a:spcBef>
              <a:spcAft>
                <a:spcPts val="0"/>
              </a:spcAft>
              <a:buNone/>
            </a:pPr>
            <a:r>
              <a:rPr b="0" i="0" lang="en-US" sz="1600" u="none" cap="none" strike="noStrike">
                <a:solidFill>
                  <a:srgbClr val="7F7F7F"/>
                </a:solidFill>
                <a:latin typeface="Calibri"/>
                <a:ea typeface="Calibri"/>
                <a:cs typeface="Calibri"/>
                <a:sym typeface="Calibri"/>
              </a:rPr>
              <a:t>Credential</a:t>
            </a:r>
            <a:endParaRPr/>
          </a:p>
        </p:txBody>
      </p:sp>
      <p:grpSp>
        <p:nvGrpSpPr>
          <p:cNvPr id="566" name="Google Shape;566;p3"/>
          <p:cNvGrpSpPr/>
          <p:nvPr/>
        </p:nvGrpSpPr>
        <p:grpSpPr>
          <a:xfrm>
            <a:off x="-626808" y="395894"/>
            <a:ext cx="5073319" cy="1198554"/>
            <a:chOff x="3475872" y="503172"/>
            <a:chExt cx="5073319" cy="1198554"/>
          </a:xfrm>
        </p:grpSpPr>
        <p:sp>
          <p:nvSpPr>
            <p:cNvPr id="567" name="Google Shape;567;p3"/>
            <p:cNvSpPr txBox="1"/>
            <p:nvPr/>
          </p:nvSpPr>
          <p:spPr>
            <a:xfrm>
              <a:off x="3475872" y="503172"/>
              <a:ext cx="5073319" cy="695317"/>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Calibri"/>
                <a:buNone/>
              </a:pPr>
              <a:r>
                <a:rPr b="1" i="0" lang="en-US" sz="2800" u="none" cap="none" strike="noStrike">
                  <a:solidFill>
                    <a:schemeClr val="lt1"/>
                  </a:solidFill>
                  <a:latin typeface="Calibri"/>
                  <a:ea typeface="Calibri"/>
                  <a:cs typeface="Calibri"/>
                  <a:sym typeface="Calibri"/>
                </a:rPr>
                <a:t>YOU HAVE</a:t>
              </a:r>
              <a:endParaRPr/>
            </a:p>
          </p:txBody>
        </p:sp>
        <p:sp>
          <p:nvSpPr>
            <p:cNvPr id="568" name="Google Shape;568;p3"/>
            <p:cNvSpPr txBox="1"/>
            <p:nvPr/>
          </p:nvSpPr>
          <p:spPr>
            <a:xfrm>
              <a:off x="3475872" y="1006409"/>
              <a:ext cx="5073319" cy="69531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800"/>
                <a:buFont typeface="Calibri"/>
                <a:buNone/>
              </a:pPr>
              <a:r>
                <a:rPr b="1" i="0" lang="en-US" sz="4800" u="none" cap="none" strike="noStrike">
                  <a:solidFill>
                    <a:schemeClr val="lt1"/>
                  </a:solidFill>
                  <a:latin typeface="Calibri"/>
                  <a:ea typeface="Calibri"/>
                  <a:cs typeface="Calibri"/>
                  <a:sym typeface="Calibri"/>
                </a:rPr>
                <a:t>OPTIONS</a:t>
              </a:r>
              <a:endParaRPr/>
            </a:p>
          </p:txBody>
        </p:sp>
      </p:grpSp>
    </p:spTree>
  </p:cSld>
  <p:clrMapOvr>
    <a:masterClrMapping/>
  </p:clrMapOvr>
  <mc:AlternateContent>
    <mc:Choice Requires="p14">
      <p:transition spd="slow" p14:dur="3400">
        <p14:reveal dir="l"/>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4"/>
          <p:cNvPicPr preferRelativeResize="0"/>
          <p:nvPr/>
        </p:nvPicPr>
        <p:blipFill rotWithShape="1">
          <a:blip r:embed="rId3">
            <a:alphaModFix/>
          </a:blip>
          <a:srcRect b="0" l="0" r="0" t="0"/>
          <a:stretch/>
        </p:blipFill>
        <p:spPr>
          <a:xfrm>
            <a:off x="-342900" y="-1016"/>
            <a:ext cx="11947555" cy="6722491"/>
          </a:xfrm>
          <a:prstGeom prst="rect">
            <a:avLst/>
          </a:prstGeom>
          <a:noFill/>
          <a:ln>
            <a:noFill/>
          </a:ln>
        </p:spPr>
      </p:pic>
      <p:sp>
        <p:nvSpPr>
          <p:cNvPr id="574" name="Google Shape;574;p4"/>
          <p:cNvSpPr/>
          <p:nvPr/>
        </p:nvSpPr>
        <p:spPr>
          <a:xfrm>
            <a:off x="0" y="457200"/>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5" name="Google Shape;575;p4"/>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6" name="Google Shape;576;p4"/>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77" name="Google Shape;577;p4"/>
          <p:cNvSpPr txBox="1"/>
          <p:nvPr/>
        </p:nvSpPr>
        <p:spPr>
          <a:xfrm>
            <a:off x="6225679" y="2528548"/>
            <a:ext cx="4267200" cy="247760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2-year or 4-year</a:t>
            </a:r>
            <a:endParaRPr/>
          </a:p>
          <a:p>
            <a:pPr indent="-285750" lvl="0" marL="285750" marR="0" rtl="0" algn="l">
              <a:spcBef>
                <a:spcPts val="30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Programs Offered</a:t>
            </a:r>
            <a:endParaRPr/>
          </a:p>
          <a:p>
            <a:pPr indent="-285750" lvl="0" marL="285750" marR="0" rtl="0" algn="l">
              <a:spcBef>
                <a:spcPts val="30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Campus Resources</a:t>
            </a:r>
            <a:endParaRPr/>
          </a:p>
          <a:p>
            <a:pPr indent="-285750" lvl="0" marL="285750" marR="0" rtl="0" algn="l">
              <a:spcBef>
                <a:spcPts val="30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Affordability</a:t>
            </a:r>
            <a:endParaRPr/>
          </a:p>
          <a:p>
            <a:pPr indent="-285750" lvl="0" marL="285750" marR="0" rtl="0" algn="l">
              <a:spcBef>
                <a:spcPts val="30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Size/Student-to-faculty ratio</a:t>
            </a:r>
            <a:endParaRPr/>
          </a:p>
          <a:p>
            <a:pPr indent="-285750" lvl="0" marL="285750" marR="0" rtl="0" algn="l">
              <a:spcBef>
                <a:spcPts val="30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Location &amp; Housing</a:t>
            </a:r>
            <a:endParaRPr/>
          </a:p>
          <a:p>
            <a:pPr indent="-285750" lvl="0" marL="285750" marR="0" rtl="0" algn="l">
              <a:spcBef>
                <a:spcPts val="300"/>
              </a:spcBef>
              <a:spcAft>
                <a:spcPts val="0"/>
              </a:spcAft>
              <a:buClr>
                <a:srgbClr val="3F3F3F"/>
              </a:buClr>
              <a:buSzPts val="2000"/>
              <a:buFont typeface="Arial"/>
              <a:buChar char="•"/>
            </a:pPr>
            <a:r>
              <a:rPr b="0" i="0" lang="en-US" sz="2000" u="none" cap="none" strike="noStrike">
                <a:solidFill>
                  <a:srgbClr val="3F3F3F"/>
                </a:solidFill>
                <a:latin typeface="Calibri"/>
                <a:ea typeface="Calibri"/>
                <a:cs typeface="Calibri"/>
                <a:sym typeface="Calibri"/>
              </a:rPr>
              <a:t>Extracurricular Activities</a:t>
            </a:r>
            <a:endParaRPr/>
          </a:p>
        </p:txBody>
      </p:sp>
      <p:sp>
        <p:nvSpPr>
          <p:cNvPr id="578" name="Google Shape;578;p4"/>
          <p:cNvSpPr txBox="1"/>
          <p:nvPr/>
        </p:nvSpPr>
        <p:spPr>
          <a:xfrm>
            <a:off x="5243993" y="1199387"/>
            <a:ext cx="4870450" cy="66751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8CB23A"/>
              </a:buClr>
              <a:buSzPts val="2800"/>
              <a:buFont typeface="Calibri"/>
              <a:buNone/>
            </a:pPr>
            <a:r>
              <a:rPr b="1" i="0" lang="en-US" sz="2800" u="none" cap="none" strike="noStrike">
                <a:solidFill>
                  <a:srgbClr val="8CB23A"/>
                </a:solidFill>
                <a:latin typeface="Calibri"/>
                <a:ea typeface="Calibri"/>
                <a:cs typeface="Calibri"/>
                <a:sym typeface="Calibri"/>
              </a:rPr>
              <a:t>FIND YOUR</a:t>
            </a:r>
            <a:endParaRPr/>
          </a:p>
        </p:txBody>
      </p:sp>
      <p:sp>
        <p:nvSpPr>
          <p:cNvPr id="579" name="Google Shape;579;p4"/>
          <p:cNvSpPr txBox="1"/>
          <p:nvPr/>
        </p:nvSpPr>
        <p:spPr>
          <a:xfrm>
            <a:off x="5243993" y="1702624"/>
            <a:ext cx="4870450" cy="66751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8CB23A"/>
              </a:buClr>
              <a:buSzPts val="4800"/>
              <a:buFont typeface="Calibri"/>
              <a:buNone/>
            </a:pPr>
            <a:r>
              <a:rPr b="1" i="0" lang="en-US" sz="4800" u="none" cap="none" strike="noStrike">
                <a:solidFill>
                  <a:srgbClr val="8CB23A"/>
                </a:solidFill>
                <a:latin typeface="Calibri"/>
                <a:ea typeface="Calibri"/>
                <a:cs typeface="Calibri"/>
                <a:sym typeface="Calibri"/>
              </a:rPr>
              <a:t>COLLEGE FIT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3" name="Shape 583"/>
        <p:cNvGrpSpPr/>
        <p:nvPr/>
      </p:nvGrpSpPr>
      <p:grpSpPr>
        <a:xfrm>
          <a:off x="0" y="0"/>
          <a:ext cx="0" cy="0"/>
          <a:chOff x="0" y="0"/>
          <a:chExt cx="0" cy="0"/>
        </a:xfrm>
      </p:grpSpPr>
      <p:cxnSp>
        <p:nvCxnSpPr>
          <p:cNvPr id="584" name="Google Shape;584;p5"/>
          <p:cNvCxnSpPr/>
          <p:nvPr/>
        </p:nvCxnSpPr>
        <p:spPr>
          <a:xfrm>
            <a:off x="8067546" y="3607783"/>
            <a:ext cx="3390900" cy="0"/>
          </a:xfrm>
          <a:prstGeom prst="straightConnector1">
            <a:avLst/>
          </a:prstGeom>
          <a:noFill/>
          <a:ln cap="flat" cmpd="sng" w="47625">
            <a:solidFill>
              <a:schemeClr val="lt1">
                <a:alpha val="30980"/>
              </a:schemeClr>
            </a:solidFill>
            <a:prstDash val="dot"/>
            <a:miter lim="800000"/>
            <a:headEnd len="sm" w="sm" type="none"/>
            <a:tailEnd len="sm" w="sm" type="none"/>
          </a:ln>
        </p:spPr>
      </p:cxnSp>
      <p:sp>
        <p:nvSpPr>
          <p:cNvPr id="585" name="Google Shape;585;p5"/>
          <p:cNvSpPr/>
          <p:nvPr/>
        </p:nvSpPr>
        <p:spPr>
          <a:xfrm>
            <a:off x="0" y="457200"/>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6" name="Google Shape;586;p5"/>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87" name="Google Shape;587;p5"/>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con&#10;&#10;Description automatically generated" id="588" name="Google Shape;588;p5"/>
          <p:cNvPicPr preferRelativeResize="0"/>
          <p:nvPr/>
        </p:nvPicPr>
        <p:blipFill rotWithShape="1">
          <a:blip r:embed="rId4">
            <a:alphaModFix/>
          </a:blip>
          <a:srcRect b="0" l="0" r="0" t="0"/>
          <a:stretch/>
        </p:blipFill>
        <p:spPr>
          <a:xfrm>
            <a:off x="7541704" y="70046"/>
            <a:ext cx="3395800" cy="3395800"/>
          </a:xfrm>
          <a:prstGeom prst="rect">
            <a:avLst/>
          </a:prstGeom>
          <a:noFill/>
          <a:ln>
            <a:noFill/>
          </a:ln>
        </p:spPr>
      </p:pic>
      <p:sp>
        <p:nvSpPr>
          <p:cNvPr id="589" name="Google Shape;589;p5"/>
          <p:cNvSpPr txBox="1"/>
          <p:nvPr/>
        </p:nvSpPr>
        <p:spPr>
          <a:xfrm>
            <a:off x="8103018" y="3703934"/>
            <a:ext cx="4267200" cy="204671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Talk to college reps</a:t>
            </a:r>
            <a:endParaRPr/>
          </a:p>
          <a:p>
            <a:pPr indent="-285750" lvl="0" marL="285750" marR="0" rtl="0" algn="l">
              <a:spcBef>
                <a:spcPts val="6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Attend college fairs</a:t>
            </a:r>
            <a:endParaRPr/>
          </a:p>
          <a:p>
            <a:pPr indent="-285750" lvl="0" marL="285750" marR="0" rtl="0" algn="l">
              <a:spcBef>
                <a:spcPts val="6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Make campus visits</a:t>
            </a:r>
            <a:endParaRPr/>
          </a:p>
          <a:p>
            <a:pPr indent="-285750" lvl="0" marL="285750" marR="0" rtl="0" algn="l">
              <a:spcBef>
                <a:spcPts val="60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Career Exploration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3" name="Shape 593"/>
        <p:cNvGrpSpPr/>
        <p:nvPr/>
      </p:nvGrpSpPr>
      <p:grpSpPr>
        <a:xfrm>
          <a:off x="0" y="0"/>
          <a:ext cx="0" cy="0"/>
          <a:chOff x="0" y="0"/>
          <a:chExt cx="0" cy="0"/>
        </a:xfrm>
      </p:grpSpPr>
      <p:sp>
        <p:nvSpPr>
          <p:cNvPr id="594" name="Google Shape;594;p6"/>
          <p:cNvSpPr txBox="1"/>
          <p:nvPr/>
        </p:nvSpPr>
        <p:spPr>
          <a:xfrm>
            <a:off x="5764751" y="995171"/>
            <a:ext cx="5527089" cy="40934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rgbClr val="1B87BE"/>
                </a:solidFill>
                <a:latin typeface="Calibri"/>
                <a:ea typeface="Calibri"/>
                <a:cs typeface="Calibri"/>
                <a:sym typeface="Calibri"/>
              </a:rPr>
              <a:t>Public MS Schools</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High school transcript</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Application fee or fee waiver</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ACT/SAT scores</a:t>
            </a:r>
            <a:endParaRPr sz="2800">
              <a:solidFill>
                <a:srgbClr val="3B3B3B"/>
              </a:solidFill>
              <a:latin typeface="Arial"/>
              <a:ea typeface="Arial"/>
              <a:cs typeface="Arial"/>
              <a:sym typeface="Arial"/>
            </a:endParaRPr>
          </a:p>
          <a:p>
            <a:pPr indent="0" lvl="0" marL="0" marR="0" rtl="0" algn="l">
              <a:spcBef>
                <a:spcPts val="0"/>
              </a:spcBef>
              <a:spcAft>
                <a:spcPts val="0"/>
              </a:spcAft>
              <a:buNone/>
            </a:pPr>
            <a:r>
              <a:rPr b="1" lang="en-US" sz="3200">
                <a:solidFill>
                  <a:srgbClr val="1B87BE"/>
                </a:solidFill>
                <a:latin typeface="Calibri"/>
                <a:ea typeface="Calibri"/>
                <a:cs typeface="Calibri"/>
                <a:sym typeface="Calibri"/>
              </a:rPr>
              <a:t>Other colleges may need</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Letter of recommendation</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Essays</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Resume</a:t>
            </a:r>
            <a:endParaRPr/>
          </a:p>
          <a:p>
            <a:pPr indent="-457200" lvl="0" marL="457200" marR="0" rtl="0" algn="l">
              <a:spcBef>
                <a:spcPts val="0"/>
              </a:spcBef>
              <a:spcAft>
                <a:spcPts val="0"/>
              </a:spcAft>
              <a:buClr>
                <a:srgbClr val="3B3B3B"/>
              </a:buClr>
              <a:buSzPts val="2800"/>
              <a:buFont typeface="Arial"/>
              <a:buChar char="•"/>
            </a:pPr>
            <a:r>
              <a:rPr lang="en-US" sz="2800">
                <a:solidFill>
                  <a:srgbClr val="3B3B3B"/>
                </a:solidFill>
                <a:latin typeface="Calibri"/>
                <a:ea typeface="Calibri"/>
                <a:cs typeface="Calibri"/>
                <a:sym typeface="Calibri"/>
              </a:rPr>
              <a:t>Interview</a:t>
            </a:r>
            <a:endParaRPr/>
          </a:p>
        </p:txBody>
      </p:sp>
      <p:sp>
        <p:nvSpPr>
          <p:cNvPr id="595" name="Google Shape;595;p6"/>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6"/>
          <p:cNvSpPr/>
          <p:nvPr/>
        </p:nvSpPr>
        <p:spPr>
          <a:xfrm>
            <a:off x="0" y="1632011"/>
            <a:ext cx="381000" cy="1075943"/>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597" name="Google Shape;597;p6"/>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con&#10;&#10;Description automatically generated with medium confidence" id="598" name="Google Shape;598;p6"/>
          <p:cNvPicPr preferRelativeResize="0"/>
          <p:nvPr/>
        </p:nvPicPr>
        <p:blipFill rotWithShape="1">
          <a:blip r:embed="rId4">
            <a:alphaModFix/>
          </a:blip>
          <a:srcRect b="0" l="0" r="0" t="0"/>
          <a:stretch/>
        </p:blipFill>
        <p:spPr>
          <a:xfrm rot="583036">
            <a:off x="8064835" y="3251785"/>
            <a:ext cx="4689946" cy="3402565"/>
          </a:xfrm>
          <a:prstGeom prst="rect">
            <a:avLst/>
          </a:prstGeom>
          <a:noFill/>
          <a:ln>
            <a:noFill/>
          </a:ln>
        </p:spPr>
      </p:pic>
      <p:sp>
        <p:nvSpPr>
          <p:cNvPr id="599" name="Google Shape;599;p6"/>
          <p:cNvSpPr txBox="1"/>
          <p:nvPr/>
        </p:nvSpPr>
        <p:spPr>
          <a:xfrm rot="511044">
            <a:off x="9707362" y="4491402"/>
            <a:ext cx="212186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Applications open as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early as </a:t>
            </a:r>
            <a:r>
              <a:rPr b="1" lang="en-US" sz="1800">
                <a:solidFill>
                  <a:schemeClr val="dk1"/>
                </a:solidFill>
                <a:latin typeface="Calibri"/>
                <a:ea typeface="Calibri"/>
                <a:cs typeface="Calibri"/>
                <a:sym typeface="Calibri"/>
              </a:rPr>
              <a:t>June 1</a:t>
            </a:r>
            <a:r>
              <a:rPr b="1" baseline="30000" lang="en-US" sz="1800">
                <a:solidFill>
                  <a:schemeClr val="dk1"/>
                </a:solidFill>
                <a:latin typeface="Calibri"/>
                <a:ea typeface="Calibri"/>
                <a:cs typeface="Calibri"/>
                <a:sym typeface="Calibri"/>
              </a:rPr>
              <a:t>st</a:t>
            </a:r>
            <a:r>
              <a:rPr b="1" lang="en-US" sz="18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for </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high school seniors.</a:t>
            </a:r>
            <a:endParaRPr/>
          </a:p>
        </p:txBody>
      </p:sp>
      <p:sp>
        <p:nvSpPr>
          <p:cNvPr id="600" name="Google Shape;600;p6"/>
          <p:cNvSpPr/>
          <p:nvPr/>
        </p:nvSpPr>
        <p:spPr>
          <a:xfrm>
            <a:off x="3037486" y="457200"/>
            <a:ext cx="1072056" cy="1075942"/>
          </a:xfrm>
          <a:prstGeom prst="ellipse">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6"/>
          <p:cNvSpPr/>
          <p:nvPr/>
        </p:nvSpPr>
        <p:spPr>
          <a:xfrm>
            <a:off x="-1" y="457200"/>
            <a:ext cx="3647091"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6"/>
          <p:cNvSpPr txBox="1"/>
          <p:nvPr>
            <p:ph type="title"/>
          </p:nvPr>
        </p:nvSpPr>
        <p:spPr>
          <a:xfrm>
            <a:off x="201010" y="384939"/>
            <a:ext cx="4935324"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b="1" lang="en-US">
                <a:solidFill>
                  <a:schemeClr val="lt1"/>
                </a:solidFill>
                <a:latin typeface="Calibri"/>
                <a:ea typeface="Calibri"/>
                <a:cs typeface="Calibri"/>
                <a:sym typeface="Calibri"/>
              </a:rPr>
              <a:t>APPLICATIONS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
          <p:cNvSpPr/>
          <p:nvPr/>
        </p:nvSpPr>
        <p:spPr>
          <a:xfrm>
            <a:off x="0" y="1632011"/>
            <a:ext cx="381000" cy="1075943"/>
          </a:xfrm>
          <a:prstGeom prst="rect">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608" name="Google Shape;608;p7"/>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09" name="Google Shape;609;p7"/>
          <p:cNvPicPr preferRelativeResize="0"/>
          <p:nvPr/>
        </p:nvPicPr>
        <p:blipFill rotWithShape="1">
          <a:blip r:embed="rId3">
            <a:alphaModFix/>
          </a:blip>
          <a:srcRect b="0" l="6801" r="4395" t="3226"/>
          <a:stretch/>
        </p:blipFill>
        <p:spPr>
          <a:xfrm>
            <a:off x="7423351" y="564860"/>
            <a:ext cx="3942413" cy="5559865"/>
          </a:xfrm>
          <a:prstGeom prst="rect">
            <a:avLst/>
          </a:prstGeom>
          <a:noFill/>
          <a:ln>
            <a:noFill/>
          </a:ln>
        </p:spPr>
      </p:pic>
      <p:sp>
        <p:nvSpPr>
          <p:cNvPr id="610" name="Google Shape;610;p7"/>
          <p:cNvSpPr/>
          <p:nvPr/>
        </p:nvSpPr>
        <p:spPr>
          <a:xfrm>
            <a:off x="2942896" y="457200"/>
            <a:ext cx="1072056" cy="1075942"/>
          </a:xfrm>
          <a:prstGeom prst="ellipse">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1" name="Google Shape;611;p7"/>
          <p:cNvSpPr/>
          <p:nvPr/>
        </p:nvSpPr>
        <p:spPr>
          <a:xfrm>
            <a:off x="-1" y="457200"/>
            <a:ext cx="3478925"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7"/>
          <p:cNvSpPr txBox="1"/>
          <p:nvPr/>
        </p:nvSpPr>
        <p:spPr>
          <a:xfrm>
            <a:off x="-517469" y="703738"/>
            <a:ext cx="4870450" cy="66751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800"/>
              <a:buFont typeface="Calibri"/>
              <a:buNone/>
            </a:pPr>
            <a:r>
              <a:rPr b="1" lang="en-US" sz="4800">
                <a:solidFill>
                  <a:schemeClr val="lt1"/>
                </a:solidFill>
                <a:latin typeface="Calibri"/>
                <a:ea typeface="Calibri"/>
                <a:cs typeface="Calibri"/>
                <a:sym typeface="Calibri"/>
              </a:rPr>
              <a:t>RESUME</a:t>
            </a:r>
            <a:endParaRPr/>
          </a:p>
        </p:txBody>
      </p:sp>
      <p:pic>
        <p:nvPicPr>
          <p:cNvPr id="613" name="Google Shape;613;p7"/>
          <p:cNvPicPr preferRelativeResize="0"/>
          <p:nvPr>
            <p:ph idx="1" type="body"/>
          </p:nvPr>
        </p:nvPicPr>
        <p:blipFill rotWithShape="1">
          <a:blip r:embed="rId4">
            <a:alphaModFix/>
          </a:blip>
          <a:srcRect b="0" l="0" r="0" t="0"/>
          <a:stretch/>
        </p:blipFill>
        <p:spPr>
          <a:xfrm>
            <a:off x="1223851" y="2030888"/>
            <a:ext cx="5356648" cy="4123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8"/>
          <p:cNvSpPr/>
          <p:nvPr/>
        </p:nvSpPr>
        <p:spPr>
          <a:xfrm>
            <a:off x="5217584" y="686652"/>
            <a:ext cx="5806017" cy="583236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8"/>
          <p:cNvSpPr txBox="1"/>
          <p:nvPr/>
        </p:nvSpPr>
        <p:spPr>
          <a:xfrm>
            <a:off x="5708647" y="1389357"/>
            <a:ext cx="4870450" cy="66751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8CB23A"/>
              </a:buClr>
              <a:buSzPts val="2800"/>
              <a:buFont typeface="Calibri"/>
              <a:buNone/>
            </a:pPr>
            <a:r>
              <a:rPr b="1" lang="en-US" sz="2800">
                <a:solidFill>
                  <a:srgbClr val="8CB23A"/>
                </a:solidFill>
                <a:latin typeface="Calibri"/>
                <a:ea typeface="Calibri"/>
                <a:cs typeface="Calibri"/>
                <a:sym typeface="Calibri"/>
              </a:rPr>
              <a:t>HOW DO COLLEGES</a:t>
            </a:r>
            <a:endParaRPr/>
          </a:p>
        </p:txBody>
      </p:sp>
      <p:sp>
        <p:nvSpPr>
          <p:cNvPr id="620" name="Google Shape;620;p8"/>
          <p:cNvSpPr txBox="1"/>
          <p:nvPr/>
        </p:nvSpPr>
        <p:spPr>
          <a:xfrm>
            <a:off x="5708647" y="1892594"/>
            <a:ext cx="4870450" cy="66751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8CB23A"/>
              </a:buClr>
              <a:buSzPts val="4800"/>
              <a:buFont typeface="Calibri"/>
              <a:buNone/>
            </a:pPr>
            <a:r>
              <a:rPr b="1" lang="en-US" sz="4800">
                <a:solidFill>
                  <a:srgbClr val="8CB23A"/>
                </a:solidFill>
                <a:latin typeface="Calibri"/>
                <a:ea typeface="Calibri"/>
                <a:cs typeface="Calibri"/>
                <a:sym typeface="Calibri"/>
              </a:rPr>
              <a:t>USE MY SCORES?</a:t>
            </a:r>
            <a:endParaRPr/>
          </a:p>
        </p:txBody>
      </p:sp>
      <p:sp>
        <p:nvSpPr>
          <p:cNvPr id="621" name="Google Shape;621;p8"/>
          <p:cNvSpPr/>
          <p:nvPr/>
        </p:nvSpPr>
        <p:spPr>
          <a:xfrm>
            <a:off x="6106583" y="2740958"/>
            <a:ext cx="4019550" cy="893552"/>
          </a:xfrm>
          <a:prstGeom prst="roundRect">
            <a:avLst>
              <a:gd fmla="val 16667" name="adj"/>
            </a:avLst>
          </a:prstGeom>
          <a:solidFill>
            <a:srgbClr val="D7C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Determine Admissibility</a:t>
            </a:r>
            <a:endParaRPr/>
          </a:p>
        </p:txBody>
      </p:sp>
      <p:sp>
        <p:nvSpPr>
          <p:cNvPr id="622" name="Google Shape;622;p8"/>
          <p:cNvSpPr/>
          <p:nvPr/>
        </p:nvSpPr>
        <p:spPr>
          <a:xfrm>
            <a:off x="6106583" y="3845051"/>
            <a:ext cx="4019550" cy="767232"/>
          </a:xfrm>
          <a:prstGeom prst="roundRect">
            <a:avLst>
              <a:gd fmla="val 16667" name="adj"/>
            </a:avLst>
          </a:prstGeom>
          <a:solidFill>
            <a:srgbClr val="E48A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000">
                <a:solidFill>
                  <a:schemeClr val="lt1"/>
                </a:solidFill>
                <a:latin typeface="Calibri"/>
                <a:ea typeface="Calibri"/>
                <a:cs typeface="Calibri"/>
                <a:sym typeface="Calibri"/>
              </a:rPr>
              <a:t>Scholarship Money</a:t>
            </a:r>
            <a:endParaRPr/>
          </a:p>
        </p:txBody>
      </p:sp>
      <p:sp>
        <p:nvSpPr>
          <p:cNvPr id="623" name="Google Shape;623;p8"/>
          <p:cNvSpPr/>
          <p:nvPr/>
        </p:nvSpPr>
        <p:spPr>
          <a:xfrm>
            <a:off x="6106583" y="4822824"/>
            <a:ext cx="4019550" cy="767232"/>
          </a:xfrm>
          <a:prstGeom prst="roundRect">
            <a:avLst>
              <a:gd fmla="val 16667" name="adj"/>
            </a:avLst>
          </a:prstGeom>
          <a:solidFill>
            <a:srgbClr val="1B87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000">
                <a:solidFill>
                  <a:schemeClr val="lt1"/>
                </a:solidFill>
                <a:latin typeface="Calibri"/>
                <a:ea typeface="Calibri"/>
                <a:cs typeface="Calibri"/>
                <a:sym typeface="Calibri"/>
              </a:rPr>
              <a:t>Class Placement</a:t>
            </a:r>
            <a:endParaRPr/>
          </a:p>
        </p:txBody>
      </p:sp>
      <p:pic>
        <p:nvPicPr>
          <p:cNvPr id="624" name="Google Shape;624;p8"/>
          <p:cNvPicPr preferRelativeResize="0"/>
          <p:nvPr/>
        </p:nvPicPr>
        <p:blipFill rotWithShape="1">
          <a:blip r:embed="rId3">
            <a:alphaModFix/>
          </a:blip>
          <a:srcRect b="0" l="0" r="0" t="0"/>
          <a:stretch/>
        </p:blipFill>
        <p:spPr>
          <a:xfrm>
            <a:off x="297935" y="461599"/>
            <a:ext cx="6891867" cy="6010349"/>
          </a:xfrm>
          <a:prstGeom prst="rect">
            <a:avLst/>
          </a:prstGeom>
          <a:noFill/>
          <a:ln>
            <a:noFill/>
          </a:ln>
        </p:spPr>
      </p:pic>
      <p:sp>
        <p:nvSpPr>
          <p:cNvPr id="625" name="Google Shape;625;p8"/>
          <p:cNvSpPr/>
          <p:nvPr/>
        </p:nvSpPr>
        <p:spPr>
          <a:xfrm>
            <a:off x="0" y="457200"/>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8"/>
          <p:cNvSpPr/>
          <p:nvPr/>
        </p:nvSpPr>
        <p:spPr>
          <a:xfrm>
            <a:off x="0" y="1632011"/>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627" name="Google Shape;627;p8"/>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8"/>
          <p:cNvSpPr/>
          <p:nvPr/>
        </p:nvSpPr>
        <p:spPr>
          <a:xfrm>
            <a:off x="0" y="457199"/>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CB23A"/>
              </a:solidFill>
              <a:latin typeface="Calibri"/>
              <a:ea typeface="Calibri"/>
              <a:cs typeface="Calibri"/>
              <a:sym typeface="Calibri"/>
            </a:endParaRPr>
          </a:p>
        </p:txBody>
      </p:sp>
      <p:sp>
        <p:nvSpPr>
          <p:cNvPr id="629" name="Google Shape;629;p8"/>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750"/>
                                        <p:tgtEl>
                                          <p:spTgt spid="624"/>
                                        </p:tgtEl>
                                        <p:attrNameLst>
                                          <p:attrName>ppt_w</p:attrName>
                                        </p:attrNameLst>
                                      </p:cBhvr>
                                      <p:tavLst>
                                        <p:tav fmla="" tm="0">
                                          <p:val>
                                            <p:strVal val="0"/>
                                          </p:val>
                                        </p:tav>
                                        <p:tav fmla="" tm="100000">
                                          <p:val>
                                            <p:strVal val="#ppt_w"/>
                                          </p:val>
                                        </p:tav>
                                      </p:tavLst>
                                    </p:anim>
                                    <p:anim calcmode="lin" valueType="num">
                                      <p:cBhvr additive="base">
                                        <p:cTn dur="750"/>
                                        <p:tgtEl>
                                          <p:spTgt spid="624"/>
                                        </p:tgtEl>
                                        <p:attrNameLst>
                                          <p:attrName>ppt_h</p:attrName>
                                        </p:attrNameLst>
                                      </p:cBhvr>
                                      <p:tavLst>
                                        <p:tav fmla="" tm="0">
                                          <p:val>
                                            <p:strVal val="0"/>
                                          </p:val>
                                        </p:tav>
                                        <p:tav fmla="" tm="100000">
                                          <p:val>
                                            <p:strVal val="#ppt_h"/>
                                          </p:val>
                                        </p:tav>
                                      </p:tavLst>
                                    </p:anim>
                                  </p:childTnLst>
                                </p:cTn>
                              </p:par>
                            </p:childTnLst>
                          </p:cTn>
                        </p:par>
                        <p:par>
                          <p:cTn fill="hold">
                            <p:stCondLst>
                              <p:cond delay="750"/>
                            </p:stCondLst>
                            <p:childTnLst>
                              <p:par>
                                <p:cTn fill="hold" nodeType="afterEffect" presetClass="entr" presetID="23" presetSubtype="16">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500"/>
                                        <p:tgtEl>
                                          <p:spTgt spid="621"/>
                                        </p:tgtEl>
                                        <p:attrNameLst>
                                          <p:attrName>ppt_w</p:attrName>
                                        </p:attrNameLst>
                                      </p:cBhvr>
                                      <p:tavLst>
                                        <p:tav fmla="" tm="0">
                                          <p:val>
                                            <p:strVal val="0"/>
                                          </p:val>
                                        </p:tav>
                                        <p:tav fmla="" tm="100000">
                                          <p:val>
                                            <p:strVal val="#ppt_w"/>
                                          </p:val>
                                        </p:tav>
                                      </p:tavLst>
                                    </p:anim>
                                    <p:anim calcmode="lin" valueType="num">
                                      <p:cBhvr additive="base">
                                        <p:cTn dur="500"/>
                                        <p:tgtEl>
                                          <p:spTgt spid="621"/>
                                        </p:tgtEl>
                                        <p:attrNameLst>
                                          <p:attrName>ppt_h</p:attrName>
                                        </p:attrNameLst>
                                      </p:cBhvr>
                                      <p:tavLst>
                                        <p:tav fmla="" tm="0">
                                          <p:val>
                                            <p:strVal val="0"/>
                                          </p:val>
                                        </p:tav>
                                        <p:tav fmla="" tm="100000">
                                          <p:val>
                                            <p:strVal val="#ppt_h"/>
                                          </p:val>
                                        </p:tav>
                                      </p:tavLst>
                                    </p:anim>
                                  </p:childTnLst>
                                </p:cTn>
                              </p:par>
                            </p:childTnLst>
                          </p:cTn>
                        </p:par>
                        <p:par>
                          <p:cTn fill="hold">
                            <p:stCondLst>
                              <p:cond delay="1250"/>
                            </p:stCondLst>
                            <p:childTnLst>
                              <p:par>
                                <p:cTn fill="hold" nodeType="afterEffect" presetClass="entr" presetID="23" presetSubtype="16">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500"/>
                                        <p:tgtEl>
                                          <p:spTgt spid="622"/>
                                        </p:tgtEl>
                                        <p:attrNameLst>
                                          <p:attrName>ppt_w</p:attrName>
                                        </p:attrNameLst>
                                      </p:cBhvr>
                                      <p:tavLst>
                                        <p:tav fmla="" tm="0">
                                          <p:val>
                                            <p:strVal val="0"/>
                                          </p:val>
                                        </p:tav>
                                        <p:tav fmla="" tm="100000">
                                          <p:val>
                                            <p:strVal val="#ppt_w"/>
                                          </p:val>
                                        </p:tav>
                                      </p:tavLst>
                                    </p:anim>
                                    <p:anim calcmode="lin" valueType="num">
                                      <p:cBhvr additive="base">
                                        <p:cTn dur="500"/>
                                        <p:tgtEl>
                                          <p:spTgt spid="622"/>
                                        </p:tgtEl>
                                        <p:attrNameLst>
                                          <p:attrName>ppt_h</p:attrName>
                                        </p:attrNameLst>
                                      </p:cBhvr>
                                      <p:tavLst>
                                        <p:tav fmla="" tm="0">
                                          <p:val>
                                            <p:strVal val="0"/>
                                          </p:val>
                                        </p:tav>
                                        <p:tav fmla="" tm="100000">
                                          <p:val>
                                            <p:strVal val="#ppt_h"/>
                                          </p:val>
                                        </p:tav>
                                      </p:tavLst>
                                    </p:anim>
                                  </p:childTnLst>
                                </p:cTn>
                              </p:par>
                            </p:childTnLst>
                          </p:cTn>
                        </p:par>
                        <p:par>
                          <p:cTn fill="hold">
                            <p:stCondLst>
                              <p:cond delay="1750"/>
                            </p:stCondLst>
                            <p:childTnLst>
                              <p:par>
                                <p:cTn fill="hold" nodeType="afterEffect" presetClass="entr" presetID="23" presetSubtype="16">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500"/>
                                        <p:tgtEl>
                                          <p:spTgt spid="623"/>
                                        </p:tgtEl>
                                        <p:attrNameLst>
                                          <p:attrName>ppt_w</p:attrName>
                                        </p:attrNameLst>
                                      </p:cBhvr>
                                      <p:tavLst>
                                        <p:tav fmla="" tm="0">
                                          <p:val>
                                            <p:strVal val="0"/>
                                          </p:val>
                                        </p:tav>
                                        <p:tav fmla="" tm="100000">
                                          <p:val>
                                            <p:strVal val="#ppt_w"/>
                                          </p:val>
                                        </p:tav>
                                      </p:tavLst>
                                    </p:anim>
                                    <p:anim calcmode="lin" valueType="num">
                                      <p:cBhvr additive="base">
                                        <p:cTn dur="500"/>
                                        <p:tgtEl>
                                          <p:spTgt spid="6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lang="en-US" sz="4800">
                <a:latin typeface="Calibri"/>
                <a:ea typeface="Calibri"/>
                <a:cs typeface="Calibri"/>
                <a:sym typeface="Calibri"/>
              </a:rPr>
              <a:t>ADMISSION REQUIREMENTS</a:t>
            </a:r>
            <a:endParaRPr/>
          </a:p>
        </p:txBody>
      </p:sp>
      <p:sp>
        <p:nvSpPr>
          <p:cNvPr id="635" name="Google Shape;635;p9"/>
          <p:cNvSpPr txBox="1"/>
          <p:nvPr/>
        </p:nvSpPr>
        <p:spPr>
          <a:xfrm>
            <a:off x="838200" y="89852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400"/>
              <a:buFont typeface="Calibri"/>
              <a:buNone/>
            </a:pPr>
            <a:r>
              <a:rPr b="0" lang="en-US" sz="2400">
                <a:solidFill>
                  <a:schemeClr val="lt1"/>
                </a:solidFill>
                <a:latin typeface="Calibri"/>
                <a:ea typeface="Calibri"/>
                <a:cs typeface="Calibri"/>
                <a:sym typeface="Calibri"/>
              </a:rPr>
              <a:t>For the eight 4-year universities in Mississippi</a:t>
            </a:r>
            <a:endParaRPr/>
          </a:p>
        </p:txBody>
      </p:sp>
      <p:sp>
        <p:nvSpPr>
          <p:cNvPr id="636" name="Google Shape;636;p9"/>
          <p:cNvSpPr/>
          <p:nvPr/>
        </p:nvSpPr>
        <p:spPr>
          <a:xfrm>
            <a:off x="0" y="457200"/>
            <a:ext cx="381000" cy="1075943"/>
          </a:xfrm>
          <a:prstGeom prst="rect">
            <a:avLst/>
          </a:prstGeom>
          <a:solidFill>
            <a:srgbClr val="8CB23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7" name="Google Shape;637;p9"/>
          <p:cNvSpPr/>
          <p:nvPr/>
        </p:nvSpPr>
        <p:spPr>
          <a:xfrm>
            <a:off x="0" y="1632011"/>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9"/>
          <p:cNvSpPr/>
          <p:nvPr/>
        </p:nvSpPr>
        <p:spPr>
          <a:xfrm>
            <a:off x="0" y="2806822"/>
            <a:ext cx="381000" cy="1075943"/>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9"/>
          <p:cNvSpPr txBox="1"/>
          <p:nvPr/>
        </p:nvSpPr>
        <p:spPr>
          <a:xfrm>
            <a:off x="1356779" y="3428988"/>
            <a:ext cx="2043300" cy="522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Complete high </a:t>
            </a:r>
            <a:r>
              <a:rPr b="0" i="1" lang="en-US" sz="1600">
                <a:solidFill>
                  <a:schemeClr val="lt1"/>
                </a:solidFill>
                <a:latin typeface="Calibri"/>
                <a:ea typeface="Calibri"/>
                <a:cs typeface="Calibri"/>
                <a:sym typeface="Calibri"/>
              </a:rPr>
              <a:t>school grad requirements</a:t>
            </a:r>
            <a:endParaRPr/>
          </a:p>
        </p:txBody>
      </p:sp>
      <p:sp>
        <p:nvSpPr>
          <p:cNvPr id="640" name="Google Shape;640;p9"/>
          <p:cNvSpPr/>
          <p:nvPr/>
        </p:nvSpPr>
        <p:spPr>
          <a:xfrm>
            <a:off x="2286636" y="4091828"/>
            <a:ext cx="183600" cy="1635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41" name="Google Shape;641;p9"/>
          <p:cNvGrpSpPr/>
          <p:nvPr/>
        </p:nvGrpSpPr>
        <p:grpSpPr>
          <a:xfrm>
            <a:off x="1350297" y="1842247"/>
            <a:ext cx="9422025" cy="4769697"/>
            <a:chOff x="1806701" y="2465349"/>
            <a:chExt cx="8193777" cy="4147923"/>
          </a:xfrm>
        </p:grpSpPr>
        <p:grpSp>
          <p:nvGrpSpPr>
            <p:cNvPr id="642" name="Google Shape;642;p9"/>
            <p:cNvGrpSpPr/>
            <p:nvPr/>
          </p:nvGrpSpPr>
          <p:grpSpPr>
            <a:xfrm>
              <a:off x="1806701" y="4761002"/>
              <a:ext cx="1776900" cy="963954"/>
              <a:chOff x="1132933" y="4761002"/>
              <a:chExt cx="1776900" cy="963954"/>
            </a:xfrm>
          </p:grpSpPr>
          <p:sp>
            <p:nvSpPr>
              <p:cNvPr id="643" name="Google Shape;643;p9"/>
              <p:cNvSpPr txBox="1"/>
              <p:nvPr/>
            </p:nvSpPr>
            <p:spPr>
              <a:xfrm>
                <a:off x="1271792" y="4761002"/>
                <a:ext cx="1510500" cy="405900"/>
              </a:xfrm>
              <a:prstGeom prst="rect">
                <a:avLst/>
              </a:prstGeom>
              <a:noFill/>
              <a:ln>
                <a:noFill/>
              </a:ln>
            </p:spPr>
            <p:txBody>
              <a:bodyPr anchorCtr="0" anchor="ctr"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CPC</a:t>
                </a:r>
                <a:endParaRPr/>
              </a:p>
            </p:txBody>
          </p:sp>
          <p:sp>
            <p:nvSpPr>
              <p:cNvPr id="644" name="Google Shape;644;p9"/>
              <p:cNvSpPr txBox="1"/>
              <p:nvPr/>
            </p:nvSpPr>
            <p:spPr>
              <a:xfrm>
                <a:off x="1132933" y="5270756"/>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College Preparatory </a:t>
                </a:r>
                <a:endParaRPr/>
              </a:p>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Curriculum</a:t>
                </a:r>
                <a:endParaRPr/>
              </a:p>
            </p:txBody>
          </p:sp>
        </p:grpSp>
        <p:sp>
          <p:nvSpPr>
            <p:cNvPr id="645" name="Google Shape;645;p9"/>
            <p:cNvSpPr/>
            <p:nvPr/>
          </p:nvSpPr>
          <p:spPr>
            <a:xfrm>
              <a:off x="2613914" y="3610009"/>
              <a:ext cx="159600" cy="1422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46" name="Google Shape;646;p9"/>
            <p:cNvGrpSpPr/>
            <p:nvPr/>
          </p:nvGrpSpPr>
          <p:grpSpPr>
            <a:xfrm>
              <a:off x="1899788" y="2534647"/>
              <a:ext cx="1776900" cy="730718"/>
              <a:chOff x="3943739" y="3752749"/>
              <a:chExt cx="1776900" cy="730718"/>
            </a:xfrm>
          </p:grpSpPr>
          <p:sp>
            <p:nvSpPr>
              <p:cNvPr id="647" name="Google Shape;647;p9"/>
              <p:cNvSpPr txBox="1"/>
              <p:nvPr/>
            </p:nvSpPr>
            <p:spPr>
              <a:xfrm>
                <a:off x="4105394" y="3752749"/>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3.2 GPA</a:t>
                </a:r>
                <a:endParaRPr/>
              </a:p>
            </p:txBody>
          </p:sp>
          <p:sp>
            <p:nvSpPr>
              <p:cNvPr id="648" name="Google Shape;648;p9"/>
              <p:cNvSpPr txBox="1"/>
              <p:nvPr/>
            </p:nvSpPr>
            <p:spPr>
              <a:xfrm>
                <a:off x="3943739" y="4029267"/>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minimum</a:t>
                </a:r>
                <a:endParaRPr/>
              </a:p>
            </p:txBody>
          </p:sp>
        </p:grpSp>
        <p:grpSp>
          <p:nvGrpSpPr>
            <p:cNvPr id="649" name="Google Shape;649;p9"/>
            <p:cNvGrpSpPr/>
            <p:nvPr/>
          </p:nvGrpSpPr>
          <p:grpSpPr>
            <a:xfrm>
              <a:off x="6100082" y="2509410"/>
              <a:ext cx="1820741" cy="4102988"/>
              <a:chOff x="6115350" y="2534656"/>
              <a:chExt cx="1820741" cy="4102988"/>
            </a:xfrm>
          </p:grpSpPr>
          <p:grpSp>
            <p:nvGrpSpPr>
              <p:cNvPr id="650" name="Google Shape;650;p9"/>
              <p:cNvGrpSpPr/>
              <p:nvPr/>
            </p:nvGrpSpPr>
            <p:grpSpPr>
              <a:xfrm>
                <a:off x="6115350" y="5780711"/>
                <a:ext cx="1776900" cy="856933"/>
                <a:chOff x="6115350" y="5780711"/>
                <a:chExt cx="1776900" cy="856933"/>
              </a:xfrm>
            </p:grpSpPr>
            <p:sp>
              <p:nvSpPr>
                <p:cNvPr id="651" name="Google Shape;651;p9"/>
                <p:cNvSpPr txBox="1"/>
                <p:nvPr/>
              </p:nvSpPr>
              <p:spPr>
                <a:xfrm>
                  <a:off x="6337912" y="5780711"/>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CPC</a:t>
                  </a:r>
                  <a:endParaRPr/>
                </a:p>
              </p:txBody>
            </p:sp>
            <p:sp>
              <p:nvSpPr>
                <p:cNvPr id="652" name="Google Shape;652;p9"/>
                <p:cNvSpPr txBox="1"/>
                <p:nvPr/>
              </p:nvSpPr>
              <p:spPr>
                <a:xfrm>
                  <a:off x="6115350" y="6183444"/>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College Preparatory </a:t>
                  </a:r>
                  <a:endParaRPr/>
                </a:p>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Curriculum</a:t>
                  </a:r>
                  <a:endParaRPr/>
                </a:p>
              </p:txBody>
            </p:sp>
          </p:grpSp>
          <p:grpSp>
            <p:nvGrpSpPr>
              <p:cNvPr id="653" name="Google Shape;653;p9"/>
              <p:cNvGrpSpPr/>
              <p:nvPr/>
            </p:nvGrpSpPr>
            <p:grpSpPr>
              <a:xfrm>
                <a:off x="6344137" y="4689972"/>
                <a:ext cx="1508229" cy="142200"/>
                <a:chOff x="1763225" y="4282380"/>
                <a:chExt cx="1508229" cy="142200"/>
              </a:xfrm>
            </p:grpSpPr>
            <p:sp>
              <p:nvSpPr>
                <p:cNvPr id="654" name="Google Shape;654;p9"/>
                <p:cNvSpPr/>
                <p:nvPr/>
              </p:nvSpPr>
              <p:spPr>
                <a:xfrm>
                  <a:off x="2445286" y="4282380"/>
                  <a:ext cx="159600" cy="1422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55" name="Google Shape;655;p9"/>
                <p:cNvCxnSpPr/>
                <p:nvPr/>
              </p:nvCxnSpPr>
              <p:spPr>
                <a:xfrm>
                  <a:off x="1763225" y="4353418"/>
                  <a:ext cx="582900" cy="0"/>
                </a:xfrm>
                <a:prstGeom prst="straightConnector1">
                  <a:avLst/>
                </a:prstGeom>
                <a:noFill/>
                <a:ln cap="flat" cmpd="sng" w="9525">
                  <a:solidFill>
                    <a:schemeClr val="lt1"/>
                  </a:solidFill>
                  <a:prstDash val="solid"/>
                  <a:miter lim="800000"/>
                  <a:headEnd len="sm" w="sm" type="none"/>
                  <a:tailEnd len="sm" w="sm" type="none"/>
                </a:ln>
              </p:spPr>
            </p:cxnSp>
            <p:cxnSp>
              <p:nvCxnSpPr>
                <p:cNvPr id="656" name="Google Shape;656;p9"/>
                <p:cNvCxnSpPr/>
                <p:nvPr/>
              </p:nvCxnSpPr>
              <p:spPr>
                <a:xfrm>
                  <a:off x="2688554" y="4353418"/>
                  <a:ext cx="582900" cy="0"/>
                </a:xfrm>
                <a:prstGeom prst="straightConnector1">
                  <a:avLst/>
                </a:prstGeom>
                <a:noFill/>
                <a:ln cap="flat" cmpd="sng" w="9525">
                  <a:solidFill>
                    <a:schemeClr val="lt1"/>
                  </a:solidFill>
                  <a:prstDash val="solid"/>
                  <a:miter lim="800000"/>
                  <a:headEnd len="sm" w="sm" type="none"/>
                  <a:tailEnd len="sm" w="sm" type="none"/>
                </a:ln>
              </p:spPr>
            </p:cxnSp>
          </p:grpSp>
          <p:grpSp>
            <p:nvGrpSpPr>
              <p:cNvPr id="657" name="Google Shape;657;p9"/>
              <p:cNvGrpSpPr/>
              <p:nvPr/>
            </p:nvGrpSpPr>
            <p:grpSpPr>
              <a:xfrm>
                <a:off x="6159191" y="3561295"/>
                <a:ext cx="1776900" cy="1037659"/>
                <a:chOff x="4063391" y="4658394"/>
                <a:chExt cx="1776900" cy="1037659"/>
              </a:xfrm>
            </p:grpSpPr>
            <p:sp>
              <p:nvSpPr>
                <p:cNvPr id="658" name="Google Shape;658;p9"/>
                <p:cNvSpPr txBox="1"/>
                <p:nvPr/>
              </p:nvSpPr>
              <p:spPr>
                <a:xfrm>
                  <a:off x="4270386" y="4658394"/>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2.0 GPA</a:t>
                  </a:r>
                  <a:endParaRPr/>
                </a:p>
              </p:txBody>
            </p:sp>
            <p:sp>
              <p:nvSpPr>
                <p:cNvPr id="659" name="Google Shape;659;p9"/>
                <p:cNvSpPr txBox="1"/>
                <p:nvPr/>
              </p:nvSpPr>
              <p:spPr>
                <a:xfrm>
                  <a:off x="4063391" y="5241853"/>
                  <a:ext cx="1776900" cy="454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minimum or </a:t>
                  </a:r>
                  <a:endParaRPr/>
                </a:p>
                <a:p>
                  <a:pPr indent="0" lvl="0" marL="0" rtl="0" algn="ctr">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top 50% of class</a:t>
                  </a:r>
                  <a:endParaRPr/>
                </a:p>
                <a:p>
                  <a:pPr indent="0" lvl="0" marL="0" marR="0" rtl="0" algn="ctr">
                    <a:lnSpc>
                      <a:spcPct val="120000"/>
                    </a:lnSpc>
                    <a:spcBef>
                      <a:spcPts val="0"/>
                    </a:spcBef>
                    <a:spcAft>
                      <a:spcPts val="0"/>
                    </a:spcAft>
                    <a:buClr>
                      <a:schemeClr val="lt1"/>
                    </a:buClr>
                    <a:buSzPts val="1600"/>
                    <a:buFont typeface="Calibri"/>
                    <a:buNone/>
                  </a:pPr>
                  <a:r>
                    <a:t/>
                  </a:r>
                  <a:endParaRPr i="1" sz="1600">
                    <a:solidFill>
                      <a:schemeClr val="lt1"/>
                    </a:solidFill>
                    <a:latin typeface="Calibri"/>
                    <a:ea typeface="Calibri"/>
                    <a:cs typeface="Calibri"/>
                    <a:sym typeface="Calibri"/>
                  </a:endParaRPr>
                </a:p>
              </p:txBody>
            </p:sp>
          </p:grpSp>
          <p:grpSp>
            <p:nvGrpSpPr>
              <p:cNvPr id="660" name="Google Shape;660;p9"/>
              <p:cNvGrpSpPr/>
              <p:nvPr/>
            </p:nvGrpSpPr>
            <p:grpSpPr>
              <a:xfrm>
                <a:off x="6137743" y="2534656"/>
                <a:ext cx="1776900" cy="730713"/>
                <a:chOff x="4019550" y="4928689"/>
                <a:chExt cx="1776900" cy="730713"/>
              </a:xfrm>
            </p:grpSpPr>
            <p:sp>
              <p:nvSpPr>
                <p:cNvPr id="661" name="Google Shape;661;p9"/>
                <p:cNvSpPr txBox="1"/>
                <p:nvPr/>
              </p:nvSpPr>
              <p:spPr>
                <a:xfrm>
                  <a:off x="4229100" y="4928689"/>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18+</a:t>
                  </a:r>
                  <a:endParaRPr/>
                </a:p>
              </p:txBody>
            </p:sp>
            <p:sp>
              <p:nvSpPr>
                <p:cNvPr id="662" name="Google Shape;662;p9"/>
                <p:cNvSpPr txBox="1"/>
                <p:nvPr/>
              </p:nvSpPr>
              <p:spPr>
                <a:xfrm>
                  <a:off x="4019550" y="5205202"/>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ACT</a:t>
                  </a:r>
                  <a:r>
                    <a:rPr i="1" lang="en-US" sz="1050">
                      <a:solidFill>
                        <a:schemeClr val="lt1"/>
                      </a:solidFill>
                      <a:latin typeface="Calibri"/>
                      <a:ea typeface="Calibri"/>
                      <a:cs typeface="Calibri"/>
                      <a:sym typeface="Calibri"/>
                    </a:rPr>
                    <a:t>®</a:t>
                  </a:r>
                  <a:endParaRPr>
                    <a:solidFill>
                      <a:schemeClr val="lt1"/>
                    </a:solidFill>
                  </a:endParaRPr>
                </a:p>
              </p:txBody>
            </p:sp>
          </p:grpSp>
          <p:grpSp>
            <p:nvGrpSpPr>
              <p:cNvPr id="663" name="Google Shape;663;p9"/>
              <p:cNvGrpSpPr/>
              <p:nvPr/>
            </p:nvGrpSpPr>
            <p:grpSpPr>
              <a:xfrm>
                <a:off x="6348371" y="3312687"/>
                <a:ext cx="1508229" cy="142200"/>
                <a:chOff x="1763225" y="4282380"/>
                <a:chExt cx="1508229" cy="142200"/>
              </a:xfrm>
            </p:grpSpPr>
            <p:sp>
              <p:nvSpPr>
                <p:cNvPr id="664" name="Google Shape;664;p9"/>
                <p:cNvSpPr/>
                <p:nvPr/>
              </p:nvSpPr>
              <p:spPr>
                <a:xfrm>
                  <a:off x="2445286" y="4282380"/>
                  <a:ext cx="159600" cy="1422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65" name="Google Shape;665;p9"/>
                <p:cNvCxnSpPr/>
                <p:nvPr/>
              </p:nvCxnSpPr>
              <p:spPr>
                <a:xfrm>
                  <a:off x="1763225" y="4353418"/>
                  <a:ext cx="582900" cy="0"/>
                </a:xfrm>
                <a:prstGeom prst="straightConnector1">
                  <a:avLst/>
                </a:prstGeom>
                <a:noFill/>
                <a:ln cap="flat" cmpd="sng" w="9525">
                  <a:solidFill>
                    <a:schemeClr val="lt1"/>
                  </a:solidFill>
                  <a:prstDash val="solid"/>
                  <a:miter lim="800000"/>
                  <a:headEnd len="sm" w="sm" type="none"/>
                  <a:tailEnd len="sm" w="sm" type="none"/>
                </a:ln>
              </p:spPr>
            </p:cxnSp>
            <p:cxnSp>
              <p:nvCxnSpPr>
                <p:cNvPr id="666" name="Google Shape;666;p9"/>
                <p:cNvCxnSpPr/>
                <p:nvPr/>
              </p:nvCxnSpPr>
              <p:spPr>
                <a:xfrm>
                  <a:off x="2688554" y="4353418"/>
                  <a:ext cx="582900" cy="0"/>
                </a:xfrm>
                <a:prstGeom prst="straightConnector1">
                  <a:avLst/>
                </a:prstGeom>
                <a:noFill/>
                <a:ln cap="flat" cmpd="sng" w="9525">
                  <a:solidFill>
                    <a:schemeClr val="lt1"/>
                  </a:solidFill>
                  <a:prstDash val="solid"/>
                  <a:miter lim="800000"/>
                  <a:headEnd len="sm" w="sm" type="none"/>
                  <a:tailEnd len="sm" w="sm" type="none"/>
                </a:ln>
              </p:spPr>
            </p:cxnSp>
          </p:grpSp>
        </p:grpSp>
        <p:grpSp>
          <p:nvGrpSpPr>
            <p:cNvPr id="667" name="Google Shape;667;p9"/>
            <p:cNvGrpSpPr/>
            <p:nvPr/>
          </p:nvGrpSpPr>
          <p:grpSpPr>
            <a:xfrm>
              <a:off x="8223579" y="2547408"/>
              <a:ext cx="1776900" cy="860108"/>
              <a:chOff x="7549811" y="2547408"/>
              <a:chExt cx="1776900" cy="860108"/>
            </a:xfrm>
          </p:grpSpPr>
          <p:sp>
            <p:nvSpPr>
              <p:cNvPr id="668" name="Google Shape;668;p9"/>
              <p:cNvSpPr txBox="1"/>
              <p:nvPr/>
            </p:nvSpPr>
            <p:spPr>
              <a:xfrm>
                <a:off x="7694964" y="2547408"/>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NCAA</a:t>
                </a:r>
                <a:endParaRPr/>
              </a:p>
            </p:txBody>
          </p:sp>
          <p:sp>
            <p:nvSpPr>
              <p:cNvPr id="669" name="Google Shape;669;p9"/>
              <p:cNvSpPr txBox="1"/>
              <p:nvPr/>
            </p:nvSpPr>
            <p:spPr>
              <a:xfrm>
                <a:off x="7549811" y="2953315"/>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National Collegiate</a:t>
                </a:r>
                <a:br>
                  <a:rPr b="0" i="1" lang="en-US" sz="1600">
                    <a:solidFill>
                      <a:schemeClr val="lt1"/>
                    </a:solidFill>
                    <a:latin typeface="Calibri"/>
                    <a:ea typeface="Calibri"/>
                    <a:cs typeface="Calibri"/>
                    <a:sym typeface="Calibri"/>
                  </a:rPr>
                </a:br>
                <a:r>
                  <a:rPr b="0" i="1" lang="en-US" sz="1600">
                    <a:solidFill>
                      <a:schemeClr val="lt1"/>
                    </a:solidFill>
                    <a:latin typeface="Calibri"/>
                    <a:ea typeface="Calibri"/>
                    <a:cs typeface="Calibri"/>
                    <a:sym typeface="Calibri"/>
                  </a:rPr>
                  <a:t>Athletic Association</a:t>
                </a:r>
                <a:endParaRPr/>
              </a:p>
            </p:txBody>
          </p:sp>
        </p:grpSp>
        <p:cxnSp>
          <p:nvCxnSpPr>
            <p:cNvPr id="670" name="Google Shape;670;p9"/>
            <p:cNvCxnSpPr/>
            <p:nvPr/>
          </p:nvCxnSpPr>
          <p:spPr>
            <a:xfrm rot="5400000">
              <a:off x="2057056" y="4160799"/>
              <a:ext cx="3390900" cy="0"/>
            </a:xfrm>
            <a:prstGeom prst="straightConnector1">
              <a:avLst/>
            </a:prstGeom>
            <a:noFill/>
            <a:ln cap="flat" cmpd="sng" w="47625">
              <a:solidFill>
                <a:schemeClr val="lt1">
                  <a:alpha val="30980"/>
                </a:schemeClr>
              </a:solidFill>
              <a:prstDash val="dot"/>
              <a:miter lim="800000"/>
              <a:headEnd len="sm" w="sm" type="none"/>
              <a:tailEnd len="sm" w="sm" type="none"/>
            </a:ln>
          </p:spPr>
        </p:cxnSp>
        <p:cxnSp>
          <p:nvCxnSpPr>
            <p:cNvPr id="671" name="Google Shape;671;p9"/>
            <p:cNvCxnSpPr/>
            <p:nvPr/>
          </p:nvCxnSpPr>
          <p:spPr>
            <a:xfrm rot="5400000">
              <a:off x="4270866" y="4160799"/>
              <a:ext cx="3390900" cy="0"/>
            </a:xfrm>
            <a:prstGeom prst="straightConnector1">
              <a:avLst/>
            </a:prstGeom>
            <a:noFill/>
            <a:ln cap="flat" cmpd="sng" w="47625">
              <a:solidFill>
                <a:schemeClr val="lt1">
                  <a:alpha val="30980"/>
                </a:schemeClr>
              </a:solidFill>
              <a:prstDash val="dot"/>
              <a:miter lim="800000"/>
              <a:headEnd len="sm" w="sm" type="none"/>
              <a:tailEnd len="sm" w="sm" type="none"/>
            </a:ln>
          </p:spPr>
        </p:cxnSp>
        <p:cxnSp>
          <p:nvCxnSpPr>
            <p:cNvPr id="672" name="Google Shape;672;p9"/>
            <p:cNvCxnSpPr/>
            <p:nvPr/>
          </p:nvCxnSpPr>
          <p:spPr>
            <a:xfrm rot="5400000">
              <a:off x="6494018" y="4160799"/>
              <a:ext cx="3390900" cy="0"/>
            </a:xfrm>
            <a:prstGeom prst="straightConnector1">
              <a:avLst/>
            </a:prstGeom>
            <a:noFill/>
            <a:ln cap="flat" cmpd="sng" w="47625">
              <a:solidFill>
                <a:schemeClr val="lt1">
                  <a:alpha val="30980"/>
                </a:schemeClr>
              </a:solidFill>
              <a:prstDash val="dot"/>
              <a:miter lim="800000"/>
              <a:headEnd len="sm" w="sm" type="none"/>
              <a:tailEnd len="sm" w="sm" type="none"/>
            </a:ln>
          </p:spPr>
        </p:cxnSp>
        <p:grpSp>
          <p:nvGrpSpPr>
            <p:cNvPr id="673" name="Google Shape;673;p9"/>
            <p:cNvGrpSpPr/>
            <p:nvPr/>
          </p:nvGrpSpPr>
          <p:grpSpPr>
            <a:xfrm>
              <a:off x="3933065" y="2534656"/>
              <a:ext cx="1814806" cy="4078616"/>
              <a:chOff x="4095830" y="2534656"/>
              <a:chExt cx="1814806" cy="4078616"/>
            </a:xfrm>
          </p:grpSpPr>
          <p:grpSp>
            <p:nvGrpSpPr>
              <p:cNvPr id="674" name="Google Shape;674;p9"/>
              <p:cNvGrpSpPr/>
              <p:nvPr/>
            </p:nvGrpSpPr>
            <p:grpSpPr>
              <a:xfrm>
                <a:off x="4104655" y="5753165"/>
                <a:ext cx="1776900" cy="860108"/>
                <a:chOff x="4104655" y="5753165"/>
                <a:chExt cx="1776900" cy="860108"/>
              </a:xfrm>
            </p:grpSpPr>
            <p:sp>
              <p:nvSpPr>
                <p:cNvPr id="675" name="Google Shape;675;p9"/>
                <p:cNvSpPr txBox="1"/>
                <p:nvPr/>
              </p:nvSpPr>
              <p:spPr>
                <a:xfrm>
                  <a:off x="4217392" y="5753165"/>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CPC</a:t>
                  </a:r>
                  <a:endParaRPr/>
                </a:p>
              </p:txBody>
            </p:sp>
            <p:sp>
              <p:nvSpPr>
                <p:cNvPr id="676" name="Google Shape;676;p9"/>
                <p:cNvSpPr txBox="1"/>
                <p:nvPr/>
              </p:nvSpPr>
              <p:spPr>
                <a:xfrm>
                  <a:off x="4104655" y="6159072"/>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College Preparatory </a:t>
                  </a:r>
                  <a:endParaRPr/>
                </a:p>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Curriculum</a:t>
                  </a:r>
                  <a:endParaRPr/>
                </a:p>
              </p:txBody>
            </p:sp>
          </p:grpSp>
          <p:grpSp>
            <p:nvGrpSpPr>
              <p:cNvPr id="677" name="Google Shape;677;p9"/>
              <p:cNvGrpSpPr/>
              <p:nvPr/>
            </p:nvGrpSpPr>
            <p:grpSpPr>
              <a:xfrm>
                <a:off x="4133736" y="3603229"/>
                <a:ext cx="1776900" cy="888873"/>
                <a:chOff x="4057455" y="4928689"/>
                <a:chExt cx="1776900" cy="888873"/>
              </a:xfrm>
            </p:grpSpPr>
            <p:sp>
              <p:nvSpPr>
                <p:cNvPr id="678" name="Google Shape;678;p9"/>
                <p:cNvSpPr txBox="1"/>
                <p:nvPr/>
              </p:nvSpPr>
              <p:spPr>
                <a:xfrm>
                  <a:off x="4229100" y="4928689"/>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2.5 GPA</a:t>
                  </a:r>
                  <a:endParaRPr/>
                </a:p>
              </p:txBody>
            </p:sp>
            <p:sp>
              <p:nvSpPr>
                <p:cNvPr id="679" name="Google Shape;679;p9"/>
                <p:cNvSpPr txBox="1"/>
                <p:nvPr/>
              </p:nvSpPr>
              <p:spPr>
                <a:xfrm>
                  <a:off x="4057455" y="5363362"/>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minimum or </a:t>
                  </a:r>
                  <a:endParaRPr/>
                </a:p>
                <a:p>
                  <a:pPr indent="0" lvl="0" marL="0" marR="0" rtl="0" algn="ctr">
                    <a:lnSpc>
                      <a:spcPct val="10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top 50% of class</a:t>
                  </a:r>
                  <a:endParaRPr/>
                </a:p>
              </p:txBody>
            </p:sp>
          </p:grpSp>
          <p:grpSp>
            <p:nvGrpSpPr>
              <p:cNvPr id="680" name="Google Shape;680;p9"/>
              <p:cNvGrpSpPr/>
              <p:nvPr/>
            </p:nvGrpSpPr>
            <p:grpSpPr>
              <a:xfrm>
                <a:off x="4095830" y="2534656"/>
                <a:ext cx="1776900" cy="730713"/>
                <a:chOff x="4019550" y="4928689"/>
                <a:chExt cx="1776900" cy="730713"/>
              </a:xfrm>
            </p:grpSpPr>
            <p:sp>
              <p:nvSpPr>
                <p:cNvPr id="681" name="Google Shape;681;p9"/>
                <p:cNvSpPr txBox="1"/>
                <p:nvPr/>
              </p:nvSpPr>
              <p:spPr>
                <a:xfrm>
                  <a:off x="4229100" y="4928689"/>
                  <a:ext cx="1510500" cy="405900"/>
                </a:xfrm>
                <a:prstGeom prst="rect">
                  <a:avLst/>
                </a:prstGeom>
                <a:noFill/>
                <a:ln>
                  <a:noFill/>
                </a:ln>
              </p:spPr>
              <p:txBody>
                <a:bodyPr anchorCtr="0" anchor="ctr"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lt1"/>
                    </a:buClr>
                    <a:buSzPct val="100000"/>
                    <a:buFont typeface="Calibri"/>
                    <a:buNone/>
                  </a:pPr>
                  <a:r>
                    <a:rPr b="1" lang="en-US" sz="4000">
                      <a:solidFill>
                        <a:schemeClr val="lt1"/>
                      </a:solidFill>
                      <a:latin typeface="Calibri"/>
                      <a:ea typeface="Calibri"/>
                      <a:cs typeface="Calibri"/>
                      <a:sym typeface="Calibri"/>
                    </a:rPr>
                    <a:t>16+</a:t>
                  </a:r>
                  <a:endParaRPr/>
                </a:p>
              </p:txBody>
            </p:sp>
            <p:sp>
              <p:nvSpPr>
                <p:cNvPr id="682" name="Google Shape;682;p9"/>
                <p:cNvSpPr txBox="1"/>
                <p:nvPr/>
              </p:nvSpPr>
              <p:spPr>
                <a:xfrm>
                  <a:off x="4019550" y="5205202"/>
                  <a:ext cx="1776900" cy="4542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chemeClr val="lt1"/>
                    </a:buClr>
                    <a:buSzPts val="1600"/>
                    <a:buFont typeface="Calibri"/>
                    <a:buNone/>
                  </a:pPr>
                  <a:r>
                    <a:rPr b="0" i="1" lang="en-US" sz="1600">
                      <a:solidFill>
                        <a:schemeClr val="lt1"/>
                      </a:solidFill>
                      <a:latin typeface="Calibri"/>
                      <a:ea typeface="Calibri"/>
                      <a:cs typeface="Calibri"/>
                      <a:sym typeface="Calibri"/>
                    </a:rPr>
                    <a:t>ACT</a:t>
                  </a:r>
                  <a:r>
                    <a:rPr i="1" lang="en-US" sz="1050">
                      <a:solidFill>
                        <a:schemeClr val="lt1"/>
                      </a:solidFill>
                      <a:latin typeface="Calibri"/>
                      <a:ea typeface="Calibri"/>
                      <a:cs typeface="Calibri"/>
                      <a:sym typeface="Calibri"/>
                    </a:rPr>
                    <a:t>®</a:t>
                  </a:r>
                  <a:endParaRPr>
                    <a:solidFill>
                      <a:schemeClr val="lt1"/>
                    </a:solidFill>
                  </a:endParaRPr>
                </a:p>
              </p:txBody>
            </p:sp>
          </p:grpSp>
          <p:grpSp>
            <p:nvGrpSpPr>
              <p:cNvPr id="683" name="Google Shape;683;p9"/>
              <p:cNvGrpSpPr/>
              <p:nvPr/>
            </p:nvGrpSpPr>
            <p:grpSpPr>
              <a:xfrm>
                <a:off x="4231257" y="3312687"/>
                <a:ext cx="1508229" cy="142200"/>
                <a:chOff x="1763225" y="4282380"/>
                <a:chExt cx="1508229" cy="142200"/>
              </a:xfrm>
            </p:grpSpPr>
            <p:sp>
              <p:nvSpPr>
                <p:cNvPr id="684" name="Google Shape;684;p9"/>
                <p:cNvSpPr/>
                <p:nvPr/>
              </p:nvSpPr>
              <p:spPr>
                <a:xfrm>
                  <a:off x="2445286" y="4282380"/>
                  <a:ext cx="159600" cy="1422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85" name="Google Shape;685;p9"/>
                <p:cNvCxnSpPr/>
                <p:nvPr/>
              </p:nvCxnSpPr>
              <p:spPr>
                <a:xfrm>
                  <a:off x="1763225" y="4353418"/>
                  <a:ext cx="582900" cy="0"/>
                </a:xfrm>
                <a:prstGeom prst="straightConnector1">
                  <a:avLst/>
                </a:prstGeom>
                <a:noFill/>
                <a:ln cap="flat" cmpd="sng" w="9525">
                  <a:solidFill>
                    <a:schemeClr val="lt1"/>
                  </a:solidFill>
                  <a:prstDash val="solid"/>
                  <a:miter lim="800000"/>
                  <a:headEnd len="sm" w="sm" type="none"/>
                  <a:tailEnd len="sm" w="sm" type="none"/>
                </a:ln>
              </p:spPr>
            </p:cxnSp>
            <p:cxnSp>
              <p:nvCxnSpPr>
                <p:cNvPr id="686" name="Google Shape;686;p9"/>
                <p:cNvCxnSpPr/>
                <p:nvPr/>
              </p:nvCxnSpPr>
              <p:spPr>
                <a:xfrm>
                  <a:off x="2688554" y="4353418"/>
                  <a:ext cx="582900" cy="0"/>
                </a:xfrm>
                <a:prstGeom prst="straightConnector1">
                  <a:avLst/>
                </a:prstGeom>
                <a:noFill/>
                <a:ln cap="flat" cmpd="sng" w="9525">
                  <a:solidFill>
                    <a:schemeClr val="lt1"/>
                  </a:solidFill>
                  <a:prstDash val="solid"/>
                  <a:miter lim="800000"/>
                  <a:headEnd len="sm" w="sm" type="none"/>
                  <a:tailEnd len="sm" w="sm" type="none"/>
                </a:ln>
              </p:spPr>
            </p:cxnSp>
          </p:grpSp>
          <p:grpSp>
            <p:nvGrpSpPr>
              <p:cNvPr id="687" name="Google Shape;687;p9"/>
              <p:cNvGrpSpPr/>
              <p:nvPr/>
            </p:nvGrpSpPr>
            <p:grpSpPr>
              <a:xfrm>
                <a:off x="4231257" y="4689972"/>
                <a:ext cx="1508229" cy="142200"/>
                <a:chOff x="1763225" y="4282380"/>
                <a:chExt cx="1508229" cy="142200"/>
              </a:xfrm>
            </p:grpSpPr>
            <p:sp>
              <p:nvSpPr>
                <p:cNvPr id="688" name="Google Shape;688;p9"/>
                <p:cNvSpPr/>
                <p:nvPr/>
              </p:nvSpPr>
              <p:spPr>
                <a:xfrm>
                  <a:off x="2445286" y="4282380"/>
                  <a:ext cx="159600" cy="1422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89" name="Google Shape;689;p9"/>
                <p:cNvCxnSpPr/>
                <p:nvPr/>
              </p:nvCxnSpPr>
              <p:spPr>
                <a:xfrm>
                  <a:off x="1763225" y="4353418"/>
                  <a:ext cx="582900" cy="0"/>
                </a:xfrm>
                <a:prstGeom prst="straightConnector1">
                  <a:avLst/>
                </a:prstGeom>
                <a:noFill/>
                <a:ln cap="flat" cmpd="sng" w="9525">
                  <a:solidFill>
                    <a:schemeClr val="lt1"/>
                  </a:solidFill>
                  <a:prstDash val="solid"/>
                  <a:miter lim="800000"/>
                  <a:headEnd len="sm" w="sm" type="none"/>
                  <a:tailEnd len="sm" w="sm" type="none"/>
                </a:ln>
              </p:spPr>
            </p:cxnSp>
            <p:cxnSp>
              <p:nvCxnSpPr>
                <p:cNvPr id="690" name="Google Shape;690;p9"/>
                <p:cNvCxnSpPr/>
                <p:nvPr/>
              </p:nvCxnSpPr>
              <p:spPr>
                <a:xfrm>
                  <a:off x="2688554" y="4353418"/>
                  <a:ext cx="582900" cy="0"/>
                </a:xfrm>
                <a:prstGeom prst="straightConnector1">
                  <a:avLst/>
                </a:prstGeom>
                <a:noFill/>
                <a:ln cap="flat" cmpd="sng" w="9525">
                  <a:solidFill>
                    <a:schemeClr val="lt1"/>
                  </a:solidFill>
                  <a:prstDash val="solid"/>
                  <a:miter lim="800000"/>
                  <a:headEnd len="sm" w="sm" type="none"/>
                  <a:tailEnd len="sm" w="sm" type="none"/>
                </a:ln>
              </p:spPr>
            </p:cxnSp>
          </p:grpSp>
        </p:grpSp>
      </p:grpSp>
      <p:cxnSp>
        <p:nvCxnSpPr>
          <p:cNvPr id="691" name="Google Shape;691;p9"/>
          <p:cNvCxnSpPr/>
          <p:nvPr/>
        </p:nvCxnSpPr>
        <p:spPr>
          <a:xfrm>
            <a:off x="2588691" y="4173577"/>
            <a:ext cx="670200" cy="0"/>
          </a:xfrm>
          <a:prstGeom prst="straightConnector1">
            <a:avLst/>
          </a:prstGeom>
          <a:noFill/>
          <a:ln cap="flat" cmpd="sng" w="9525">
            <a:solidFill>
              <a:schemeClr val="lt1"/>
            </a:solidFill>
            <a:prstDash val="solid"/>
            <a:miter lim="800000"/>
            <a:headEnd len="sm" w="sm" type="none"/>
            <a:tailEnd len="sm" w="sm" type="none"/>
          </a:ln>
        </p:spPr>
      </p:cxnSp>
      <p:cxnSp>
        <p:nvCxnSpPr>
          <p:cNvPr id="692" name="Google Shape;692;p9"/>
          <p:cNvCxnSpPr/>
          <p:nvPr/>
        </p:nvCxnSpPr>
        <p:spPr>
          <a:xfrm>
            <a:off x="1481616" y="4173577"/>
            <a:ext cx="670200" cy="0"/>
          </a:xfrm>
          <a:prstGeom prst="straightConnector1">
            <a:avLst/>
          </a:prstGeom>
          <a:noFill/>
          <a:ln cap="flat" cmpd="sng" w="9525">
            <a:solidFill>
              <a:schemeClr val="lt1"/>
            </a:solidFill>
            <a:prstDash val="solid"/>
            <a:miter lim="800000"/>
            <a:headEnd len="sm" w="sm" type="none"/>
            <a:tailEnd len="sm" w="sm" type="none"/>
          </a:ln>
        </p:spPr>
      </p:cxnSp>
      <p:cxnSp>
        <p:nvCxnSpPr>
          <p:cNvPr id="693" name="Google Shape;693;p9"/>
          <p:cNvCxnSpPr/>
          <p:nvPr/>
        </p:nvCxnSpPr>
        <p:spPr>
          <a:xfrm>
            <a:off x="2588691" y="3278977"/>
            <a:ext cx="670200" cy="0"/>
          </a:xfrm>
          <a:prstGeom prst="straightConnector1">
            <a:avLst/>
          </a:prstGeom>
          <a:noFill/>
          <a:ln cap="flat" cmpd="sng" w="9525">
            <a:solidFill>
              <a:schemeClr val="lt1"/>
            </a:solidFill>
            <a:prstDash val="solid"/>
            <a:miter lim="800000"/>
            <a:headEnd len="sm" w="sm" type="none"/>
            <a:tailEnd len="sm" w="sm" type="none"/>
          </a:ln>
        </p:spPr>
      </p:cxnSp>
      <p:cxnSp>
        <p:nvCxnSpPr>
          <p:cNvPr id="694" name="Google Shape;694;p9"/>
          <p:cNvCxnSpPr/>
          <p:nvPr/>
        </p:nvCxnSpPr>
        <p:spPr>
          <a:xfrm>
            <a:off x="1481616" y="3278977"/>
            <a:ext cx="670200" cy="0"/>
          </a:xfrm>
          <a:prstGeom prst="straightConnector1">
            <a:avLst/>
          </a:prstGeom>
          <a:noFill/>
          <a:ln cap="flat" cmpd="sng" w="9525">
            <a:solidFill>
              <a:schemeClr val="lt1"/>
            </a:solidFill>
            <a:prstDash val="solid"/>
            <a:miter lim="800000"/>
            <a:headEnd len="sm" w="sm" type="none"/>
            <a:tailEnd len="sm" w="sm" type="none"/>
          </a:ln>
        </p:spPr>
      </p:cxnSp>
      <p:sp>
        <p:nvSpPr>
          <p:cNvPr id="695" name="Google Shape;695;p9"/>
          <p:cNvSpPr txBox="1"/>
          <p:nvPr/>
        </p:nvSpPr>
        <p:spPr>
          <a:xfrm>
            <a:off x="3782004" y="4684513"/>
            <a:ext cx="2043300" cy="522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Complete </a:t>
            </a:r>
            <a:r>
              <a:rPr i="1" lang="en-US" sz="1600">
                <a:solidFill>
                  <a:schemeClr val="lt1"/>
                </a:solidFill>
                <a:latin typeface="Calibri"/>
                <a:ea typeface="Calibri"/>
                <a:cs typeface="Calibri"/>
                <a:sym typeface="Calibri"/>
              </a:rPr>
              <a:t>high</a:t>
            </a:r>
            <a:r>
              <a:rPr i="1" lang="en-US" sz="1600">
                <a:solidFill>
                  <a:schemeClr val="lt1"/>
                </a:solidFill>
                <a:latin typeface="Calibri"/>
                <a:ea typeface="Calibri"/>
                <a:cs typeface="Calibri"/>
                <a:sym typeface="Calibri"/>
              </a:rPr>
              <a:t> school grad requirement</a:t>
            </a:r>
            <a:endParaRPr/>
          </a:p>
        </p:txBody>
      </p:sp>
      <p:cxnSp>
        <p:nvCxnSpPr>
          <p:cNvPr id="696" name="Google Shape;696;p9"/>
          <p:cNvCxnSpPr/>
          <p:nvPr/>
        </p:nvCxnSpPr>
        <p:spPr>
          <a:xfrm>
            <a:off x="5028824" y="5434672"/>
            <a:ext cx="670200" cy="0"/>
          </a:xfrm>
          <a:prstGeom prst="straightConnector1">
            <a:avLst/>
          </a:prstGeom>
          <a:noFill/>
          <a:ln cap="flat" cmpd="sng" w="9525">
            <a:solidFill>
              <a:schemeClr val="lt1"/>
            </a:solidFill>
            <a:prstDash val="solid"/>
            <a:miter lim="800000"/>
            <a:headEnd len="sm" w="sm" type="none"/>
            <a:tailEnd len="sm" w="sm" type="none"/>
          </a:ln>
        </p:spPr>
      </p:cxnSp>
      <p:sp>
        <p:nvSpPr>
          <p:cNvPr id="697" name="Google Shape;697;p9"/>
          <p:cNvSpPr/>
          <p:nvPr/>
        </p:nvSpPr>
        <p:spPr>
          <a:xfrm>
            <a:off x="4711840" y="5352935"/>
            <a:ext cx="183600" cy="1635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698" name="Google Shape;698;p9"/>
          <p:cNvCxnSpPr/>
          <p:nvPr/>
        </p:nvCxnSpPr>
        <p:spPr>
          <a:xfrm>
            <a:off x="3898988" y="5434672"/>
            <a:ext cx="670200" cy="0"/>
          </a:xfrm>
          <a:prstGeom prst="straightConnector1">
            <a:avLst/>
          </a:prstGeom>
          <a:noFill/>
          <a:ln cap="flat" cmpd="sng" w="9525">
            <a:solidFill>
              <a:schemeClr val="lt1"/>
            </a:solidFill>
            <a:prstDash val="solid"/>
            <a:miter lim="800000"/>
            <a:headEnd len="sm" w="sm" type="none"/>
            <a:tailEnd len="sm" w="sm" type="none"/>
          </a:ln>
        </p:spPr>
      </p:cxnSp>
      <p:cxnSp>
        <p:nvCxnSpPr>
          <p:cNvPr id="699" name="Google Shape;699;p9"/>
          <p:cNvCxnSpPr/>
          <p:nvPr/>
        </p:nvCxnSpPr>
        <p:spPr>
          <a:xfrm>
            <a:off x="7710738" y="5434672"/>
            <a:ext cx="670200" cy="0"/>
          </a:xfrm>
          <a:prstGeom prst="straightConnector1">
            <a:avLst/>
          </a:prstGeom>
          <a:noFill/>
          <a:ln cap="flat" cmpd="sng" w="9525">
            <a:solidFill>
              <a:schemeClr val="lt1"/>
            </a:solidFill>
            <a:prstDash val="solid"/>
            <a:miter lim="800000"/>
            <a:headEnd len="sm" w="sm" type="none"/>
            <a:tailEnd len="sm" w="sm" type="none"/>
          </a:ln>
        </p:spPr>
      </p:cxnSp>
      <p:cxnSp>
        <p:nvCxnSpPr>
          <p:cNvPr id="700" name="Google Shape;700;p9"/>
          <p:cNvCxnSpPr/>
          <p:nvPr/>
        </p:nvCxnSpPr>
        <p:spPr>
          <a:xfrm>
            <a:off x="6507338" y="5434672"/>
            <a:ext cx="670200" cy="0"/>
          </a:xfrm>
          <a:prstGeom prst="straightConnector1">
            <a:avLst/>
          </a:prstGeom>
          <a:noFill/>
          <a:ln cap="flat" cmpd="sng" w="9525">
            <a:solidFill>
              <a:schemeClr val="lt1"/>
            </a:solidFill>
            <a:prstDash val="solid"/>
            <a:miter lim="800000"/>
            <a:headEnd len="sm" w="sm" type="none"/>
            <a:tailEnd len="sm" w="sm" type="none"/>
          </a:ln>
        </p:spPr>
      </p:cxnSp>
      <p:sp>
        <p:nvSpPr>
          <p:cNvPr id="701" name="Google Shape;701;p9"/>
          <p:cNvSpPr/>
          <p:nvPr/>
        </p:nvSpPr>
        <p:spPr>
          <a:xfrm>
            <a:off x="7352340" y="5352935"/>
            <a:ext cx="183600" cy="163500"/>
          </a:xfrm>
          <a:prstGeom prst="plus">
            <a:avLst>
              <a:gd fmla="val 3852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9"/>
          <p:cNvSpPr txBox="1"/>
          <p:nvPr/>
        </p:nvSpPr>
        <p:spPr>
          <a:xfrm>
            <a:off x="6337654" y="4684513"/>
            <a:ext cx="2043300" cy="522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Complete high school grad requirement</a:t>
            </a:r>
            <a:endParaRPr/>
          </a:p>
        </p:txBody>
      </p:sp>
      <p:sp>
        <p:nvSpPr>
          <p:cNvPr id="703" name="Google Shape;703;p9"/>
          <p:cNvSpPr txBox="1"/>
          <p:nvPr/>
        </p:nvSpPr>
        <p:spPr>
          <a:xfrm>
            <a:off x="8789450" y="3515004"/>
            <a:ext cx="2043300" cy="2118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minimum or </a:t>
            </a:r>
            <a:endParaRPr/>
          </a:p>
          <a:p>
            <a:pPr indent="0" lvl="0" marL="0" rtl="0" algn="ctr">
              <a:spcBef>
                <a:spcPts val="0"/>
              </a:spcBef>
              <a:spcAft>
                <a:spcPts val="0"/>
              </a:spcAft>
              <a:buClr>
                <a:schemeClr val="lt1"/>
              </a:buClr>
              <a:buSzPts val="1600"/>
              <a:buFont typeface="Calibri"/>
              <a:buNone/>
            </a:pPr>
            <a:r>
              <a:rPr i="1" lang="en-US" sz="1600">
                <a:solidFill>
                  <a:schemeClr val="lt1"/>
                </a:solidFill>
                <a:latin typeface="Calibri"/>
                <a:ea typeface="Calibri"/>
                <a:cs typeface="Calibri"/>
                <a:sym typeface="Calibri"/>
              </a:rPr>
              <a:t>NCAA Division I standards for student athletes who are “fill qualifiers” or “academic redshirts” are accepted as equivalent to the admission standards established by the Board.</a:t>
            </a:r>
            <a:endParaRPr/>
          </a:p>
          <a:p>
            <a:pPr indent="0" lvl="0" marL="0" marR="0" rtl="0" algn="ctr">
              <a:lnSpc>
                <a:spcPct val="120000"/>
              </a:lnSpc>
              <a:spcBef>
                <a:spcPts val="0"/>
              </a:spcBef>
              <a:spcAft>
                <a:spcPts val="0"/>
              </a:spcAft>
              <a:buClr>
                <a:schemeClr val="lt1"/>
              </a:buClr>
              <a:buSzPts val="1600"/>
              <a:buFont typeface="Calibri"/>
              <a:buNone/>
            </a:pPr>
            <a:r>
              <a:t/>
            </a:r>
            <a:endParaRPr i="1" sz="16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8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5_Custom Design">
  <a:themeElements>
    <a:clrScheme name="Outreatch Pres Color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EE599"/>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4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BDB721A56B39499E40917D2CBDB8AF" ma:contentTypeVersion="23" ma:contentTypeDescription="Create a new document." ma:contentTypeScope="" ma:versionID="2672d9b070855869f3406630a7a61c76">
  <xsd:schema xmlns:xsd="http://www.w3.org/2001/XMLSchema" xmlns:xs="http://www.w3.org/2001/XMLSchema" xmlns:p="http://schemas.microsoft.com/office/2006/metadata/properties" xmlns:ns2="230c0292-3734-4964-baa1-35b14b688b39" xmlns:ns3="0774263f-1b80-4e9a-8e7e-6e93f446eb6a" targetNamespace="http://schemas.microsoft.com/office/2006/metadata/properties" ma:root="true" ma:fieldsID="74ec42820aadac4e2ec8882c15891a4d" ns2:_="" ns3:_="">
    <xsd:import namespace="230c0292-3734-4964-baa1-35b14b688b39"/>
    <xsd:import namespace="0774263f-1b80-4e9a-8e7e-6e93f446eb6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UploadedtoHEIdatafol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c0292-3734-4964-baa1-35b14b688b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1eeed01-2136-4eb1-9ad1-8c23349683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UploadedtoHEIdatafolder" ma:index="26" nillable="true" ma:displayName="Uploaded to HEI data folder" ma:default="0" ma:description="Confirmation that files have been uploaded to shared HEI folder.  For use by Shanell." ma:format="Dropdown" ma:internalName="UploadedtoHEIdatafolde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774263f-1b80-4e9a-8e7e-6e93f446eb6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adeaefb-359c-453c-bb4b-0d803ff96508}" ma:internalName="TaxCatchAll" ma:showField="CatchAllData" ma:web="0774263f-1b80-4e9a-8e7e-6e93f446eb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ploadedtoHEIdatafolder xmlns="230c0292-3734-4964-baa1-35b14b688b39">false</UploadedtoHEIdatafolder>
    <lcf76f155ced4ddcb4097134ff3c332f xmlns="230c0292-3734-4964-baa1-35b14b688b39">
      <Terms xmlns="http://schemas.microsoft.com/office/infopath/2007/PartnerControls"/>
    </lcf76f155ced4ddcb4097134ff3c332f>
    <TaxCatchAll xmlns="0774263f-1b80-4e9a-8e7e-6e93f446eb6a" xsi:nil="true"/>
  </documentManagement>
</p:properties>
</file>

<file path=customXml/itemProps1.xml><?xml version="1.0" encoding="utf-8"?>
<ds:datastoreItem xmlns:ds="http://schemas.openxmlformats.org/officeDocument/2006/customXml" ds:itemID="{C29BAE13-18FE-4912-962A-483D4637C371}"/>
</file>

<file path=customXml/itemProps2.xml><?xml version="1.0" encoding="utf-8"?>
<ds:datastoreItem xmlns:ds="http://schemas.openxmlformats.org/officeDocument/2006/customXml" ds:itemID="{87BDDE10-C5EB-4E4F-8A57-FADE8D388A50}"/>
</file>

<file path=customXml/itemProps3.xml><?xml version="1.0" encoding="utf-8"?>
<ds:datastoreItem xmlns:ds="http://schemas.openxmlformats.org/officeDocument/2006/customXml" ds:itemID="{5C53C08A-4E0F-4413-A375-77FAFBE1FE59}"/>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Deonica Davis</dc:creator>
  <dcterms:created xsi:type="dcterms:W3CDTF">2018-07-12T21:02:24Z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0x01010043BDB721A56B39499E40917D2CBDB8AF</vt:lpwstr>
  </property>
</Properties>
</file>