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Lst>
  <p:sldSz cx="9753600" cy="7315200"/>
  <p:notesSz cx="6858000" cy="9144000"/>
  <p:embeddedFontLst>
    <p:embeddedFont>
      <p:font typeface="Arial Black" panose="020B0A04020102020204" pitchFamily="34" charset="0"/>
      <p:bold r:id="rId101"/>
    </p:embeddedFont>
    <p:embeddedFont>
      <p:font typeface="Calibri" panose="020F0502020204030204" pitchFamily="34" charset="0"/>
      <p:regular r:id="rId102"/>
      <p:bold r:id="rId103"/>
      <p:italic r:id="rId104"/>
      <p:boldItalic r:id="rId105"/>
    </p:embeddedFont>
    <p:embeddedFont>
      <p:font typeface="Open Sans" panose="020B0606030504020204" pitchFamily="34" charset="0"/>
      <p:regular r:id="rId106"/>
      <p:bold r:id="rId107"/>
      <p:italic r:id="rId108"/>
      <p:boldItalic r:id="rId109"/>
    </p:embeddedFont>
    <p:embeddedFont>
      <p:font typeface="Open Sans Bold" panose="020B0806030504020204" charset="0"/>
      <p:regular r:id="rId110"/>
    </p:embeddedFont>
    <p:embeddedFont>
      <p:font typeface="Open Sans Bold Italics" panose="020B0604020202020204" charset="0"/>
      <p:regular r:id="rId1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0024" autoAdjust="0"/>
  </p:normalViewPr>
  <p:slideViewPr>
    <p:cSldViewPr>
      <p:cViewPr varScale="1">
        <p:scale>
          <a:sx n="85" d="100"/>
          <a:sy n="85" d="100"/>
        </p:scale>
        <p:origin x="1482"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font" Target="fonts/font7.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2.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3.fntdata"/><Relationship Id="rId108" Type="http://schemas.openxmlformats.org/officeDocument/2006/relationships/font" Target="fonts/font8.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6.fntdata"/><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9.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10.fntdata"/><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08.08.2023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3 ways that</a:t>
            </a:r>
            <a:r>
              <a:rPr lang="en-US" baseline="0" dirty="0"/>
              <a:t> colleges use ACT scores. Can anyone name them?</a:t>
            </a:r>
            <a:endParaRPr lang="en-US" dirty="0"/>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2689703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dirty="0"/>
              <a:t>On some</a:t>
            </a:r>
            <a:r>
              <a:rPr lang="en-US" baseline="0" dirty="0"/>
              <a:t> questions, you may </a:t>
            </a:r>
            <a:r>
              <a:rPr lang="en-US" dirty="0"/>
              <a:t>have to take a random guess.  Unlike the SAT, the ACT </a:t>
            </a:r>
            <a:r>
              <a:rPr lang="en-US" u="sng" dirty="0"/>
              <a:t>does not penalize</a:t>
            </a:r>
            <a:r>
              <a:rPr lang="en-US" u="none" baseline="0" dirty="0"/>
              <a:t> </a:t>
            </a:r>
            <a:r>
              <a:rPr lang="en-US" baseline="0" dirty="0"/>
              <a:t>you for wrong answers.  When you run out of time and have a few questions left OR you simply don’t know an answer and you have to guess, </a:t>
            </a:r>
            <a:r>
              <a:rPr lang="en-US" b="1" dirty="0"/>
              <a:t>always choose the same spot</a:t>
            </a:r>
            <a:r>
              <a:rPr lang="en-US" dirty="0"/>
              <a:t>.  </a:t>
            </a:r>
          </a:p>
          <a:p>
            <a:endParaRPr lang="en-US" dirty="0"/>
          </a:p>
          <a:p>
            <a:r>
              <a:rPr lang="en-US" dirty="0"/>
              <a:t>Remember the myth “if you don’t know the answer it is always C?” Well that isn’t true. There are about the same number of A, B, C, and Ds on the ACT. This means that when you guess, instead of “Christmas-treeing” your answers, if you pick the same letter every time it is more likely that you will occasionally guess correctly. </a:t>
            </a:r>
          </a:p>
          <a:p>
            <a:endParaRPr lang="en-US" baseline="0" dirty="0"/>
          </a:p>
          <a:p>
            <a:r>
              <a:rPr lang="en-US" baseline="0" dirty="0"/>
              <a:t>ONLY use this strategy when you cannot use POE to eliminate any answers. If</a:t>
            </a:r>
            <a:r>
              <a:rPr lang="en-US" dirty="0"/>
              <a:t> you can eliminate one answer as incorrect, that increases your chances of guessing correctly.</a:t>
            </a:r>
          </a:p>
          <a:p>
            <a:endParaRPr lang="en-US" sz="280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3833194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i="0" u="none" dirty="0"/>
              <a:t>HERE ARE YOUR QUICK MATH FACTS</a:t>
            </a:r>
          </a:p>
          <a:p>
            <a:endParaRPr lang="en-US" i="1" u="sng" dirty="0"/>
          </a:p>
          <a:p>
            <a:r>
              <a:rPr lang="en-US" i="1" dirty="0"/>
              <a:t>1. You</a:t>
            </a:r>
            <a:r>
              <a:rPr lang="en-US" i="1" baseline="0" dirty="0"/>
              <a:t>’ll get </a:t>
            </a:r>
            <a:r>
              <a:rPr lang="en-US" b="1" i="1" baseline="0" dirty="0"/>
              <a:t>60 </a:t>
            </a:r>
            <a:r>
              <a:rPr lang="en-US" i="1" baseline="0" dirty="0"/>
              <a:t>minutes to answer </a:t>
            </a:r>
            <a:r>
              <a:rPr lang="en-US" b="1" i="1" baseline="0" dirty="0"/>
              <a:t>60 </a:t>
            </a:r>
            <a:r>
              <a:rPr lang="en-US" i="1" baseline="0" dirty="0"/>
              <a:t>questions on a variety of typical high school math subjects.  </a:t>
            </a:r>
          </a:p>
          <a:p>
            <a:r>
              <a:rPr lang="en-US" i="1" baseline="0" dirty="0"/>
              <a:t>2. Unlike other sections, Math contains </a:t>
            </a:r>
            <a:r>
              <a:rPr lang="en-US" b="1" i="1" baseline="0" dirty="0"/>
              <a:t>5 </a:t>
            </a:r>
            <a:r>
              <a:rPr lang="en-US" i="1" baseline="0" dirty="0"/>
              <a:t>answer choices.</a:t>
            </a:r>
          </a:p>
          <a:p>
            <a:r>
              <a:rPr lang="en-US" i="1" baseline="0" dirty="0"/>
              <a:t>3. Many </a:t>
            </a:r>
            <a:r>
              <a:rPr lang="en-US" b="1" i="1" baseline="0" dirty="0"/>
              <a:t>easy </a:t>
            </a:r>
            <a:r>
              <a:rPr lang="en-US" i="1" baseline="0" dirty="0"/>
              <a:t>questions will be at the beginning and many </a:t>
            </a:r>
            <a:r>
              <a:rPr lang="en-US" b="1" i="1" baseline="0" dirty="0"/>
              <a:t>difficult </a:t>
            </a:r>
            <a:r>
              <a:rPr lang="en-US" i="1" baseline="0" dirty="0"/>
              <a:t>questions will come towards the end.</a:t>
            </a:r>
          </a:p>
          <a:p>
            <a:r>
              <a:rPr lang="en-US" baseline="0" dirty="0"/>
              <a:t>4. </a:t>
            </a:r>
            <a:r>
              <a:rPr lang="en-US" i="1" baseline="0" dirty="0"/>
              <a:t>You will not be provided with any </a:t>
            </a:r>
            <a:r>
              <a:rPr lang="en-US" b="1" i="1" baseline="0" dirty="0"/>
              <a:t>formulas</a:t>
            </a:r>
            <a:r>
              <a:rPr lang="en-US" i="1" baseline="0" dirty="0"/>
              <a:t>.  Look in your book for a list of the formulas</a:t>
            </a:r>
            <a:r>
              <a:rPr lang="en-US" i="1" dirty="0"/>
              <a:t> and terms you need to know, and make notecards to study those.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i="0" u="none" dirty="0"/>
              <a:t>Here</a:t>
            </a:r>
            <a:r>
              <a:rPr lang="en-US" i="0" u="none" baseline="0" dirty="0"/>
              <a:t> are the math formulas that you will need to know.</a:t>
            </a:r>
          </a:p>
          <a:p>
            <a:endParaRPr lang="en-US" i="0" u="none" dirty="0"/>
          </a:p>
          <a:p>
            <a:endParaRPr lang="en-US" i="1" u="sng" dirty="0"/>
          </a:p>
          <a:p>
            <a:r>
              <a:rPr lang="en-US" i="1" dirty="0"/>
              <a:t>1. You</a:t>
            </a:r>
            <a:r>
              <a:rPr lang="en-US" i="1" baseline="0" dirty="0"/>
              <a:t>’ll get </a:t>
            </a:r>
            <a:r>
              <a:rPr lang="en-US" b="1" i="1" baseline="0" dirty="0"/>
              <a:t>60 </a:t>
            </a:r>
            <a:r>
              <a:rPr lang="en-US" i="1" baseline="0" dirty="0"/>
              <a:t>minutes to answer </a:t>
            </a:r>
            <a:r>
              <a:rPr lang="en-US" b="1" i="1" baseline="0" dirty="0"/>
              <a:t>60 </a:t>
            </a:r>
            <a:r>
              <a:rPr lang="en-US" i="1" baseline="0" dirty="0"/>
              <a:t>questions on a variety of typical high school math subjects.  </a:t>
            </a:r>
          </a:p>
          <a:p>
            <a:r>
              <a:rPr lang="en-US" i="1" baseline="0" dirty="0"/>
              <a:t>2. Unlike other sections, Math contains </a:t>
            </a:r>
            <a:r>
              <a:rPr lang="en-US" b="1" i="1" baseline="0" dirty="0"/>
              <a:t>5 </a:t>
            </a:r>
            <a:r>
              <a:rPr lang="en-US" i="1" baseline="0" dirty="0"/>
              <a:t>answer choices.</a:t>
            </a:r>
          </a:p>
          <a:p>
            <a:r>
              <a:rPr lang="en-US" i="1" baseline="0" dirty="0"/>
              <a:t>3. Many </a:t>
            </a:r>
            <a:r>
              <a:rPr lang="en-US" b="1" i="1" baseline="0" dirty="0"/>
              <a:t>easy </a:t>
            </a:r>
            <a:r>
              <a:rPr lang="en-US" i="1" baseline="0" dirty="0"/>
              <a:t>questions will be at the beginning and many </a:t>
            </a:r>
            <a:r>
              <a:rPr lang="en-US" b="1" i="1" baseline="0" dirty="0"/>
              <a:t>difficult </a:t>
            </a:r>
            <a:r>
              <a:rPr lang="en-US" i="1" baseline="0" dirty="0"/>
              <a:t>questions will come towards the end.</a:t>
            </a:r>
          </a:p>
          <a:p>
            <a:r>
              <a:rPr lang="en-US" baseline="0" dirty="0"/>
              <a:t>4. </a:t>
            </a:r>
            <a:r>
              <a:rPr lang="en-US" i="1" baseline="0" dirty="0"/>
              <a:t>You will not be provided with any </a:t>
            </a:r>
            <a:r>
              <a:rPr lang="en-US" b="1" i="1" baseline="0" dirty="0"/>
              <a:t>formulas</a:t>
            </a:r>
            <a:r>
              <a:rPr lang="en-US" i="1" baseline="0" dirty="0"/>
              <a:t>.  Look in your book for a list of the formulas</a:t>
            </a:r>
            <a:r>
              <a:rPr lang="en-US" i="1" dirty="0"/>
              <a:t> and terms you need to know, and make notecards to study those.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Here is the ACT breakdown:</a:t>
            </a:r>
          </a:p>
          <a:p>
            <a:endParaRPr lang="en-US" dirty="0"/>
          </a:p>
          <a:p>
            <a:r>
              <a:rPr lang="en-US" dirty="0"/>
              <a:t>When did you take pre-algebra? Geometry? You might need to review some of those subjects.</a:t>
            </a:r>
          </a:p>
          <a:p>
            <a:endParaRPr lang="en-US" dirty="0"/>
          </a:p>
          <a:p>
            <a:r>
              <a:rPr lang="en-US" dirty="0"/>
              <a:t>This is an example of how the ACT may present questions in</a:t>
            </a:r>
            <a:r>
              <a:rPr lang="en-US" baseline="0" dirty="0"/>
              <a:t> each subject. Remember, though, that the test you take may vary slightly in how many questions you get in each subject. For the true amount, be sure to review the ACT website for the percentage of questions in each subject.</a:t>
            </a:r>
          </a:p>
          <a:p>
            <a:endParaRPr lang="en-US" baseline="0" dirty="0"/>
          </a:p>
          <a:p>
            <a:r>
              <a:rPr lang="en-US" baseline="0" dirty="0"/>
              <a:t>Overall, focus the majority of your time on algebra and geometry. At least half of the questions will be from algebra, then the majority of the remaining questions will come from geometry. Focus on these first, as they are the majority of the test.</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Everyone knows they need a calculator, right? If you are going to borrow one, try to get it early to practice with ahead of time. The worst thing you can do is buy a calculator the night before and break it open that morning. You need a calculator that you know how to use. Refresh</a:t>
            </a:r>
            <a:r>
              <a:rPr lang="en-US" baseline="0" dirty="0"/>
              <a:t> your batteries before the test. There have been</a:t>
            </a:r>
            <a:r>
              <a:rPr lang="en-US" dirty="0"/>
              <a:t> too many stories about students whose calculators have died on them.</a:t>
            </a:r>
          </a:p>
          <a:p>
            <a:endParaRPr lang="en-US" dirty="0"/>
          </a:p>
          <a:p>
            <a:r>
              <a:rPr lang="en-US" dirty="0"/>
              <a:t>Set up the problem on paper first to prevent confusion. Practice using the calculator to quickly work through basic math to save time, but not to stick in every single number and waste time. </a:t>
            </a:r>
          </a:p>
          <a:p>
            <a:endParaRPr lang="en-US" dirty="0"/>
          </a:p>
          <a:p>
            <a:r>
              <a:rPr lang="en-US" dirty="0"/>
              <a:t>Not</a:t>
            </a:r>
            <a:r>
              <a:rPr lang="en-US" baseline="0" dirty="0"/>
              <a:t> all calculators are permitted when taking the ACT. Be sure to visit www.actstudent.org to make sure your calculator is permitted.</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You’ll need to be familiar with math terminology. Many questions will have these</a:t>
            </a:r>
            <a:r>
              <a:rPr lang="en-US" baseline="0" dirty="0"/>
              <a:t> words. Review these definitions and rules before test day.</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baseline="0" dirty="0"/>
              <a:t>These 2 tricks will help you solve nearly ½ algebra questions on ACT, Less algebra= fewer mistakes</a:t>
            </a:r>
          </a:p>
          <a:p>
            <a:r>
              <a:rPr lang="en-US" baseline="0" dirty="0"/>
              <a:t>Remember, you DON’T get extra points on the ACT for doing the problem “the right way.”  As long as you find the answer, the ACT never asks how you got it.</a:t>
            </a:r>
          </a:p>
          <a:p>
            <a:endParaRPr lang="en-US" baseline="0" dirty="0"/>
          </a:p>
          <a:p>
            <a:r>
              <a:rPr lang="en-US" baseline="0" dirty="0"/>
              <a:t>less Algebra = less time and less mistakes!</a:t>
            </a:r>
          </a:p>
          <a:p>
            <a:endParaRPr lang="en-US" baseline="0" dirty="0"/>
          </a:p>
          <a:p>
            <a:r>
              <a:rPr lang="en-US" baseline="0" dirty="0"/>
              <a:t>Here are 2 strategies – PLUGGING IN YOUR OWN NUMBER and USING THE ANSWERS</a:t>
            </a: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20</a:t>
            </a:fld>
            <a:endParaRPr lang="cs-CZ"/>
          </a:p>
        </p:txBody>
      </p:sp>
    </p:spTree>
    <p:extLst>
      <p:ext uri="{BB962C8B-B14F-4D97-AF65-F5344CB8AC3E}">
        <p14:creationId xmlns:p14="http://schemas.microsoft.com/office/powerpoint/2010/main" val="3762618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Plug in your own numbers whenever possible.  When you see </a:t>
            </a:r>
            <a:r>
              <a:rPr lang="en-US" baseline="0" dirty="0"/>
              <a:t>variables in the problem and the answer choices</a:t>
            </a:r>
            <a:r>
              <a:rPr lang="en-US" dirty="0"/>
              <a:t>, you can rely on this strategy</a:t>
            </a:r>
            <a:r>
              <a:rPr lang="en-US" baseline="0" dirty="0"/>
              <a:t>. </a:t>
            </a:r>
          </a:p>
          <a:p>
            <a:endParaRPr lang="en-US" dirty="0"/>
          </a:p>
          <a:p>
            <a:r>
              <a:rPr lang="en-US" dirty="0"/>
              <a:t>Basically  we are going to pick our own numbers and stick them into the problem and answers to see which one matches.</a:t>
            </a:r>
            <a:endParaRPr lang="en-US" baseline="0" dirty="0"/>
          </a:p>
          <a:p>
            <a:endParaRPr lang="en-US" baseline="0" dirty="0"/>
          </a:p>
          <a:p>
            <a:r>
              <a:rPr lang="en-US" baseline="0" dirty="0"/>
              <a:t>Now when you get to choose what number to plug in, choose good numbers!  There are some numbers you would not want to use. Which answers do you think those would be? (0 &amp; 1) – </a:t>
            </a:r>
            <a:r>
              <a:rPr lang="en-US" i="1" baseline="0" dirty="0"/>
              <a:t>Maybe have them write down their answer on white board.</a:t>
            </a:r>
          </a:p>
          <a:p>
            <a:endParaRPr lang="en-US" dirty="0"/>
          </a:p>
          <a:p>
            <a:r>
              <a:rPr lang="en-US" dirty="0"/>
              <a:t>Also, be sure to use</a:t>
            </a:r>
            <a:r>
              <a:rPr lang="en-US" baseline="0" dirty="0"/>
              <a:t> different numbers for each of the variables. Using the same numbers can cause you to have multiple correct answers.</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Correct answer:</a:t>
            </a:r>
            <a:r>
              <a:rPr lang="en-US" baseline="0" dirty="0"/>
              <a:t> B</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228600" indent="-228600">
              <a:buAutoNum type="arabicPeriod"/>
            </a:pPr>
            <a:r>
              <a:rPr lang="en-US" dirty="0"/>
              <a:t>College admissions: some competitive schools (for example, Vanderbilt or Tulane) require a base score just to be admitted. At our public four year schools in Mississippi, there is an ACT/GPA combination you have to reach in order to be admitted. </a:t>
            </a:r>
          </a:p>
          <a:p>
            <a:pPr marL="228600" indent="-228600">
              <a:buAutoNum type="arabicPeriod"/>
            </a:pPr>
            <a:endParaRPr lang="en-US" dirty="0"/>
          </a:p>
          <a:p>
            <a:pPr marL="228600" indent="-228600">
              <a:buAutoNum type="arabicPeriod"/>
            </a:pPr>
            <a:r>
              <a:rPr lang="en-US" dirty="0"/>
              <a:t>Scholarship money: Though you may be able to obtain admission to our four year public schools with a relatively low ACT score, scholarship money is much more competitive, depending on the school. Remember there are lots of institutional scholarships, such as need-based grants or band scholarships, and here we are only talking about academic scholarships.</a:t>
            </a:r>
          </a:p>
          <a:p>
            <a:pPr marL="228600" indent="-228600">
              <a:buAutoNum type="arabicPeriod"/>
            </a:pPr>
            <a:endParaRPr lang="en-US" dirty="0"/>
          </a:p>
          <a:p>
            <a:pPr marL="228600" indent="-228600">
              <a:buAutoNum type="arabicPeriod"/>
            </a:pPr>
            <a:r>
              <a:rPr lang="en-US" dirty="0"/>
              <a:t>The first school represents the</a:t>
            </a:r>
            <a:r>
              <a:rPr lang="en-US" baseline="0" dirty="0"/>
              <a:t> larger four year universities in the state</a:t>
            </a:r>
            <a:r>
              <a:rPr lang="en-US" dirty="0"/>
              <a:t>. Scholarships could</a:t>
            </a:r>
            <a:r>
              <a:rPr lang="en-US" baseline="0" dirty="0"/>
              <a:t> start at a 24 for those schools. </a:t>
            </a:r>
            <a:r>
              <a:rPr lang="en-US" dirty="0"/>
              <a:t>If you have a much higher score you might qualify for a larger package overall. </a:t>
            </a:r>
          </a:p>
          <a:p>
            <a:pPr marL="228600" indent="-228600">
              <a:buAutoNum type="arabicPeriod"/>
            </a:pPr>
            <a:endParaRPr lang="en-US" dirty="0"/>
          </a:p>
          <a:p>
            <a:pPr marL="228600" indent="-228600">
              <a:buAutoNum type="arabicPeriod"/>
            </a:pPr>
            <a:r>
              <a:rPr lang="en-US" dirty="0"/>
              <a:t>The second college</a:t>
            </a:r>
            <a:r>
              <a:rPr lang="en-US" baseline="0" dirty="0"/>
              <a:t> is similar to what a smaller four year college or university may offer as a scholarship</a:t>
            </a:r>
            <a:r>
              <a:rPr lang="en-US" dirty="0"/>
              <a:t>. What does tuition cover exactly? Room? Board? Notice the difference between the first category and this school. Other schools, such as Delta State University, start giving scholarships at an 18. </a:t>
            </a:r>
          </a:p>
          <a:p>
            <a:pPr marL="228600" indent="-228600">
              <a:buAutoNum type="arabicPeriod"/>
            </a:pPr>
            <a:endParaRPr lang="en-US" dirty="0"/>
          </a:p>
          <a:p>
            <a:pPr marL="228600" indent="-228600">
              <a:buAutoNum type="arabicPeriod"/>
            </a:pPr>
            <a:r>
              <a:rPr lang="en-US" dirty="0"/>
              <a:t>The third college</a:t>
            </a:r>
            <a:r>
              <a:rPr lang="en-US" baseline="0" dirty="0"/>
              <a:t> is similar to what a local community college may offer for scholarships.</a:t>
            </a:r>
            <a:endParaRPr lang="en-US" dirty="0"/>
          </a:p>
          <a:p>
            <a:endParaRPr lang="en-US" dirty="0"/>
          </a:p>
          <a:p>
            <a:r>
              <a:rPr lang="en-US" dirty="0"/>
              <a:t>The HELP grant from the state pays full tuition at any public four-year school in Mississippi. The grant has several requirements, including being based on</a:t>
            </a:r>
            <a:r>
              <a:rPr lang="en-US" baseline="0" dirty="0"/>
              <a:t> </a:t>
            </a:r>
            <a:r>
              <a:rPr lang="en-US" dirty="0"/>
              <a:t>financial need. Among those requirements is a minimum score of 20 on the ACT. </a:t>
            </a:r>
          </a:p>
          <a:p>
            <a:endParaRPr lang="en-US" dirty="0"/>
          </a:p>
          <a:p>
            <a:r>
              <a:rPr lang="en-US" dirty="0"/>
              <a:t>The third way colleges use your ACT score is to place you into freshman level classes. Remember, the ACT is designed to predict how well you will perform academically your first year in college.</a:t>
            </a:r>
          </a:p>
          <a:p>
            <a:endParaRPr lang="en-US" dirty="0"/>
          </a:p>
          <a:p>
            <a:r>
              <a:rPr lang="en-US" dirty="0"/>
              <a:t>What is the freshmen level math class? College Algebra. Even though you may be an English major, you will still have at least one (often two) required math class you need to complete in order to graduate (just like in high school). </a:t>
            </a:r>
          </a:p>
          <a:p>
            <a:endParaRPr lang="en-US" dirty="0"/>
          </a:p>
          <a:p>
            <a:r>
              <a:rPr lang="en-US" dirty="0"/>
              <a:t>This placement chart is similar to many two year and four year schools in our state. In this case, you need at least a 19 sub-score ONLY IN MATH (not the combined composite score). If you make a lower score, say a 16, you would need to take two remedial classes before you take college algebra. </a:t>
            </a:r>
          </a:p>
          <a:p>
            <a:endParaRPr lang="en-US" dirty="0"/>
          </a:p>
          <a:p>
            <a:r>
              <a:rPr lang="en-US" dirty="0"/>
              <a:t>Remedial classes are fine if you need them to catch up, but remember, if you are placed into a remedial class you have to take it and pay for it, but it doesn’t count towards your degree. Many students get behind several semesters when they have to take several classes that are not working towards a degree.</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sz="1200" dirty="0"/>
              <a:t>Correct Answer: E</a:t>
            </a:r>
            <a:endParaRPr lang="en-US" sz="1400"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u="sng" dirty="0">
                <a:latin typeface="Courier New" pitchFamily="49" charset="0"/>
                <a:cs typeface="Courier New" pitchFamily="49" charset="0"/>
              </a:rPr>
              <a:t>Use</a:t>
            </a:r>
            <a:r>
              <a:rPr lang="en-US" sz="1200" i="1" u="sng" baseline="0" dirty="0">
                <a:latin typeface="Courier New" pitchFamily="49" charset="0"/>
                <a:cs typeface="Courier New" pitchFamily="49" charset="0"/>
              </a:rPr>
              <a:t> PITA when there </a:t>
            </a:r>
            <a:r>
              <a:rPr lang="en-US" sz="1200" i="1" u="sng" dirty="0">
                <a:latin typeface="Courier New" pitchFamily="49" charset="0"/>
                <a:cs typeface="Courier New" pitchFamily="49" charset="0"/>
              </a:rPr>
              <a:t>are </a:t>
            </a:r>
            <a:r>
              <a:rPr lang="en-US" sz="1200" b="1" i="1" u="sng" dirty="0">
                <a:latin typeface="Courier New" pitchFamily="49" charset="0"/>
                <a:cs typeface="Courier New" pitchFamily="49" charset="0"/>
              </a:rPr>
              <a:t>numbers</a:t>
            </a:r>
            <a:r>
              <a:rPr lang="en-US" sz="1200" i="1" u="sng" dirty="0">
                <a:latin typeface="Courier New" pitchFamily="49" charset="0"/>
                <a:cs typeface="Courier New" pitchFamily="49" charset="0"/>
              </a:rPr>
              <a:t> in the answer choices or you feel the strong urge to write out a long algebraic expression!</a:t>
            </a:r>
            <a:endParaRPr lang="en-US" sz="1200" i="1" u="sng" dirty="0">
              <a:latin typeface="Arial" panose="020B0604020202020204" pitchFamily="34" charset="0"/>
            </a:endParaRPr>
          </a:p>
          <a:p>
            <a:r>
              <a:rPr lang="en-US" dirty="0"/>
              <a:t>Plugging in the answer choices allows us to work the problem backwards</a:t>
            </a:r>
            <a:r>
              <a:rPr lang="en-US" baseline="0" dirty="0"/>
              <a:t> to solve easy questions quickly and to turn difficult questions into easy ones!  This could be the most useful tactic we go over today but it can be difficult to identify the problems where this tactic can be used.  </a:t>
            </a: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25</a:t>
            </a:fld>
            <a:endParaRPr lang="cs-CZ"/>
          </a:p>
        </p:txBody>
      </p:sp>
    </p:spTree>
    <p:extLst>
      <p:ext uri="{BB962C8B-B14F-4D97-AF65-F5344CB8AC3E}">
        <p14:creationId xmlns:p14="http://schemas.microsoft.com/office/powerpoint/2010/main" val="2824275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a:t>
            </a:r>
            <a:r>
              <a:rPr lang="en-US" baseline="0" dirty="0"/>
              <a:t> Answer: C</a:t>
            </a:r>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Correct</a:t>
            </a:r>
            <a:r>
              <a:rPr lang="en-US" baseline="0" dirty="0"/>
              <a:t> Answer: B</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Most shapes</a:t>
            </a:r>
            <a:r>
              <a:rPr lang="en-US" baseline="0" dirty="0"/>
              <a:t> are drawn to scale. If you look at number 30 of the Preparing for the ACT booklet, you see a paragraph written above the figure. The paragraph is explaining what is drawn on the picture. Try jumping straight to the question. If you can answer the question based on the shape, you can save time not having to read every word in the paragraph.</a:t>
            </a:r>
          </a:p>
          <a:p>
            <a:endParaRPr lang="en-US" baseline="0" dirty="0"/>
          </a:p>
          <a:p>
            <a:r>
              <a:rPr lang="en-US" baseline="0" dirty="0"/>
              <a:t>Many times you can look at a figure and use logic to solve the problem instead of using formulas.</a:t>
            </a:r>
          </a:p>
          <a:p>
            <a:endParaRPr lang="en-US" baseline="0" dirty="0"/>
          </a:p>
          <a:p>
            <a:r>
              <a:rPr lang="en-US" baseline="0" dirty="0"/>
              <a:t>Always draw a diagram if there is not one given. Working out geometry problems in your head can be confusing. Draw the figure or diagram so that you have a physical representation of the information given.</a:t>
            </a:r>
          </a:p>
          <a:p>
            <a:endParaRPr lang="en-US" baseline="0" dirty="0"/>
          </a:p>
          <a:p>
            <a:r>
              <a:rPr lang="en-US" baseline="0" dirty="0"/>
              <a:t>Be sure to study your formulas! They won’t be given on the ACT.</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Correct Answer: 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Correct Answer:</a:t>
            </a:r>
            <a:r>
              <a:rPr lang="en-US" baseline="0" dirty="0"/>
              <a:t> E</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This is another example of using logic instead of formulas to solve the problem.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Correct</a:t>
            </a:r>
            <a:r>
              <a:rPr lang="en-US" baseline="0" dirty="0"/>
              <a:t> Answer: H</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Correct Answer: B</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dirty="0"/>
              <a:t>So, you know what score you need to make to get scholarship money and get placed out of those remedial classes, but many students (understandably) feel intimidated by how to get that score. The truth is that the ACT is NOT an IQ test, so if this is how you’ve been approaching this test: “I’ll just wake up on Saturday take the test that is the best I can do. I’m just not that smart, or just not that good at Math.” You are not giving yourself your best shot. </a:t>
            </a:r>
          </a:p>
          <a:p>
            <a:endParaRPr lang="en-US" dirty="0"/>
          </a:p>
          <a:p>
            <a:r>
              <a:rPr lang="en-US" dirty="0"/>
              <a:t>The ACT, unlike other tests, is based entirely on the classes you have taken at your high school. This test is written on the 11</a:t>
            </a:r>
            <a:r>
              <a:rPr lang="en-US" baseline="30000" dirty="0"/>
              <a:t>th</a:t>
            </a:r>
            <a:r>
              <a:rPr lang="en-US" dirty="0"/>
              <a:t> grade level, meaning everyone should have taken the classes they need by the end of their junior year. </a:t>
            </a: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13741303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Correct</a:t>
            </a:r>
            <a:r>
              <a:rPr lang="en-US" baseline="0" dirty="0"/>
              <a:t> Answer: 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Correct Answer: 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Correct Answer: 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Correct Answer: 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Correct Answer: 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Correct Answer: 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Correct Answer: 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Correct Answer:</a:t>
            </a:r>
            <a:r>
              <a:rPr lang="en-US" baseline="0" dirty="0"/>
              <a:t> K</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Correct Answer:</a:t>
            </a:r>
            <a:r>
              <a:rPr lang="en-US" baseline="0" dirty="0"/>
              <a:t> K</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This is an example of how the ACT converts raw scores to scaled scores. Though each test will have a different chart, this gives you an example to see approximately how many questions you must get correct to get a certain scaled score.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i="1" u="sng" baseline="0" dirty="0"/>
              <a:t>You will read</a:t>
            </a:r>
            <a:r>
              <a:rPr lang="en-US" b="1" i="1" u="sng" baseline="0" dirty="0"/>
              <a:t> 4 </a:t>
            </a:r>
            <a:r>
              <a:rPr lang="en-US" i="1" u="sng" baseline="0" dirty="0"/>
              <a:t>passages and answer</a:t>
            </a:r>
            <a:r>
              <a:rPr lang="en-US" b="1" i="1" u="sng" baseline="0" dirty="0"/>
              <a:t> 40 </a:t>
            </a:r>
            <a:r>
              <a:rPr lang="en-US" i="1" u="sng" baseline="0" dirty="0"/>
              <a:t>questions in</a:t>
            </a:r>
            <a:r>
              <a:rPr lang="en-US" b="1" i="1" u="sng" baseline="0" dirty="0"/>
              <a:t> 35 </a:t>
            </a:r>
            <a:r>
              <a:rPr lang="en-US" i="1" u="sng" baseline="0" dirty="0"/>
              <a:t>minutes.  This means, you have approximately </a:t>
            </a:r>
            <a:r>
              <a:rPr lang="en-US" b="1" i="1" u="sng" baseline="0" dirty="0"/>
              <a:t>9</a:t>
            </a:r>
            <a:r>
              <a:rPr lang="en-US" i="1" u="sng" baseline="0" dirty="0"/>
              <a:t> minutes per passage.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These will be four type of reading passages on the reading test.</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Social Sciences, Humanities, and Natural Sciences tend to be more straightforward. Do not take the passages as they come. Instead, skip the Prose</a:t>
            </a:r>
            <a:r>
              <a:rPr lang="en-US" baseline="0" dirty="0"/>
              <a:t> Fiction/Literary Narrative</a:t>
            </a:r>
            <a:r>
              <a:rPr lang="en-US" dirty="0"/>
              <a:t> passage and come back to it after you finish the other three.  Remember, every question is worth the same amount.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dirty="0"/>
              <a:t>Because the passage is always in front of you, you should not waste time and brain</a:t>
            </a:r>
            <a:r>
              <a:rPr lang="en-US" baseline="0" dirty="0"/>
              <a:t> energy trying to remember the passage.</a:t>
            </a:r>
          </a:p>
          <a:p>
            <a:endParaRPr lang="en-US" dirty="0"/>
          </a:p>
          <a:p>
            <a:r>
              <a:rPr lang="en-US" dirty="0"/>
              <a:t>If your English teacher gives you a book to read over the weekend and tests you on that book on Monday, what is she/he testing you on? They are testing you on how much you can REMEMBER. This is a different skill than on the ACT, where the passage is always in front of you- more like an open book test. </a:t>
            </a:r>
          </a:p>
          <a:p>
            <a:endParaRPr lang="en-US" dirty="0"/>
          </a:p>
          <a:p>
            <a:r>
              <a:rPr lang="en-US" dirty="0"/>
              <a:t>Open book tests ask different skills of you, they ask you to read critically rather than just read every word as it is given and then answer the questions based on what you can remember. You need to be able to find what they ask you in the shortest time possible.</a:t>
            </a: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47</a:t>
            </a:fld>
            <a:endParaRPr lang="cs-CZ"/>
          </a:p>
        </p:txBody>
      </p:sp>
    </p:spTree>
    <p:extLst>
      <p:ext uri="{BB962C8B-B14F-4D97-AF65-F5344CB8AC3E}">
        <p14:creationId xmlns:p14="http://schemas.microsoft.com/office/powerpoint/2010/main" val="30967946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dirty="0"/>
              <a:t>How many of you have ever skipped the blurb when doing the ACT Reading? It seems to make sense, since you have such a short amount of time, but resist the urge to skip it. You will find that some of the time, you can get a great deal of information from those few sentences.</a:t>
            </a:r>
          </a:p>
          <a:p>
            <a:endParaRPr lang="en-US" dirty="0"/>
          </a:p>
          <a:p>
            <a:r>
              <a:rPr lang="en-US" dirty="0"/>
              <a:t>This is the</a:t>
            </a:r>
            <a:r>
              <a:rPr lang="en-US" baseline="0" dirty="0"/>
              <a:t> few sentences before the passage starts that is in a different font from the rest of the passage. Read the blurb from Passage II of Preparing for the ACT. What information can we gather from these few short sentences?</a:t>
            </a:r>
            <a:endParaRPr lang="en-US" dirty="0"/>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48</a:t>
            </a:fld>
            <a:endParaRPr lang="cs-CZ"/>
          </a:p>
        </p:txBody>
      </p:sp>
    </p:spTree>
    <p:extLst>
      <p:ext uri="{BB962C8B-B14F-4D97-AF65-F5344CB8AC3E}">
        <p14:creationId xmlns:p14="http://schemas.microsoft.com/office/powerpoint/2010/main" val="6987005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three more straightforward</a:t>
            </a:r>
            <a:r>
              <a:rPr lang="en-US" baseline="0" dirty="0"/>
              <a:t> </a:t>
            </a:r>
            <a:r>
              <a:rPr lang="en-US" dirty="0"/>
              <a:t>passages, the first thing you want to zero in on is the author’s MAIN IDEA. Why did she/he write this article? </a:t>
            </a: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49</a:t>
            </a:fld>
            <a:endParaRPr lang="cs-CZ"/>
          </a:p>
        </p:txBody>
      </p:sp>
    </p:spTree>
    <p:extLst>
      <p:ext uri="{BB962C8B-B14F-4D97-AF65-F5344CB8AC3E}">
        <p14:creationId xmlns:p14="http://schemas.microsoft.com/office/powerpoint/2010/main" val="3029059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There is an official method for reading and analyzing a large amount of information in a short amount of time, and it is called speed reading. Especially if you are not a very fast reader, this method can be applied to any passage or article that you need to read in a short amount of time. This skill of reading and analyzing quickly will be important when you get to college and you have lots to read and very little time to do it. </a:t>
            </a:r>
          </a:p>
          <a:p>
            <a:endParaRPr lang="en-US" dirty="0"/>
          </a:p>
          <a:p>
            <a:r>
              <a:rPr lang="en-US" dirty="0"/>
              <a:t>We had a student who was great in math and science, but his reading score was bringing his ACT composite score down. He said this method helped him to figure out how to most effectively spend his short time (9 minutes) on the ACT Reading.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There is an official method for reading and analyzing a large amount of information in a short amount of time, and it is called speed reading. Especially if you are not a very fast reader, this method can be applied to any passage or article that you need to read in a short amount of time. This skill of reading and analyzing quickly will be important when you get to college and you have lots to read and very little time to do it. </a:t>
            </a:r>
          </a:p>
          <a:p>
            <a:endParaRPr lang="en-US" dirty="0"/>
          </a:p>
          <a:p>
            <a:r>
              <a:rPr lang="en-US" dirty="0"/>
              <a:t>We had a student who was great in math and science, but his reading score was bringing his ACT composite score down. He said this method helped him to figure out how to most effectively spend his short time (9 minutes) on the ACT Reading.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Don’t take the questions in the order they are given. Instead, answer the easy questions first and move gradually into the most difficult questions.</a:t>
            </a: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52</a:t>
            </a:fld>
            <a:endParaRPr lang="cs-CZ"/>
          </a:p>
        </p:txBody>
      </p:sp>
    </p:spTree>
    <p:extLst>
      <p:ext uri="{BB962C8B-B14F-4D97-AF65-F5344CB8AC3E}">
        <p14:creationId xmlns:p14="http://schemas.microsoft.com/office/powerpoint/2010/main" val="10137293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Don’t take the questions in the order they are given. Instead, answer the easy questions first and move gradually into the most difficult questions.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Correct Answer:</a:t>
            </a:r>
            <a:r>
              <a:rPr lang="en-US" baseline="0" dirty="0"/>
              <a:t> D</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 knows what POE is? Who actually uses</a:t>
            </a:r>
            <a:r>
              <a:rPr lang="en-US" baseline="0" dirty="0"/>
              <a:t> POE on tests? </a:t>
            </a:r>
            <a:r>
              <a:rPr lang="en-US" dirty="0"/>
              <a:t>Every multiple choice question on the ACT has three or four wrong answers and only one correct answer.</a:t>
            </a:r>
            <a:r>
              <a:rPr lang="en-US" baseline="0" dirty="0"/>
              <a:t>  By looking for the wrong answers instead of the correct ones, you will often be left with just a few answer choices to make an educated guess.  This is called POE or Process of Elimination.</a:t>
            </a:r>
            <a:endParaRPr lang="en-US" dirty="0"/>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39378318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Don’t take the questions in the order they are given. Instead, answer the easy questions first and move gradually into the most difficult questions.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Don’t take the questions in the order they are given. Instead, answer the easy questions first and move gradually into the most difficult questions.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dirty="0"/>
              <a:t>The Science section will</a:t>
            </a:r>
            <a:r>
              <a:rPr lang="en-US" baseline="0" dirty="0"/>
              <a:t> be the last section on the ACT so you WILL be tired!  So this is how you will feel on test day!</a:t>
            </a:r>
          </a:p>
          <a:p>
            <a:endParaRPr lang="en-US" dirty="0"/>
          </a:p>
          <a:p>
            <a:r>
              <a:rPr lang="en-US" dirty="0"/>
              <a:t>An important way to raise your ACT Science score is to practice your endurance for taking the whole LONG test over one or two timed practices. Practicing the full ACT will help with getting through to the science section with enough energy.</a:t>
            </a: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57</a:t>
            </a:fld>
            <a:endParaRPr lang="cs-CZ"/>
          </a:p>
        </p:txBody>
      </p:sp>
    </p:spTree>
    <p:extLst>
      <p:ext uri="{BB962C8B-B14F-4D97-AF65-F5344CB8AC3E}">
        <p14:creationId xmlns:p14="http://schemas.microsoft.com/office/powerpoint/2010/main" val="38969957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It’s important</a:t>
            </a:r>
            <a:r>
              <a:rPr lang="en-US" baseline="0" dirty="0"/>
              <a:t> to understand that the ACT SCIENCE test, doesn’t actually test much science.  Rather, it is a reading comprehension exam where science is the subject.  Again, these problems are structured such that students struggle with time!  So if you can do Reading, you can do Science!</a:t>
            </a:r>
          </a:p>
          <a:p>
            <a:endParaRPr lang="en-US" dirty="0"/>
          </a:p>
          <a:p>
            <a:r>
              <a:rPr lang="en-US" baseline="0" dirty="0"/>
              <a:t>How</a:t>
            </a:r>
            <a:r>
              <a:rPr lang="en-US" dirty="0"/>
              <a:t> many passages did you have on the Reading section? 4. How many do you have in the Science section? Either</a:t>
            </a:r>
            <a:r>
              <a:rPr lang="en-US" baseline="0" dirty="0"/>
              <a:t> 6 or 7</a:t>
            </a:r>
            <a:r>
              <a:rPr lang="en-US" dirty="0"/>
              <a:t>.</a:t>
            </a:r>
            <a:endParaRPr lang="en-US" baseline="0" dirty="0"/>
          </a:p>
          <a:p>
            <a:endParaRPr lang="en-US" baseline="0" dirty="0"/>
          </a:p>
          <a:p>
            <a:r>
              <a:rPr lang="en-US" i="0" u="none" baseline="0" dirty="0"/>
              <a:t>The science test will consist of </a:t>
            </a:r>
            <a:r>
              <a:rPr lang="en-US" b="1" i="0" u="none" baseline="0" dirty="0"/>
              <a:t>6 -</a:t>
            </a:r>
            <a:r>
              <a:rPr lang="en-US" i="0" u="none" baseline="0" dirty="0"/>
              <a:t> </a:t>
            </a:r>
            <a:r>
              <a:rPr lang="en-US" b="1" i="0" u="none" baseline="0" dirty="0"/>
              <a:t>7 </a:t>
            </a:r>
            <a:r>
              <a:rPr lang="en-US" i="0" u="none" baseline="0" dirty="0"/>
              <a:t>passages that will each be followed by </a:t>
            </a:r>
            <a:r>
              <a:rPr lang="en-US" b="1" i="0" u="none" baseline="0" dirty="0"/>
              <a:t>5-7 </a:t>
            </a:r>
            <a:r>
              <a:rPr lang="en-US" i="0" u="none" baseline="0" dirty="0"/>
              <a:t>questions.  The passages will cover content from biology, chemistry and physical sciences.  They will vary in terms of organization and difficulty.  You will have </a:t>
            </a:r>
            <a:r>
              <a:rPr lang="en-US" b="1" i="0" u="none" baseline="0" dirty="0"/>
              <a:t>35 </a:t>
            </a:r>
            <a:r>
              <a:rPr lang="en-US" i="0" u="none" baseline="0" dirty="0"/>
              <a:t>minutes to answer </a:t>
            </a:r>
            <a:r>
              <a:rPr lang="en-US" b="1" i="0" u="none" baseline="0" dirty="0"/>
              <a:t>40 </a:t>
            </a:r>
            <a:r>
              <a:rPr lang="en-US" i="0" u="none" baseline="0" dirty="0"/>
              <a:t>questions!</a:t>
            </a:r>
            <a:endParaRPr lang="en-US" i="0" u="none"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dirty="0"/>
              <a:t>Remember that this is not a true science test. Rather, it is a reading comprehension test where science is the subject. This can be challenging for many students, because you have never really seen a test quite like it before. It’s nothing like the tests you might have in your biology class, for example. </a:t>
            </a:r>
          </a:p>
          <a:p>
            <a:endParaRPr lang="en-US" dirty="0"/>
          </a:p>
          <a:p>
            <a:r>
              <a:rPr lang="en-US" dirty="0"/>
              <a:t>The good news is, if you can do Reading, you can do Science!</a:t>
            </a: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59</a:t>
            </a:fld>
            <a:endParaRPr lang="cs-CZ"/>
          </a:p>
        </p:txBody>
      </p:sp>
    </p:spTree>
    <p:extLst>
      <p:ext uri="{BB962C8B-B14F-4D97-AF65-F5344CB8AC3E}">
        <p14:creationId xmlns:p14="http://schemas.microsoft.com/office/powerpoint/2010/main" val="19225175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Where as in Reading they told you exactly what type of passage you were looking at, in Science you need to be able to identify which passage type you are tackling.</a:t>
            </a: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60</a:t>
            </a:fld>
            <a:endParaRPr lang="cs-CZ"/>
          </a:p>
        </p:txBody>
      </p:sp>
    </p:spTree>
    <p:extLst>
      <p:ext uri="{BB962C8B-B14F-4D97-AF65-F5344CB8AC3E}">
        <p14:creationId xmlns:p14="http://schemas.microsoft.com/office/powerpoint/2010/main" val="27425270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charts and graphs</a:t>
            </a:r>
            <a:r>
              <a:rPr lang="en-US" baseline="0" dirty="0"/>
              <a:t> passages are the most straightforward. The answers to the questions will typically be found by reading and comprehending a chart or graph. These are typically the easiest for students, and we recommend doing these first.</a:t>
            </a:r>
          </a:p>
          <a:p>
            <a:endParaRPr lang="en-US" baseline="0" dirty="0"/>
          </a:p>
          <a:p>
            <a:r>
              <a:rPr lang="en-US" baseline="0" dirty="0"/>
              <a:t>The experiments passages are a little more difficult. They are a hybrid of explaining the experiment and presenting the results. Do these second. They will typically have words such as “Experiment 1/Experiment 2” or “Study 1/Study 2”</a:t>
            </a:r>
          </a:p>
          <a:p>
            <a:endParaRPr lang="en-US" baseline="0" dirty="0"/>
          </a:p>
          <a:p>
            <a:r>
              <a:rPr lang="en-US" baseline="0" dirty="0"/>
              <a:t>There is always one conflicting scientists passage. Save this for last, as it is the most time consuming and most difficult. This passage will include multiple individuals proposing conflicting viewpoints on one scientific idea. They can be recognized by terms such as “Scientist 1/Scientist 2” or “Hypothesis 1/Hypothesis 2”</a:t>
            </a:r>
          </a:p>
          <a:p>
            <a:endParaRPr lang="en-US" baseline="0" dirty="0"/>
          </a:p>
          <a:p>
            <a:r>
              <a:rPr lang="en-US" baseline="0" dirty="0"/>
              <a:t>Go through the Science section of the Preparing for the ACT booklet and identify each passage type.</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dirty="0"/>
              <a:t>The best skill you can cultivate to improve your score on the ACT Science is being able to look past the difficult vocabulary to analyze the passage or graph. One strategy is to physically cross out words you don’t know and replace them with a word or phrase that makes sense to you. </a:t>
            </a:r>
          </a:p>
          <a:p>
            <a:endParaRPr lang="en-US" dirty="0"/>
          </a:p>
          <a:p>
            <a:r>
              <a:rPr lang="en-US" dirty="0"/>
              <a:t>For example, in the previous example, does anyone know what the words Geospiza fortis and Geospiza </a:t>
            </a:r>
            <a:r>
              <a:rPr lang="en-US" dirty="0" err="1"/>
              <a:t>fuliginosa</a:t>
            </a:r>
            <a:r>
              <a:rPr lang="en-US" dirty="0"/>
              <a:t> are? No, and you don’t need to know those </a:t>
            </a:r>
            <a:r>
              <a:rPr lang="en-US" dirty="0" err="1"/>
              <a:t>latin</a:t>
            </a:r>
            <a:r>
              <a:rPr lang="en-US" dirty="0"/>
              <a:t> terms. </a:t>
            </a:r>
            <a:r>
              <a:rPr lang="en-US" dirty="0" err="1"/>
              <a:t>Everytime</a:t>
            </a:r>
            <a:r>
              <a:rPr lang="en-US" dirty="0"/>
              <a:t> you see Geospiza fortis cross it out and replace it with hawks, and every time you see Geospiza </a:t>
            </a:r>
            <a:r>
              <a:rPr lang="en-US" dirty="0" err="1"/>
              <a:t>fuliginosa</a:t>
            </a:r>
            <a:r>
              <a:rPr lang="en-US" dirty="0"/>
              <a:t> cross it out and replace it with the word blue jays. Be easy on yourself and make the test as easy to digest as possible. </a:t>
            </a: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62</a:t>
            </a:fld>
            <a:endParaRPr lang="cs-CZ"/>
          </a:p>
        </p:txBody>
      </p:sp>
    </p:spTree>
    <p:extLst>
      <p:ext uri="{BB962C8B-B14F-4D97-AF65-F5344CB8AC3E}">
        <p14:creationId xmlns:p14="http://schemas.microsoft.com/office/powerpoint/2010/main" val="14775829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you get a feel for the experiment (or right off the bat for a “Charts/Graphs” passage) jump into understanding the graphs before you go to the questions. </a:t>
            </a: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63</a:t>
            </a:fld>
            <a:endParaRPr lang="cs-CZ"/>
          </a:p>
        </p:txBody>
      </p:sp>
    </p:spTree>
    <p:extLst>
      <p:ext uri="{BB962C8B-B14F-4D97-AF65-F5344CB8AC3E}">
        <p14:creationId xmlns:p14="http://schemas.microsoft.com/office/powerpoint/2010/main" val="4683809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Practice analyzing graphs until the answers to these questions come to you immediately.</a:t>
            </a:r>
          </a:p>
          <a:p>
            <a:endParaRPr lang="en-US" dirty="0"/>
          </a:p>
          <a:p>
            <a:r>
              <a:rPr lang="en-US" dirty="0"/>
              <a:t>Use several examples from the Preparing for the ACT booklet to demonstrate how to analyze different types of graphs. Figures</a:t>
            </a:r>
            <a:r>
              <a:rPr lang="en-US" baseline="0" dirty="0"/>
              <a:t> 1 and 2 from Passage III are good graphs to review</a:t>
            </a:r>
            <a:r>
              <a:rPr lang="en-US" dirty="0"/>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 knows what POE is? Who actually uses</a:t>
            </a:r>
            <a:r>
              <a:rPr lang="en-US" baseline="0" dirty="0"/>
              <a:t> POE on tests? </a:t>
            </a:r>
            <a:r>
              <a:rPr lang="en-US" dirty="0"/>
              <a:t>Every multiple choice question on the ACT has three or four wrong answers and only one correct answer.</a:t>
            </a:r>
            <a:r>
              <a:rPr lang="en-US" baseline="0" dirty="0"/>
              <a:t>  By looking for the wrong answers instead of the correct ones, you will often be left with just a few answer choices to make an educated guess.  This is called POE or Process of Elimination.</a:t>
            </a:r>
            <a:endParaRPr lang="en-US" dirty="0"/>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16688824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Practice analyzing graphs until the answers to these questions come to you immediately.</a:t>
            </a:r>
          </a:p>
          <a:p>
            <a:endParaRPr lang="en-US" dirty="0"/>
          </a:p>
          <a:p>
            <a:r>
              <a:rPr lang="en-US" dirty="0"/>
              <a:t>Use several examples from the Preparing for the ACT booklet to demonstrate how to analyze different types of graphs. Figures</a:t>
            </a:r>
            <a:r>
              <a:rPr lang="en-US" baseline="0" dirty="0"/>
              <a:t> 1 and 2 from Passage III are good graphs to review</a:t>
            </a:r>
            <a:r>
              <a:rPr lang="en-US" dirty="0"/>
              <a:t>. </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Practice analyzing graphs until the answers to these questions come to you immediately.</a:t>
            </a:r>
          </a:p>
          <a:p>
            <a:endParaRPr lang="en-US" dirty="0"/>
          </a:p>
          <a:p>
            <a:r>
              <a:rPr lang="en-US" dirty="0"/>
              <a:t>Use several examples from the Preparing for the ACT booklet to demonstrate how to analyze different types of graphs. Figures</a:t>
            </a:r>
            <a:r>
              <a:rPr lang="en-US" baseline="0" dirty="0"/>
              <a:t> 1 and 2 from Passage III are good graphs to review</a:t>
            </a:r>
            <a:r>
              <a:rPr lang="en-US" dirty="0"/>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Practice analyzing graphs until the answers to these questions come to you immediately.</a:t>
            </a:r>
          </a:p>
          <a:p>
            <a:endParaRPr lang="en-US" dirty="0"/>
          </a:p>
          <a:p>
            <a:r>
              <a:rPr lang="en-US" dirty="0"/>
              <a:t>Use several examples from the Preparing for the ACT booklet to demonstrate how to analyze different types of graphs. Figures</a:t>
            </a:r>
            <a:r>
              <a:rPr lang="en-US" baseline="0" dirty="0"/>
              <a:t> 1 and 2 from Passage III are good graphs to review</a:t>
            </a:r>
            <a:r>
              <a:rPr lang="en-US" dirty="0"/>
              <a:t>. </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Practice analyzing graphs until the answers to these questions come to you immediately.</a:t>
            </a:r>
          </a:p>
          <a:p>
            <a:endParaRPr lang="en-US" dirty="0"/>
          </a:p>
          <a:p>
            <a:r>
              <a:rPr lang="en-US" dirty="0"/>
              <a:t>Use several examples from the Preparing for the ACT booklet to demonstrate how to analyze different types of graphs. Figures</a:t>
            </a:r>
            <a:r>
              <a:rPr lang="en-US" baseline="0" dirty="0"/>
              <a:t> 1 and 2 from Passage III are good graphs to review</a:t>
            </a:r>
            <a:r>
              <a:rPr lang="en-US" dirty="0"/>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Practice analyzing graphs until the answers to these questions come to you immediately.</a:t>
            </a:r>
          </a:p>
          <a:p>
            <a:endParaRPr lang="en-US" dirty="0"/>
          </a:p>
          <a:p>
            <a:r>
              <a:rPr lang="en-US" dirty="0"/>
              <a:t>Use several examples from the Preparing for the ACT booklet to demonstrate how to analyze different types of graphs. Figures</a:t>
            </a:r>
            <a:r>
              <a:rPr lang="en-US" baseline="0" dirty="0"/>
              <a:t> 1 and 2 from Passage III are good graphs to review</a:t>
            </a:r>
            <a:r>
              <a:rPr lang="en-US" dirty="0"/>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Practice analyzing graphs until the answers to these questions come to you immediately.</a:t>
            </a:r>
          </a:p>
          <a:p>
            <a:endParaRPr lang="en-US" dirty="0"/>
          </a:p>
          <a:p>
            <a:r>
              <a:rPr lang="en-US" dirty="0"/>
              <a:t>Use several examples from the Preparing for the ACT booklet to demonstrate how to analyze different types of graphs. Figures</a:t>
            </a:r>
            <a:r>
              <a:rPr lang="en-US" baseline="0" dirty="0"/>
              <a:t> 1 and 2 from Passage III are good graphs to review</a:t>
            </a:r>
            <a:r>
              <a:rPr lang="en-US" dirty="0"/>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Practice analyzing graphs until the answers to these questions come to you immediately.</a:t>
            </a:r>
          </a:p>
          <a:p>
            <a:endParaRPr lang="en-US" dirty="0"/>
          </a:p>
          <a:p>
            <a:r>
              <a:rPr lang="en-US" dirty="0"/>
              <a:t>Use several examples from the Preparing for the ACT booklet to demonstrate how to analyze different types of graphs. Figures</a:t>
            </a:r>
            <a:r>
              <a:rPr lang="en-US" baseline="0" dirty="0"/>
              <a:t> 1 and 2 from Passage III are good graphs to review</a:t>
            </a:r>
            <a:r>
              <a:rPr lang="en-US" dirty="0"/>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Have students look at Passage II and determine</a:t>
            </a:r>
            <a:r>
              <a:rPr lang="en-US" baseline="0" dirty="0"/>
              <a:t> which questions are easy, medium, and hard based off of the strategy we covered in the reading section.</a:t>
            </a:r>
            <a:endParaRPr lang="en-US" dirty="0"/>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72</a:t>
            </a:fld>
            <a:endParaRPr lang="cs-CZ"/>
          </a:p>
        </p:txBody>
      </p:sp>
    </p:spTree>
    <p:extLst>
      <p:ext uri="{BB962C8B-B14F-4D97-AF65-F5344CB8AC3E}">
        <p14:creationId xmlns:p14="http://schemas.microsoft.com/office/powerpoint/2010/main" val="33164945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Number 15, Passage III</a:t>
            </a:r>
            <a:r>
              <a:rPr lang="en-US" baseline="0" dirty="0"/>
              <a:t> is an example of an easy question. It asks you to look at the graph and fetch the answer from 8,000 years.</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Number 16 Passage III is an example of a medium question. It asks you to predict</a:t>
            </a:r>
            <a:r>
              <a:rPr lang="en-US" baseline="0" dirty="0"/>
              <a:t> information based on trends.</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Give</a:t>
            </a:r>
            <a:r>
              <a:rPr lang="en-US" baseline="0" dirty="0"/>
              <a:t> students 2-3 minutes to take notes on this paragraph. What notes would be important to take so that you won’t have to reread this information?</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Number 20, passage III is a hard question asking about the entire passage.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i="1" u="sng" dirty="0"/>
              <a:t>You will have </a:t>
            </a:r>
            <a:r>
              <a:rPr lang="en-US" b="1" i="1" u="sng" dirty="0"/>
              <a:t>45 </a:t>
            </a:r>
            <a:r>
              <a:rPr lang="en-US" i="1" u="sng" dirty="0"/>
              <a:t>minutes to answer </a:t>
            </a:r>
            <a:r>
              <a:rPr lang="en-US" b="1" i="1" u="sng" dirty="0"/>
              <a:t>75 </a:t>
            </a:r>
            <a:r>
              <a:rPr lang="en-US" i="1" u="sng" dirty="0"/>
              <a:t>questions that will come from </a:t>
            </a:r>
            <a:r>
              <a:rPr lang="en-US" b="1" i="1" u="sng" dirty="0"/>
              <a:t>5 </a:t>
            </a:r>
            <a:r>
              <a:rPr lang="en-US" i="1" u="sng" dirty="0"/>
              <a:t>passages.  </a:t>
            </a:r>
          </a:p>
          <a:p>
            <a:r>
              <a:rPr lang="en-US" dirty="0"/>
              <a:t>The questions will measure</a:t>
            </a:r>
            <a:r>
              <a:rPr lang="en-US" baseline="0" dirty="0"/>
              <a:t> </a:t>
            </a:r>
            <a:r>
              <a:rPr lang="en-US" dirty="0"/>
              <a:t>your abilities in grammar,</a:t>
            </a:r>
            <a:r>
              <a:rPr lang="en-US" baseline="0" dirty="0"/>
              <a:t> organization and </a:t>
            </a:r>
            <a:r>
              <a:rPr lang="en-US" dirty="0"/>
              <a:t>style, as well as your ability to strengthen or revise parts of each passage.</a:t>
            </a:r>
            <a:endParaRPr lang="en-US" baseline="0"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i="1" u="sng" dirty="0"/>
              <a:t>You will have </a:t>
            </a:r>
            <a:r>
              <a:rPr lang="en-US" b="1" i="1" u="sng" dirty="0"/>
              <a:t>45 </a:t>
            </a:r>
            <a:r>
              <a:rPr lang="en-US" i="1" u="sng" dirty="0"/>
              <a:t>minutes to answer </a:t>
            </a:r>
            <a:r>
              <a:rPr lang="en-US" b="1" i="1" u="sng" dirty="0"/>
              <a:t>75 </a:t>
            </a:r>
            <a:r>
              <a:rPr lang="en-US" i="1" u="sng" dirty="0"/>
              <a:t>questions that will come from </a:t>
            </a:r>
            <a:r>
              <a:rPr lang="en-US" b="1" i="1" u="sng" dirty="0"/>
              <a:t>5 </a:t>
            </a:r>
            <a:r>
              <a:rPr lang="en-US" i="1" u="sng" dirty="0"/>
              <a:t>passages.  </a:t>
            </a:r>
          </a:p>
          <a:p>
            <a:r>
              <a:rPr lang="en-US" dirty="0"/>
              <a:t>The questions will measure</a:t>
            </a:r>
            <a:r>
              <a:rPr lang="en-US" baseline="0" dirty="0"/>
              <a:t> </a:t>
            </a:r>
            <a:r>
              <a:rPr lang="en-US" dirty="0"/>
              <a:t>your abilities in grammar,</a:t>
            </a:r>
            <a:r>
              <a:rPr lang="en-US" baseline="0" dirty="0"/>
              <a:t> organization and </a:t>
            </a:r>
            <a:r>
              <a:rPr lang="en-US" dirty="0"/>
              <a:t>style, as well as your ability to strengthen or revise parts of each passage.</a:t>
            </a:r>
            <a:endParaRPr lang="en-US" baseline="0"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i="0" u="none" baseline="0" dirty="0"/>
              <a:t>Correct Answer: J</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i="1" u="sng" dirty="0"/>
              <a:t>You will have </a:t>
            </a:r>
            <a:r>
              <a:rPr lang="en-US" b="1" i="1" u="sng" dirty="0"/>
              <a:t>45 </a:t>
            </a:r>
            <a:r>
              <a:rPr lang="en-US" i="1" u="sng" dirty="0"/>
              <a:t>minutes to answer </a:t>
            </a:r>
            <a:r>
              <a:rPr lang="en-US" b="1" i="1" u="sng" dirty="0"/>
              <a:t>75 </a:t>
            </a:r>
            <a:r>
              <a:rPr lang="en-US" i="1" u="sng" dirty="0"/>
              <a:t>questions that will come from </a:t>
            </a:r>
            <a:r>
              <a:rPr lang="en-US" b="1" i="1" u="sng" dirty="0"/>
              <a:t>5 </a:t>
            </a:r>
            <a:r>
              <a:rPr lang="en-US" i="1" u="sng" dirty="0"/>
              <a:t>passages.  </a:t>
            </a:r>
          </a:p>
          <a:p>
            <a:r>
              <a:rPr lang="en-US" dirty="0"/>
              <a:t>The questions will measure</a:t>
            </a:r>
            <a:r>
              <a:rPr lang="en-US" baseline="0" dirty="0"/>
              <a:t> </a:t>
            </a:r>
            <a:r>
              <a:rPr lang="en-US" dirty="0"/>
              <a:t>your abilities in grammar,</a:t>
            </a:r>
            <a:r>
              <a:rPr lang="en-US" baseline="0" dirty="0"/>
              <a:t> organization and </a:t>
            </a:r>
            <a:r>
              <a:rPr lang="en-US" dirty="0"/>
              <a:t>style, as well as your ability to strengthen or revise parts of each passage.</a:t>
            </a:r>
            <a:endParaRPr lang="en-US" baseline="0"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u="none" baseline="0" dirty="0"/>
              <a:t>Correct Answer: G</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u="none" dirty="0"/>
              <a:t>Correct Answer: A</a:t>
            </a:r>
            <a:endParaRPr lang="en-US" i="0" u="none" baseline="0"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aseline="0" dirty="0"/>
              <a:t>ACT questions are ranked either easy, medium or hard. Remember, every question is worth the same amount whether it is easy, medium, or hard!</a:t>
            </a:r>
          </a:p>
          <a:p>
            <a:endParaRPr lang="en-US" dirty="0"/>
          </a:p>
          <a:p>
            <a:r>
              <a:rPr lang="en-US" dirty="0"/>
              <a:t>There are the same number of easy, medium, and hard questions on the ACT. So focus on not making mistakes on the easy and medium questions, and guess on the hard questions if you need to. </a:t>
            </a:r>
          </a:p>
          <a:p>
            <a:endParaRPr lang="en-US" baseline="0" dirty="0"/>
          </a:p>
          <a:p>
            <a:r>
              <a:rPr lang="en-US" b="1" baseline="0" dirty="0"/>
              <a:t>Two-thirds of the test is composed of easy and medium questions. Make sure is to avoid making silly mistakes on easy and medium questions.</a:t>
            </a:r>
            <a:endParaRPr lang="en-US" b="1"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i="0" u="none" dirty="0"/>
              <a:t>Correct Answer: F</a:t>
            </a:r>
            <a:endParaRPr lang="en-US" i="0" u="none" baseline="0"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u="none" dirty="0"/>
              <a:t>Correct Answer: D</a:t>
            </a:r>
            <a:endParaRPr lang="en-US" i="0" u="none" baseline="0"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i="0" u="none" dirty="0"/>
              <a:t>Correct Answer: G</a:t>
            </a:r>
            <a:endParaRPr lang="en-US" i="0" u="none" baseline="0"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i="1" u="sng" dirty="0"/>
              <a:t>Do NOW </a:t>
            </a:r>
            <a:r>
              <a:rPr lang="en-US" i="1" u="sng" dirty="0"/>
              <a:t>– you know how to solve and it won’t take long</a:t>
            </a:r>
          </a:p>
          <a:p>
            <a:r>
              <a:rPr lang="en-US" b="1" i="1" u="sng" dirty="0"/>
              <a:t>Do LATER </a:t>
            </a:r>
            <a:r>
              <a:rPr lang="en-US" i="1" u="sng" dirty="0"/>
              <a:t>– you may or may not know how to solve; there will be many steps</a:t>
            </a:r>
          </a:p>
          <a:p>
            <a:r>
              <a:rPr lang="en-US" b="1" i="1" u="sng" dirty="0"/>
              <a:t>Do NEVER</a:t>
            </a:r>
            <a:r>
              <a:rPr lang="en-US" b="1" i="1" u="sng" baseline="0" dirty="0"/>
              <a:t> </a:t>
            </a:r>
            <a:r>
              <a:rPr lang="en-US" i="1" u="sng" baseline="0" dirty="0"/>
              <a:t>– you have no clue how to solve and never will; pick your spot of the day and move on!</a:t>
            </a:r>
          </a:p>
          <a:p>
            <a:endParaRPr lang="en-US" baseline="0" dirty="0"/>
          </a:p>
          <a:p>
            <a:r>
              <a:rPr lang="en-US" baseline="0" dirty="0"/>
              <a:t> </a:t>
            </a:r>
            <a:r>
              <a:rPr lang="en-US" dirty="0"/>
              <a:t>It’s important to understand that the ACT is written</a:t>
            </a:r>
            <a:r>
              <a:rPr lang="en-US" baseline="0" dirty="0"/>
              <a:t> purposely so that you will struggle with time!  Learn to recognize what types of problems will take too much time to solve.  On these you need to guess and move on.  Practice re-ordering questions.  Do the easy ones NOW (or first).  Save the ones you might be able to answer to LATER and on the ones you will NEVER be able to figure out, it’s okay to guess!</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i="0" u="none" dirty="0"/>
              <a:t>Correct Answer: B</a:t>
            </a:r>
            <a:endParaRPr lang="en-US" i="0" u="none" baseline="0"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English section likes straightforward, newspaper-type</a:t>
            </a:r>
            <a:r>
              <a:rPr lang="en-US" baseline="0" dirty="0"/>
              <a:t> writing. Unlike writing essays in an English class, when you add fluff to reach a page limit or word count, the ACT likes succinct writing. Typically, the shortest answer is right if it makes sense.</a:t>
            </a:r>
          </a:p>
          <a:p>
            <a:endParaRPr lang="en-US" baseline="0" dirty="0"/>
          </a:p>
          <a:p>
            <a:r>
              <a:rPr lang="en-US" baseline="0" dirty="0"/>
              <a:t>Don’t be afraid to choose DELETE THE UNDERLINED PORTION or NO CHANGE as the answer. Just because it is underlined doesn’t mean that there is an error or that it is even needed. These answers are correct just as often as the others.</a:t>
            </a:r>
          </a:p>
          <a:p>
            <a:endParaRPr lang="en-US" baseline="0" dirty="0"/>
          </a:p>
          <a:p>
            <a:r>
              <a:rPr lang="en-US" baseline="0" dirty="0"/>
              <a:t>Review your punctuation and grammar rules. Many questions will ask about pronoun-antecedent agreement, noun-verb agreement, who/whom, its/it’s, etc. Review these rules to ensure you can correctly answer these questions.</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5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7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7356053" y="4474927"/>
            <a:ext cx="3267286" cy="3869436"/>
            <a:chOff x="0" y="0"/>
            <a:chExt cx="4356381" cy="5159248"/>
          </a:xfrm>
        </p:grpSpPr>
        <p:grpSp>
          <p:nvGrpSpPr>
            <p:cNvPr id="3" name="Group 3"/>
            <p:cNvGrpSpPr/>
            <p:nvPr/>
          </p:nvGrpSpPr>
          <p:grpSpPr>
            <a:xfrm rot="-2700000">
              <a:off x="765811" y="1085943"/>
              <a:ext cx="3639063" cy="1370191"/>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8FBF26"/>
              </a:solidFill>
            </p:spPr>
          </p:sp>
        </p:grpSp>
        <p:grpSp>
          <p:nvGrpSpPr>
            <p:cNvPr id="5" name="Group 5"/>
            <p:cNvGrpSpPr/>
            <p:nvPr/>
          </p:nvGrpSpPr>
          <p:grpSpPr>
            <a:xfrm rot="-2700000">
              <a:off x="-89626" y="2603810"/>
              <a:ext cx="3919937" cy="1370191"/>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FFFFFF"/>
              </a:solidFill>
            </p:spPr>
          </p:sp>
        </p:grpSp>
      </p:grpSp>
      <p:sp>
        <p:nvSpPr>
          <p:cNvPr id="7" name="Freeform 7"/>
          <p:cNvSpPr/>
          <p:nvPr/>
        </p:nvSpPr>
        <p:spPr>
          <a:xfrm>
            <a:off x="559877" y="0"/>
            <a:ext cx="8643117" cy="4115410"/>
          </a:xfrm>
          <a:custGeom>
            <a:avLst/>
            <a:gdLst/>
            <a:ahLst/>
            <a:cxnLst/>
            <a:rect l="l" t="t" r="r" b="b"/>
            <a:pathLst>
              <a:path w="8643117" h="4521401">
                <a:moveTo>
                  <a:pt x="0" y="0"/>
                </a:moveTo>
                <a:lnTo>
                  <a:pt x="8643117" y="0"/>
                </a:lnTo>
                <a:lnTo>
                  <a:pt x="8643117" y="4521401"/>
                </a:lnTo>
                <a:lnTo>
                  <a:pt x="0" y="4521401"/>
                </a:lnTo>
                <a:lnTo>
                  <a:pt x="0" y="0"/>
                </a:lnTo>
                <a:close/>
              </a:path>
            </a:pathLst>
          </a:custGeom>
          <a:blipFill>
            <a:blip r:embed="rId2"/>
            <a:stretch>
              <a:fillRect l="-6477" t="-37461" r="-6370" b="-20539"/>
            </a:stretch>
          </a:blipFill>
        </p:spPr>
      </p:sp>
      <p:grpSp>
        <p:nvGrpSpPr>
          <p:cNvPr id="8" name="Group 8"/>
          <p:cNvGrpSpPr/>
          <p:nvPr/>
        </p:nvGrpSpPr>
        <p:grpSpPr>
          <a:xfrm>
            <a:off x="5352747" y="-689678"/>
            <a:ext cx="1556712" cy="1937698"/>
            <a:chOff x="0" y="0"/>
            <a:chExt cx="2075616" cy="2583597"/>
          </a:xfrm>
        </p:grpSpPr>
        <p:grpSp>
          <p:nvGrpSpPr>
            <p:cNvPr id="9" name="Group 9"/>
            <p:cNvGrpSpPr/>
            <p:nvPr/>
          </p:nvGrpSpPr>
          <p:grpSpPr>
            <a:xfrm rot="-2700000">
              <a:off x="12461" y="1170651"/>
              <a:ext cx="1955663" cy="845307"/>
              <a:chOff x="0" y="0"/>
              <a:chExt cx="940228" cy="406400"/>
            </a:xfrm>
          </p:grpSpPr>
          <p:sp>
            <p:nvSpPr>
              <p:cNvPr id="10" name="Freeform 10"/>
              <p:cNvSpPr/>
              <p:nvPr/>
            </p:nvSpPr>
            <p:spPr>
              <a:xfrm>
                <a:off x="17780" y="22860"/>
                <a:ext cx="914828" cy="360680"/>
              </a:xfrm>
              <a:custGeom>
                <a:avLst/>
                <a:gdLst/>
                <a:ahLst/>
                <a:cxnLst/>
                <a:rect l="l" t="t" r="r" b="b"/>
                <a:pathLst>
                  <a:path w="914828" h="360680">
                    <a:moveTo>
                      <a:pt x="914828" y="180340"/>
                    </a:moveTo>
                    <a:cubicBezTo>
                      <a:pt x="914828" y="81280"/>
                      <a:pt x="834818"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FFFFFF">
                  <a:alpha val="32941"/>
                </a:srgbClr>
              </a:solidFill>
            </p:spPr>
          </p:sp>
        </p:grpSp>
        <p:grpSp>
          <p:nvGrpSpPr>
            <p:cNvPr id="11" name="Group 11"/>
            <p:cNvGrpSpPr/>
            <p:nvPr/>
          </p:nvGrpSpPr>
          <p:grpSpPr>
            <a:xfrm rot="-2700000">
              <a:off x="239869" y="512806"/>
              <a:ext cx="1800573" cy="845307"/>
              <a:chOff x="0" y="0"/>
              <a:chExt cx="865665" cy="406400"/>
            </a:xfrm>
          </p:grpSpPr>
          <p:sp>
            <p:nvSpPr>
              <p:cNvPr id="12" name="Freeform 12"/>
              <p:cNvSpPr/>
              <p:nvPr/>
            </p:nvSpPr>
            <p:spPr>
              <a:xfrm>
                <a:off x="17780" y="22860"/>
                <a:ext cx="840266" cy="360680"/>
              </a:xfrm>
              <a:custGeom>
                <a:avLst/>
                <a:gdLst/>
                <a:ahLst/>
                <a:cxnLst/>
                <a:rect l="l" t="t" r="r" b="b"/>
                <a:pathLst>
                  <a:path w="840266" h="360680">
                    <a:moveTo>
                      <a:pt x="840266" y="180340"/>
                    </a:moveTo>
                    <a:cubicBezTo>
                      <a:pt x="840266" y="81280"/>
                      <a:pt x="760256" y="0"/>
                      <a:pt x="659926"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5" y="279400"/>
                      <a:pt x="840265" y="180340"/>
                    </a:cubicBezTo>
                    <a:close/>
                  </a:path>
                </a:pathLst>
              </a:custGeom>
              <a:solidFill>
                <a:srgbClr val="8FBF26"/>
              </a:solidFill>
            </p:spPr>
          </p:sp>
        </p:grpSp>
      </p:grpSp>
      <p:grpSp>
        <p:nvGrpSpPr>
          <p:cNvPr id="13" name="Group 13"/>
          <p:cNvGrpSpPr/>
          <p:nvPr/>
        </p:nvGrpSpPr>
        <p:grpSpPr>
          <a:xfrm>
            <a:off x="-3405030" y="-689678"/>
            <a:ext cx="5817926" cy="6890152"/>
            <a:chOff x="0" y="0"/>
            <a:chExt cx="7757235" cy="9186869"/>
          </a:xfrm>
        </p:grpSpPr>
        <p:grpSp>
          <p:nvGrpSpPr>
            <p:cNvPr id="14" name="Group 14"/>
            <p:cNvGrpSpPr/>
            <p:nvPr/>
          </p:nvGrpSpPr>
          <p:grpSpPr>
            <a:xfrm rot="-2700000">
              <a:off x="1363649" y="1933696"/>
              <a:ext cx="6479935" cy="2439845"/>
              <a:chOff x="0" y="0"/>
              <a:chExt cx="1079350" cy="406400"/>
            </a:xfrm>
          </p:grpSpPr>
          <p:sp>
            <p:nvSpPr>
              <p:cNvPr id="15" name="Freeform 15"/>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8FBF26">
                  <a:alpha val="14902"/>
                </a:srgbClr>
              </a:solidFill>
            </p:spPr>
            <p:txBody>
              <a:bodyPr/>
              <a:lstStyle/>
              <a:p>
                <a:endParaRPr lang="en-US" dirty="0"/>
              </a:p>
            </p:txBody>
          </p:sp>
        </p:grpSp>
        <p:grpSp>
          <p:nvGrpSpPr>
            <p:cNvPr id="16" name="Group 16"/>
            <p:cNvGrpSpPr/>
            <p:nvPr/>
          </p:nvGrpSpPr>
          <p:grpSpPr>
            <a:xfrm rot="-2700000">
              <a:off x="-159593" y="4636502"/>
              <a:ext cx="6980076" cy="2439845"/>
              <a:chOff x="0" y="0"/>
              <a:chExt cx="1162657" cy="406400"/>
            </a:xfrm>
          </p:grpSpPr>
          <p:sp>
            <p:nvSpPr>
              <p:cNvPr id="17" name="Freeform 17"/>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FFFFFF">
                  <a:alpha val="14902"/>
                </a:srgbClr>
              </a:solidFill>
            </p:spPr>
          </p:sp>
        </p:grpSp>
      </p:grpSp>
      <p:sp>
        <p:nvSpPr>
          <p:cNvPr id="18" name="Freeform 18"/>
          <p:cNvSpPr/>
          <p:nvPr/>
        </p:nvSpPr>
        <p:spPr>
          <a:xfrm>
            <a:off x="6744988" y="144328"/>
            <a:ext cx="2488000" cy="988565"/>
          </a:xfrm>
          <a:custGeom>
            <a:avLst/>
            <a:gdLst/>
            <a:ahLst/>
            <a:cxnLst/>
            <a:rect l="l" t="t" r="r" b="b"/>
            <a:pathLst>
              <a:path w="2488000" h="988565">
                <a:moveTo>
                  <a:pt x="0" y="0"/>
                </a:moveTo>
                <a:lnTo>
                  <a:pt x="2488000" y="0"/>
                </a:lnTo>
                <a:lnTo>
                  <a:pt x="2488000" y="988566"/>
                </a:lnTo>
                <a:lnTo>
                  <a:pt x="0" y="988566"/>
                </a:lnTo>
                <a:lnTo>
                  <a:pt x="0" y="0"/>
                </a:lnTo>
                <a:close/>
              </a:path>
            </a:pathLst>
          </a:custGeom>
          <a:blipFill>
            <a:blip r:embed="rId3"/>
            <a:stretch>
              <a:fillRect/>
            </a:stretch>
          </a:blipFill>
        </p:spPr>
      </p:sp>
      <p:sp>
        <p:nvSpPr>
          <p:cNvPr id="19" name="TextBox 19"/>
          <p:cNvSpPr txBox="1"/>
          <p:nvPr/>
        </p:nvSpPr>
        <p:spPr>
          <a:xfrm>
            <a:off x="559877" y="4567416"/>
            <a:ext cx="6435820" cy="1919436"/>
          </a:xfrm>
          <a:prstGeom prst="rect">
            <a:avLst/>
          </a:prstGeom>
        </p:spPr>
        <p:txBody>
          <a:bodyPr lIns="0" tIns="0" rIns="0" bIns="0" rtlCol="0" anchor="t">
            <a:spAutoFit/>
          </a:bodyPr>
          <a:lstStyle/>
          <a:p>
            <a:pPr>
              <a:lnSpc>
                <a:spcPts val="7595"/>
              </a:lnSpc>
            </a:pPr>
            <a:r>
              <a:rPr lang="en-US" sz="6329" spc="-379" dirty="0">
                <a:solidFill>
                  <a:srgbClr val="FFFFFF"/>
                </a:solidFill>
                <a:latin typeface="Arial Black" panose="020B0A04020102020204" pitchFamily="34" charset="0"/>
              </a:rPr>
              <a:t>Taking </a:t>
            </a:r>
            <a:r>
              <a:rPr lang="en-US" sz="6329" spc="-379" dirty="0" err="1">
                <a:solidFill>
                  <a:srgbClr val="FFFFFF"/>
                </a:solidFill>
                <a:latin typeface="Arial Black" panose="020B0A04020102020204" pitchFamily="34" charset="0"/>
              </a:rPr>
              <a:t>ACTion</a:t>
            </a:r>
            <a:r>
              <a:rPr lang="en-US" sz="6329" spc="-379" dirty="0">
                <a:solidFill>
                  <a:srgbClr val="FFFFFF"/>
                </a:solidFill>
                <a:latin typeface="Arial Black" panose="020B0A04020102020204" pitchFamily="34" charset="0"/>
              </a:rPr>
              <a:t> on the ACT®</a:t>
            </a:r>
          </a:p>
        </p:txBody>
      </p:sp>
      <p:sp>
        <p:nvSpPr>
          <p:cNvPr id="20" name="TextBox 20"/>
          <p:cNvSpPr txBox="1"/>
          <p:nvPr/>
        </p:nvSpPr>
        <p:spPr>
          <a:xfrm>
            <a:off x="602996" y="6486852"/>
            <a:ext cx="6349582" cy="296556"/>
          </a:xfrm>
          <a:prstGeom prst="rect">
            <a:avLst/>
          </a:prstGeom>
        </p:spPr>
        <p:txBody>
          <a:bodyPr lIns="0" tIns="0" rIns="0" bIns="0" rtlCol="0" anchor="t">
            <a:spAutoFit/>
          </a:bodyPr>
          <a:lstStyle/>
          <a:p>
            <a:pPr>
              <a:lnSpc>
                <a:spcPts val="2499"/>
              </a:lnSpc>
            </a:pPr>
            <a:r>
              <a:rPr lang="en-US" sz="1923" dirty="0">
                <a:solidFill>
                  <a:srgbClr val="FFFFFF"/>
                </a:solidFill>
                <a:latin typeface="Arial" panose="020B0604020202020204" pitchFamily="34" charset="0"/>
              </a:rPr>
              <a:t>Get2College’s guide to help you ace the ACT®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sp>
        <p:nvSpPr>
          <p:cNvPr id="7" name="Freeform 7"/>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grpSp>
        <p:nvGrpSpPr>
          <p:cNvPr id="8" name="Group 8"/>
          <p:cNvGrpSpPr/>
          <p:nvPr/>
        </p:nvGrpSpPr>
        <p:grpSpPr>
          <a:xfrm>
            <a:off x="-615219" y="731520"/>
            <a:ext cx="9591227" cy="1286937"/>
            <a:chOff x="0" y="0"/>
            <a:chExt cx="3552306" cy="476643"/>
          </a:xfrm>
        </p:grpSpPr>
        <p:sp>
          <p:nvSpPr>
            <p:cNvPr id="9" name="Freeform 9"/>
            <p:cNvSpPr/>
            <p:nvPr/>
          </p:nvSpPr>
          <p:spPr>
            <a:xfrm>
              <a:off x="0" y="0"/>
              <a:ext cx="3552306" cy="476643"/>
            </a:xfrm>
            <a:custGeom>
              <a:avLst/>
              <a:gdLst/>
              <a:ahLst/>
              <a:cxnLst/>
              <a:rect l="l" t="t" r="r" b="b"/>
              <a:pathLst>
                <a:path w="3552306" h="476643">
                  <a:moveTo>
                    <a:pt x="80719" y="0"/>
                  </a:moveTo>
                  <a:lnTo>
                    <a:pt x="3471588" y="0"/>
                  </a:lnTo>
                  <a:cubicBezTo>
                    <a:pt x="3516168" y="0"/>
                    <a:pt x="3552306" y="36139"/>
                    <a:pt x="3552306" y="80719"/>
                  </a:cubicBezTo>
                  <a:lnTo>
                    <a:pt x="3552306" y="395925"/>
                  </a:lnTo>
                  <a:cubicBezTo>
                    <a:pt x="3552306" y="440504"/>
                    <a:pt x="3516168" y="476643"/>
                    <a:pt x="3471588" y="476643"/>
                  </a:cubicBezTo>
                  <a:lnTo>
                    <a:pt x="80719" y="476643"/>
                  </a:lnTo>
                  <a:cubicBezTo>
                    <a:pt x="36139" y="476643"/>
                    <a:pt x="0" y="440504"/>
                    <a:pt x="0" y="395925"/>
                  </a:cubicBezTo>
                  <a:lnTo>
                    <a:pt x="0" y="80719"/>
                  </a:lnTo>
                  <a:cubicBezTo>
                    <a:pt x="0" y="36139"/>
                    <a:pt x="36139" y="0"/>
                    <a:pt x="80719" y="0"/>
                  </a:cubicBezTo>
                  <a:close/>
                </a:path>
              </a:pathLst>
            </a:custGeom>
            <a:solidFill>
              <a:srgbClr val="8FBF26"/>
            </a:solidFill>
          </p:spPr>
        </p:sp>
        <p:sp>
          <p:nvSpPr>
            <p:cNvPr id="10" name="TextBox 10"/>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grpSp>
        <p:nvGrpSpPr>
          <p:cNvPr id="11" name="Group 11"/>
          <p:cNvGrpSpPr/>
          <p:nvPr/>
        </p:nvGrpSpPr>
        <p:grpSpPr>
          <a:xfrm>
            <a:off x="757836" y="3102184"/>
            <a:ext cx="2509192" cy="2194560"/>
            <a:chOff x="0" y="0"/>
            <a:chExt cx="929330" cy="812800"/>
          </a:xfrm>
        </p:grpSpPr>
        <p:sp>
          <p:nvSpPr>
            <p:cNvPr id="12" name="Freeform 12"/>
            <p:cNvSpPr/>
            <p:nvPr/>
          </p:nvSpPr>
          <p:spPr>
            <a:xfrm>
              <a:off x="0" y="0"/>
              <a:ext cx="929330" cy="812800"/>
            </a:xfrm>
            <a:custGeom>
              <a:avLst/>
              <a:gdLst/>
              <a:ahLst/>
              <a:cxnLst/>
              <a:rect l="l" t="t" r="r" b="b"/>
              <a:pathLst>
                <a:path w="929330" h="812800">
                  <a:moveTo>
                    <a:pt x="111075" y="0"/>
                  </a:moveTo>
                  <a:lnTo>
                    <a:pt x="818255" y="0"/>
                  </a:lnTo>
                  <a:cubicBezTo>
                    <a:pt x="847714" y="0"/>
                    <a:pt x="875967" y="11703"/>
                    <a:pt x="896797" y="32533"/>
                  </a:cubicBezTo>
                  <a:cubicBezTo>
                    <a:pt x="917628" y="53364"/>
                    <a:pt x="929330" y="81616"/>
                    <a:pt x="929330" y="111075"/>
                  </a:cubicBezTo>
                  <a:lnTo>
                    <a:pt x="929330" y="701725"/>
                  </a:lnTo>
                  <a:cubicBezTo>
                    <a:pt x="929330" y="731184"/>
                    <a:pt x="917628" y="759436"/>
                    <a:pt x="896797" y="780267"/>
                  </a:cubicBezTo>
                  <a:cubicBezTo>
                    <a:pt x="875967" y="801097"/>
                    <a:pt x="847714" y="812800"/>
                    <a:pt x="818255" y="812800"/>
                  </a:cubicBezTo>
                  <a:lnTo>
                    <a:pt x="111075" y="812800"/>
                  </a:lnTo>
                  <a:cubicBezTo>
                    <a:pt x="81616" y="812800"/>
                    <a:pt x="53364" y="801097"/>
                    <a:pt x="32533" y="780267"/>
                  </a:cubicBezTo>
                  <a:cubicBezTo>
                    <a:pt x="11703" y="759436"/>
                    <a:pt x="0" y="731184"/>
                    <a:pt x="0" y="701725"/>
                  </a:cubicBezTo>
                  <a:lnTo>
                    <a:pt x="0" y="111075"/>
                  </a:lnTo>
                  <a:cubicBezTo>
                    <a:pt x="0" y="81616"/>
                    <a:pt x="11703" y="53364"/>
                    <a:pt x="32533" y="32533"/>
                  </a:cubicBezTo>
                  <a:cubicBezTo>
                    <a:pt x="53364" y="11703"/>
                    <a:pt x="81616" y="0"/>
                    <a:pt x="111075" y="0"/>
                  </a:cubicBezTo>
                  <a:close/>
                </a:path>
              </a:pathLst>
            </a:custGeom>
            <a:solidFill>
              <a:srgbClr val="FFFFFF"/>
            </a:solidFill>
          </p:spPr>
        </p:sp>
        <p:sp>
          <p:nvSpPr>
            <p:cNvPr id="13" name="TextBox 13"/>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grpSp>
        <p:nvGrpSpPr>
          <p:cNvPr id="14" name="Group 14"/>
          <p:cNvGrpSpPr/>
          <p:nvPr/>
        </p:nvGrpSpPr>
        <p:grpSpPr>
          <a:xfrm>
            <a:off x="3645711" y="3102184"/>
            <a:ext cx="2509192" cy="2194560"/>
            <a:chOff x="0" y="0"/>
            <a:chExt cx="929330" cy="812800"/>
          </a:xfrm>
        </p:grpSpPr>
        <p:sp>
          <p:nvSpPr>
            <p:cNvPr id="15" name="Freeform 15"/>
            <p:cNvSpPr/>
            <p:nvPr/>
          </p:nvSpPr>
          <p:spPr>
            <a:xfrm>
              <a:off x="0" y="0"/>
              <a:ext cx="929330" cy="812800"/>
            </a:xfrm>
            <a:custGeom>
              <a:avLst/>
              <a:gdLst/>
              <a:ahLst/>
              <a:cxnLst/>
              <a:rect l="l" t="t" r="r" b="b"/>
              <a:pathLst>
                <a:path w="929330" h="812800">
                  <a:moveTo>
                    <a:pt x="111075" y="0"/>
                  </a:moveTo>
                  <a:lnTo>
                    <a:pt x="818255" y="0"/>
                  </a:lnTo>
                  <a:cubicBezTo>
                    <a:pt x="847714" y="0"/>
                    <a:pt x="875967" y="11703"/>
                    <a:pt x="896797" y="32533"/>
                  </a:cubicBezTo>
                  <a:cubicBezTo>
                    <a:pt x="917628" y="53364"/>
                    <a:pt x="929330" y="81616"/>
                    <a:pt x="929330" y="111075"/>
                  </a:cubicBezTo>
                  <a:lnTo>
                    <a:pt x="929330" y="701725"/>
                  </a:lnTo>
                  <a:cubicBezTo>
                    <a:pt x="929330" y="731184"/>
                    <a:pt x="917628" y="759436"/>
                    <a:pt x="896797" y="780267"/>
                  </a:cubicBezTo>
                  <a:cubicBezTo>
                    <a:pt x="875967" y="801097"/>
                    <a:pt x="847714" y="812800"/>
                    <a:pt x="818255" y="812800"/>
                  </a:cubicBezTo>
                  <a:lnTo>
                    <a:pt x="111075" y="812800"/>
                  </a:lnTo>
                  <a:cubicBezTo>
                    <a:pt x="81616" y="812800"/>
                    <a:pt x="53364" y="801097"/>
                    <a:pt x="32533" y="780267"/>
                  </a:cubicBezTo>
                  <a:cubicBezTo>
                    <a:pt x="11703" y="759436"/>
                    <a:pt x="0" y="731184"/>
                    <a:pt x="0" y="701725"/>
                  </a:cubicBezTo>
                  <a:lnTo>
                    <a:pt x="0" y="111075"/>
                  </a:lnTo>
                  <a:cubicBezTo>
                    <a:pt x="0" y="81616"/>
                    <a:pt x="11703" y="53364"/>
                    <a:pt x="32533" y="32533"/>
                  </a:cubicBezTo>
                  <a:cubicBezTo>
                    <a:pt x="53364" y="11703"/>
                    <a:pt x="81616" y="0"/>
                    <a:pt x="111075" y="0"/>
                  </a:cubicBezTo>
                  <a:close/>
                </a:path>
              </a:pathLst>
            </a:custGeom>
            <a:solidFill>
              <a:srgbClr val="FFFFFF"/>
            </a:solidFill>
          </p:spPr>
        </p:sp>
        <p:sp>
          <p:nvSpPr>
            <p:cNvPr id="16" name="TextBox 16"/>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grpSp>
        <p:nvGrpSpPr>
          <p:cNvPr id="17" name="Group 17"/>
          <p:cNvGrpSpPr/>
          <p:nvPr/>
        </p:nvGrpSpPr>
        <p:grpSpPr>
          <a:xfrm>
            <a:off x="6535903" y="3102184"/>
            <a:ext cx="2509192" cy="2194560"/>
            <a:chOff x="0" y="0"/>
            <a:chExt cx="929330" cy="812800"/>
          </a:xfrm>
        </p:grpSpPr>
        <p:sp>
          <p:nvSpPr>
            <p:cNvPr id="18" name="Freeform 18"/>
            <p:cNvSpPr/>
            <p:nvPr/>
          </p:nvSpPr>
          <p:spPr>
            <a:xfrm>
              <a:off x="0" y="0"/>
              <a:ext cx="929330" cy="812800"/>
            </a:xfrm>
            <a:custGeom>
              <a:avLst/>
              <a:gdLst/>
              <a:ahLst/>
              <a:cxnLst/>
              <a:rect l="l" t="t" r="r" b="b"/>
              <a:pathLst>
                <a:path w="929330" h="812800">
                  <a:moveTo>
                    <a:pt x="111075" y="0"/>
                  </a:moveTo>
                  <a:lnTo>
                    <a:pt x="818255" y="0"/>
                  </a:lnTo>
                  <a:cubicBezTo>
                    <a:pt x="847714" y="0"/>
                    <a:pt x="875967" y="11703"/>
                    <a:pt x="896797" y="32533"/>
                  </a:cubicBezTo>
                  <a:cubicBezTo>
                    <a:pt x="917628" y="53364"/>
                    <a:pt x="929330" y="81616"/>
                    <a:pt x="929330" y="111075"/>
                  </a:cubicBezTo>
                  <a:lnTo>
                    <a:pt x="929330" y="701725"/>
                  </a:lnTo>
                  <a:cubicBezTo>
                    <a:pt x="929330" y="731184"/>
                    <a:pt x="917628" y="759436"/>
                    <a:pt x="896797" y="780267"/>
                  </a:cubicBezTo>
                  <a:cubicBezTo>
                    <a:pt x="875967" y="801097"/>
                    <a:pt x="847714" y="812800"/>
                    <a:pt x="818255" y="812800"/>
                  </a:cubicBezTo>
                  <a:lnTo>
                    <a:pt x="111075" y="812800"/>
                  </a:lnTo>
                  <a:cubicBezTo>
                    <a:pt x="81616" y="812800"/>
                    <a:pt x="53364" y="801097"/>
                    <a:pt x="32533" y="780267"/>
                  </a:cubicBezTo>
                  <a:cubicBezTo>
                    <a:pt x="11703" y="759436"/>
                    <a:pt x="0" y="731184"/>
                    <a:pt x="0" y="701725"/>
                  </a:cubicBezTo>
                  <a:lnTo>
                    <a:pt x="0" y="111075"/>
                  </a:lnTo>
                  <a:cubicBezTo>
                    <a:pt x="0" y="81616"/>
                    <a:pt x="11703" y="53364"/>
                    <a:pt x="32533" y="32533"/>
                  </a:cubicBezTo>
                  <a:cubicBezTo>
                    <a:pt x="53364" y="11703"/>
                    <a:pt x="81616" y="0"/>
                    <a:pt x="111075" y="0"/>
                  </a:cubicBezTo>
                  <a:close/>
                </a:path>
              </a:pathLst>
            </a:custGeom>
            <a:solidFill>
              <a:srgbClr val="FFFFFF"/>
            </a:solidFill>
          </p:spPr>
        </p:sp>
        <p:sp>
          <p:nvSpPr>
            <p:cNvPr id="19" name="TextBox 19"/>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sp>
        <p:nvSpPr>
          <p:cNvPr id="20" name="Freeform 20"/>
          <p:cNvSpPr/>
          <p:nvPr/>
        </p:nvSpPr>
        <p:spPr>
          <a:xfrm>
            <a:off x="922402" y="4710005"/>
            <a:ext cx="2180059" cy="1032803"/>
          </a:xfrm>
          <a:custGeom>
            <a:avLst/>
            <a:gdLst/>
            <a:ahLst/>
            <a:cxnLst/>
            <a:rect l="l" t="t" r="r" b="b"/>
            <a:pathLst>
              <a:path w="2180059" h="1032803">
                <a:moveTo>
                  <a:pt x="0" y="0"/>
                </a:moveTo>
                <a:lnTo>
                  <a:pt x="2180060" y="0"/>
                </a:lnTo>
                <a:lnTo>
                  <a:pt x="2180060" y="1032803"/>
                </a:lnTo>
                <a:lnTo>
                  <a:pt x="0" y="10328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1" name="TextBox 21"/>
          <p:cNvSpPr txBox="1"/>
          <p:nvPr/>
        </p:nvSpPr>
        <p:spPr>
          <a:xfrm>
            <a:off x="777592" y="857282"/>
            <a:ext cx="6282419" cy="1035412"/>
          </a:xfrm>
          <a:prstGeom prst="rect">
            <a:avLst/>
          </a:prstGeom>
        </p:spPr>
        <p:txBody>
          <a:bodyPr lIns="0" tIns="0" rIns="0" bIns="0" rtlCol="0" anchor="t">
            <a:spAutoFit/>
          </a:bodyPr>
          <a:lstStyle/>
          <a:p>
            <a:pPr algn="l">
              <a:lnSpc>
                <a:spcPts val="4095"/>
              </a:lnSpc>
            </a:pPr>
            <a:r>
              <a:rPr lang="en-US" sz="3413" dirty="0">
                <a:solidFill>
                  <a:srgbClr val="FFFFFF"/>
                </a:solidFill>
                <a:latin typeface="Arial Black" panose="020B0A04020102020204" pitchFamily="34" charset="0"/>
              </a:rPr>
              <a:t>Put ACT® Questions into Three Categories:</a:t>
            </a:r>
          </a:p>
        </p:txBody>
      </p:sp>
      <p:sp>
        <p:nvSpPr>
          <p:cNvPr id="22" name="TextBox 22"/>
          <p:cNvSpPr txBox="1"/>
          <p:nvPr/>
        </p:nvSpPr>
        <p:spPr>
          <a:xfrm>
            <a:off x="3737644" y="3624155"/>
            <a:ext cx="2325326" cy="500137"/>
          </a:xfrm>
          <a:prstGeom prst="rect">
            <a:avLst/>
          </a:prstGeom>
        </p:spPr>
        <p:txBody>
          <a:bodyPr lIns="0" tIns="0" rIns="0" bIns="0" rtlCol="0" anchor="t">
            <a:spAutoFit/>
          </a:bodyPr>
          <a:lstStyle/>
          <a:p>
            <a:pPr algn="ctr">
              <a:lnSpc>
                <a:spcPts val="3926"/>
              </a:lnSpc>
              <a:spcBef>
                <a:spcPct val="0"/>
              </a:spcBef>
            </a:pPr>
            <a:r>
              <a:rPr lang="en-US" sz="3200" dirty="0">
                <a:solidFill>
                  <a:srgbClr val="8FBF26"/>
                </a:solidFill>
                <a:latin typeface="Arial Black" panose="020B0A04020102020204" pitchFamily="34" charset="0"/>
              </a:rPr>
              <a:t>DO LATER</a:t>
            </a:r>
          </a:p>
        </p:txBody>
      </p:sp>
      <p:sp>
        <p:nvSpPr>
          <p:cNvPr id="23" name="TextBox 23"/>
          <p:cNvSpPr txBox="1"/>
          <p:nvPr/>
        </p:nvSpPr>
        <p:spPr>
          <a:xfrm>
            <a:off x="6528692" y="3636758"/>
            <a:ext cx="2509192" cy="500137"/>
          </a:xfrm>
          <a:prstGeom prst="rect">
            <a:avLst/>
          </a:prstGeom>
        </p:spPr>
        <p:txBody>
          <a:bodyPr wrap="square" lIns="0" tIns="0" rIns="0" bIns="0" rtlCol="0" anchor="t">
            <a:spAutoFit/>
          </a:bodyPr>
          <a:lstStyle/>
          <a:p>
            <a:pPr algn="ctr">
              <a:lnSpc>
                <a:spcPts val="3926"/>
              </a:lnSpc>
              <a:spcBef>
                <a:spcPct val="0"/>
              </a:spcBef>
            </a:pPr>
            <a:r>
              <a:rPr lang="en-US" sz="3200" dirty="0">
                <a:solidFill>
                  <a:srgbClr val="8FBF26"/>
                </a:solidFill>
                <a:latin typeface="Arial Black" panose="020B0A04020102020204" pitchFamily="34" charset="0"/>
              </a:rPr>
              <a:t>DO NEVER</a:t>
            </a:r>
          </a:p>
        </p:txBody>
      </p:sp>
      <p:sp>
        <p:nvSpPr>
          <p:cNvPr id="24" name="TextBox 24"/>
          <p:cNvSpPr txBox="1"/>
          <p:nvPr/>
        </p:nvSpPr>
        <p:spPr>
          <a:xfrm>
            <a:off x="254921" y="3620906"/>
            <a:ext cx="3482723" cy="483209"/>
          </a:xfrm>
          <a:prstGeom prst="rect">
            <a:avLst/>
          </a:prstGeom>
        </p:spPr>
        <p:txBody>
          <a:bodyPr lIns="0" tIns="0" rIns="0" bIns="0" rtlCol="0" anchor="t">
            <a:spAutoFit/>
          </a:bodyPr>
          <a:lstStyle/>
          <a:p>
            <a:pPr algn="ctr">
              <a:lnSpc>
                <a:spcPts val="3926"/>
              </a:lnSpc>
              <a:spcBef>
                <a:spcPct val="0"/>
              </a:spcBef>
            </a:pPr>
            <a:r>
              <a:rPr lang="en-US" sz="3200" dirty="0">
                <a:solidFill>
                  <a:srgbClr val="8FBF26"/>
                </a:solidFill>
                <a:latin typeface="Arial Black" panose="020B0A04020102020204" pitchFamily="34" charset="0"/>
              </a:rPr>
              <a:t>DO NOW</a:t>
            </a:r>
          </a:p>
        </p:txBody>
      </p:sp>
      <p:sp>
        <p:nvSpPr>
          <p:cNvPr id="25" name="TextBox 25"/>
          <p:cNvSpPr txBox="1"/>
          <p:nvPr/>
        </p:nvSpPr>
        <p:spPr>
          <a:xfrm>
            <a:off x="1507144" y="4176605"/>
            <a:ext cx="983895" cy="348942"/>
          </a:xfrm>
          <a:prstGeom prst="rect">
            <a:avLst/>
          </a:prstGeom>
        </p:spPr>
        <p:txBody>
          <a:bodyPr lIns="0" tIns="0" rIns="0" bIns="0" rtlCol="0" anchor="t">
            <a:spAutoFit/>
          </a:bodyPr>
          <a:lstStyle/>
          <a:p>
            <a:pPr algn="l">
              <a:lnSpc>
                <a:spcPts val="2879"/>
              </a:lnSpc>
            </a:pPr>
            <a:r>
              <a:rPr lang="en-US" sz="2399" dirty="0">
                <a:solidFill>
                  <a:srgbClr val="8FBF26"/>
                </a:solidFill>
                <a:latin typeface="Arial" panose="020B0604020202020204" pitchFamily="34" charset="0"/>
              </a:rPr>
              <a:t>(Easy) </a:t>
            </a:r>
          </a:p>
        </p:txBody>
      </p:sp>
      <p:sp>
        <p:nvSpPr>
          <p:cNvPr id="26" name="TextBox 26"/>
          <p:cNvSpPr txBox="1"/>
          <p:nvPr/>
        </p:nvSpPr>
        <p:spPr>
          <a:xfrm>
            <a:off x="4206710" y="4176605"/>
            <a:ext cx="1840019" cy="348942"/>
          </a:xfrm>
          <a:prstGeom prst="rect">
            <a:avLst/>
          </a:prstGeom>
        </p:spPr>
        <p:txBody>
          <a:bodyPr lIns="0" tIns="0" rIns="0" bIns="0" rtlCol="0" anchor="t">
            <a:spAutoFit/>
          </a:bodyPr>
          <a:lstStyle/>
          <a:p>
            <a:pPr algn="l">
              <a:lnSpc>
                <a:spcPts val="2879"/>
              </a:lnSpc>
            </a:pPr>
            <a:r>
              <a:rPr lang="en-US" sz="2399" dirty="0">
                <a:solidFill>
                  <a:srgbClr val="8FBF26"/>
                </a:solidFill>
                <a:latin typeface="Arial" panose="020B0604020202020204" pitchFamily="34" charset="0"/>
              </a:rPr>
              <a:t>(Medium) </a:t>
            </a:r>
          </a:p>
        </p:txBody>
      </p:sp>
      <p:sp>
        <p:nvSpPr>
          <p:cNvPr id="27" name="TextBox 27"/>
          <p:cNvSpPr txBox="1"/>
          <p:nvPr/>
        </p:nvSpPr>
        <p:spPr>
          <a:xfrm>
            <a:off x="7307428" y="4176605"/>
            <a:ext cx="1354712" cy="348942"/>
          </a:xfrm>
          <a:prstGeom prst="rect">
            <a:avLst/>
          </a:prstGeom>
        </p:spPr>
        <p:txBody>
          <a:bodyPr lIns="0" tIns="0" rIns="0" bIns="0" rtlCol="0" anchor="t">
            <a:spAutoFit/>
          </a:bodyPr>
          <a:lstStyle/>
          <a:p>
            <a:pPr algn="l">
              <a:lnSpc>
                <a:spcPts val="2879"/>
              </a:lnSpc>
            </a:pPr>
            <a:r>
              <a:rPr lang="en-US" sz="2399" dirty="0">
                <a:solidFill>
                  <a:srgbClr val="8FBF26"/>
                </a:solidFill>
                <a:latin typeface="Arial" panose="020B0604020202020204" pitchFamily="34" charset="0"/>
              </a:rPr>
              <a:t>(Hard)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26325" y="4571745"/>
            <a:ext cx="5066728" cy="6000510"/>
            <a:chOff x="0" y="0"/>
            <a:chExt cx="6755638" cy="8000680"/>
          </a:xfrm>
        </p:grpSpPr>
        <p:grpSp>
          <p:nvGrpSpPr>
            <p:cNvPr id="3" name="Group 3"/>
            <p:cNvGrpSpPr/>
            <p:nvPr/>
          </p:nvGrpSpPr>
          <p:grpSpPr>
            <a:xfrm rot="-2700000">
              <a:off x="1187578" y="1684021"/>
              <a:ext cx="5643260" cy="2124817"/>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alpha val="14902"/>
                </a:srgbClr>
              </a:solidFill>
            </p:spPr>
          </p:sp>
        </p:grpSp>
        <p:grpSp>
          <p:nvGrpSpPr>
            <p:cNvPr id="5" name="Group 5"/>
            <p:cNvGrpSpPr/>
            <p:nvPr/>
          </p:nvGrpSpPr>
          <p:grpSpPr>
            <a:xfrm rot="-2700000">
              <a:off x="-138987" y="4037847"/>
              <a:ext cx="6078824" cy="2124817"/>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8FBF26">
                  <a:alpha val="14902"/>
                </a:srgbClr>
              </a:solidFill>
            </p:spPr>
          </p:sp>
        </p:grpSp>
      </p:grpSp>
      <p:grpSp>
        <p:nvGrpSpPr>
          <p:cNvPr id="7" name="Group 7"/>
          <p:cNvGrpSpPr/>
          <p:nvPr/>
        </p:nvGrpSpPr>
        <p:grpSpPr>
          <a:xfrm>
            <a:off x="8456018" y="-511578"/>
            <a:ext cx="2248102" cy="2248102"/>
            <a:chOff x="0" y="0"/>
            <a:chExt cx="2997470" cy="2997470"/>
          </a:xfrm>
        </p:grpSpPr>
        <p:grpSp>
          <p:nvGrpSpPr>
            <p:cNvPr id="8" name="Group 8"/>
            <p:cNvGrpSpPr/>
            <p:nvPr/>
          </p:nvGrpSpPr>
          <p:grpSpPr>
            <a:xfrm rot="-2700000">
              <a:off x="-139827" y="1017765"/>
              <a:ext cx="3277123" cy="961939"/>
              <a:chOff x="0" y="0"/>
              <a:chExt cx="1384518" cy="406400"/>
            </a:xfrm>
          </p:grpSpPr>
          <p:sp>
            <p:nvSpPr>
              <p:cNvPr id="9" name="Freeform 9"/>
              <p:cNvSpPr/>
              <p:nvPr/>
            </p:nvSpPr>
            <p:spPr>
              <a:xfrm>
                <a:off x="17780" y="22860"/>
                <a:ext cx="1359119" cy="360680"/>
              </a:xfrm>
              <a:custGeom>
                <a:avLst/>
                <a:gdLst/>
                <a:ahLst/>
                <a:cxnLst/>
                <a:rect l="l" t="t" r="r" b="b"/>
                <a:pathLst>
                  <a:path w="1359119" h="360680">
                    <a:moveTo>
                      <a:pt x="1359119" y="180340"/>
                    </a:moveTo>
                    <a:cubicBezTo>
                      <a:pt x="1359119" y="81280"/>
                      <a:pt x="1279109" y="0"/>
                      <a:pt x="1178779" y="0"/>
                    </a:cubicBezTo>
                    <a:lnTo>
                      <a:pt x="172720" y="0"/>
                    </a:lnTo>
                    <a:lnTo>
                      <a:pt x="172720" y="1270"/>
                    </a:lnTo>
                    <a:cubicBezTo>
                      <a:pt x="76200" y="5080"/>
                      <a:pt x="0" y="83820"/>
                      <a:pt x="0" y="180340"/>
                    </a:cubicBezTo>
                    <a:cubicBezTo>
                      <a:pt x="0" y="276860"/>
                      <a:pt x="77470" y="355600"/>
                      <a:pt x="172720" y="359410"/>
                    </a:cubicBezTo>
                    <a:lnTo>
                      <a:pt x="172720" y="360680"/>
                    </a:lnTo>
                    <a:lnTo>
                      <a:pt x="1178778" y="360680"/>
                    </a:lnTo>
                    <a:cubicBezTo>
                      <a:pt x="1277838" y="360680"/>
                      <a:pt x="1359118" y="279400"/>
                      <a:pt x="1359118" y="180340"/>
                    </a:cubicBezTo>
                    <a:close/>
                  </a:path>
                </a:pathLst>
              </a:custGeom>
              <a:solidFill>
                <a:srgbClr val="1B87BE"/>
              </a:solidFill>
            </p:spPr>
          </p:sp>
        </p:grpSp>
        <p:grpSp>
          <p:nvGrpSpPr>
            <p:cNvPr id="10" name="Group 10"/>
            <p:cNvGrpSpPr/>
            <p:nvPr/>
          </p:nvGrpSpPr>
          <p:grpSpPr>
            <a:xfrm rot="-2700000">
              <a:off x="196405" y="758956"/>
              <a:ext cx="1994974" cy="961939"/>
              <a:chOff x="0" y="0"/>
              <a:chExt cx="842836" cy="406400"/>
            </a:xfrm>
          </p:grpSpPr>
          <p:sp>
            <p:nvSpPr>
              <p:cNvPr id="11" name="Freeform 11"/>
              <p:cNvSpPr/>
              <p:nvPr/>
            </p:nvSpPr>
            <p:spPr>
              <a:xfrm>
                <a:off x="17780" y="22860"/>
                <a:ext cx="817436" cy="360680"/>
              </a:xfrm>
              <a:custGeom>
                <a:avLst/>
                <a:gdLst/>
                <a:ahLst/>
                <a:cxnLst/>
                <a:rect l="l" t="t" r="r" b="b"/>
                <a:pathLst>
                  <a:path w="817436" h="360680">
                    <a:moveTo>
                      <a:pt x="817436" y="180340"/>
                    </a:moveTo>
                    <a:cubicBezTo>
                      <a:pt x="817436" y="81280"/>
                      <a:pt x="737426" y="0"/>
                      <a:pt x="637096" y="0"/>
                    </a:cubicBezTo>
                    <a:lnTo>
                      <a:pt x="172720" y="0"/>
                    </a:lnTo>
                    <a:lnTo>
                      <a:pt x="172720" y="1270"/>
                    </a:lnTo>
                    <a:cubicBezTo>
                      <a:pt x="76200" y="5080"/>
                      <a:pt x="0" y="83820"/>
                      <a:pt x="0" y="180340"/>
                    </a:cubicBezTo>
                    <a:cubicBezTo>
                      <a:pt x="0" y="276860"/>
                      <a:pt x="77470" y="355600"/>
                      <a:pt x="172720" y="359410"/>
                    </a:cubicBezTo>
                    <a:lnTo>
                      <a:pt x="172720" y="360680"/>
                    </a:lnTo>
                    <a:lnTo>
                      <a:pt x="637096" y="360680"/>
                    </a:lnTo>
                    <a:cubicBezTo>
                      <a:pt x="736156" y="360680"/>
                      <a:pt x="817436" y="279400"/>
                      <a:pt x="817436" y="180340"/>
                    </a:cubicBezTo>
                    <a:close/>
                  </a:path>
                </a:pathLst>
              </a:custGeom>
              <a:solidFill>
                <a:srgbClr val="8FBF26"/>
              </a:solidFill>
            </p:spPr>
          </p:sp>
        </p:grpSp>
      </p:grpSp>
      <p:sp>
        <p:nvSpPr>
          <p:cNvPr id="12" name="Freeform 12"/>
          <p:cNvSpPr/>
          <p:nvPr/>
        </p:nvSpPr>
        <p:spPr>
          <a:xfrm>
            <a:off x="7315056" y="6094590"/>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grpSp>
        <p:nvGrpSpPr>
          <p:cNvPr id="13" name="Group 13"/>
          <p:cNvGrpSpPr/>
          <p:nvPr/>
        </p:nvGrpSpPr>
        <p:grpSpPr>
          <a:xfrm>
            <a:off x="4031448" y="4079226"/>
            <a:ext cx="2174240" cy="2400300"/>
            <a:chOff x="0" y="0"/>
            <a:chExt cx="2898987" cy="3200400"/>
          </a:xfrm>
        </p:grpSpPr>
        <p:sp>
          <p:nvSpPr>
            <p:cNvPr id="14" name="TextBox 14"/>
            <p:cNvSpPr txBox="1"/>
            <p:nvPr/>
          </p:nvSpPr>
          <p:spPr>
            <a:xfrm>
              <a:off x="0" y="0"/>
              <a:ext cx="2898987" cy="3200400"/>
            </a:xfrm>
            <a:prstGeom prst="rect">
              <a:avLst/>
            </a:prstGeom>
          </p:spPr>
          <p:txBody>
            <a:bodyPr lIns="0" tIns="0" rIns="0" bIns="0" rtlCol="0" anchor="t">
              <a:spAutoFit/>
            </a:bodyPr>
            <a:lstStyle/>
            <a:p>
              <a:pPr algn="l">
                <a:lnSpc>
                  <a:spcPts val="3199"/>
                </a:lnSpc>
              </a:pPr>
              <a:r>
                <a:rPr lang="en-US" sz="2666" spc="-106">
                  <a:solidFill>
                    <a:srgbClr val="8FBF26"/>
                  </a:solidFill>
                  <a:latin typeface="Open Sans"/>
                </a:rPr>
                <a:t>35.</a:t>
              </a:r>
            </a:p>
            <a:p>
              <a:pPr algn="l">
                <a:lnSpc>
                  <a:spcPts val="3199"/>
                </a:lnSpc>
              </a:pPr>
              <a:r>
                <a:rPr lang="en-US" sz="2666" spc="-106">
                  <a:solidFill>
                    <a:srgbClr val="8FBF26"/>
                  </a:solidFill>
                  <a:latin typeface="Open Sans"/>
                </a:rPr>
                <a:t>36.</a:t>
              </a:r>
            </a:p>
            <a:p>
              <a:pPr algn="l">
                <a:lnSpc>
                  <a:spcPts val="3199"/>
                </a:lnSpc>
              </a:pPr>
              <a:r>
                <a:rPr lang="en-US" sz="2666" spc="-106">
                  <a:solidFill>
                    <a:srgbClr val="8FBF26"/>
                  </a:solidFill>
                  <a:latin typeface="Open Sans"/>
                </a:rPr>
                <a:t>37.</a:t>
              </a:r>
            </a:p>
            <a:p>
              <a:pPr algn="l">
                <a:lnSpc>
                  <a:spcPts val="3199"/>
                </a:lnSpc>
              </a:pPr>
              <a:r>
                <a:rPr lang="en-US" sz="2666" spc="-106">
                  <a:solidFill>
                    <a:srgbClr val="8FBF26"/>
                  </a:solidFill>
                  <a:latin typeface="Open Sans"/>
                </a:rPr>
                <a:t>38.</a:t>
              </a:r>
            </a:p>
            <a:p>
              <a:pPr algn="l">
                <a:lnSpc>
                  <a:spcPts val="3199"/>
                </a:lnSpc>
              </a:pPr>
              <a:r>
                <a:rPr lang="en-US" sz="2666" spc="-106">
                  <a:solidFill>
                    <a:srgbClr val="8FBF26"/>
                  </a:solidFill>
                  <a:latin typeface="Open Sans"/>
                </a:rPr>
                <a:t>39.</a:t>
              </a:r>
            </a:p>
            <a:p>
              <a:pPr algn="l">
                <a:lnSpc>
                  <a:spcPts val="3199"/>
                </a:lnSpc>
              </a:pPr>
              <a:r>
                <a:rPr lang="en-US" sz="2666" spc="-106">
                  <a:solidFill>
                    <a:srgbClr val="8FBF26"/>
                  </a:solidFill>
                  <a:latin typeface="Open Sans"/>
                </a:rPr>
                <a:t>40.</a:t>
              </a:r>
            </a:p>
          </p:txBody>
        </p:sp>
        <p:grpSp>
          <p:nvGrpSpPr>
            <p:cNvPr id="15" name="Group 15"/>
            <p:cNvGrpSpPr/>
            <p:nvPr/>
          </p:nvGrpSpPr>
          <p:grpSpPr>
            <a:xfrm>
              <a:off x="671465" y="66177"/>
              <a:ext cx="374283" cy="361244"/>
              <a:chOff x="0" y="0"/>
              <a:chExt cx="374283" cy="361244"/>
            </a:xfrm>
          </p:grpSpPr>
          <p:sp>
            <p:nvSpPr>
              <p:cNvPr id="16" name="Freeform 16"/>
              <p:cNvSpPr/>
              <p:nvPr/>
            </p:nvSpPr>
            <p:spPr>
              <a:xfrm>
                <a:off x="18034" y="18034"/>
                <a:ext cx="338074" cy="325120"/>
              </a:xfrm>
              <a:custGeom>
                <a:avLst/>
                <a:gdLst/>
                <a:ahLst/>
                <a:cxnLst/>
                <a:rect l="l" t="t" r="r" b="b"/>
                <a:pathLst>
                  <a:path w="338074" h="325120">
                    <a:moveTo>
                      <a:pt x="0" y="162560"/>
                    </a:moveTo>
                    <a:cubicBezTo>
                      <a:pt x="0" y="72771"/>
                      <a:pt x="75692" y="0"/>
                      <a:pt x="169037" y="0"/>
                    </a:cubicBezTo>
                    <a:cubicBezTo>
                      <a:pt x="262382" y="0"/>
                      <a:pt x="338074" y="72771"/>
                      <a:pt x="338074" y="162560"/>
                    </a:cubicBezTo>
                    <a:cubicBezTo>
                      <a:pt x="338074" y="252349"/>
                      <a:pt x="262382" y="325120"/>
                      <a:pt x="169037" y="325120"/>
                    </a:cubicBezTo>
                    <a:cubicBezTo>
                      <a:pt x="75692" y="325120"/>
                      <a:pt x="0" y="252349"/>
                      <a:pt x="0" y="162560"/>
                    </a:cubicBezTo>
                    <a:close/>
                  </a:path>
                </a:pathLst>
              </a:custGeom>
              <a:solidFill>
                <a:srgbClr val="FFFFFF"/>
              </a:solidFill>
            </p:spPr>
          </p:sp>
          <p:sp>
            <p:nvSpPr>
              <p:cNvPr id="17" name="Freeform 17"/>
              <p:cNvSpPr/>
              <p:nvPr/>
            </p:nvSpPr>
            <p:spPr>
              <a:xfrm>
                <a:off x="0" y="0"/>
                <a:ext cx="374396" cy="361188"/>
              </a:xfrm>
              <a:custGeom>
                <a:avLst/>
                <a:gdLst/>
                <a:ahLst/>
                <a:cxnLst/>
                <a:rect l="l" t="t" r="r" b="b"/>
                <a:pathLst>
                  <a:path w="374396" h="361188">
                    <a:moveTo>
                      <a:pt x="0" y="180594"/>
                    </a:moveTo>
                    <a:cubicBezTo>
                      <a:pt x="0" y="80264"/>
                      <a:pt x="84455" y="0"/>
                      <a:pt x="187198" y="0"/>
                    </a:cubicBezTo>
                    <a:lnTo>
                      <a:pt x="187198" y="18034"/>
                    </a:lnTo>
                    <a:lnTo>
                      <a:pt x="187198" y="0"/>
                    </a:lnTo>
                    <a:cubicBezTo>
                      <a:pt x="289814" y="0"/>
                      <a:pt x="374396" y="80264"/>
                      <a:pt x="374396" y="180594"/>
                    </a:cubicBezTo>
                    <a:lnTo>
                      <a:pt x="356235" y="180594"/>
                    </a:lnTo>
                    <a:lnTo>
                      <a:pt x="374269" y="180594"/>
                    </a:lnTo>
                    <a:cubicBezTo>
                      <a:pt x="374269" y="281051"/>
                      <a:pt x="289814" y="361188"/>
                      <a:pt x="187071" y="361188"/>
                    </a:cubicBezTo>
                    <a:lnTo>
                      <a:pt x="187071" y="343154"/>
                    </a:lnTo>
                    <a:lnTo>
                      <a:pt x="187071" y="361188"/>
                    </a:lnTo>
                    <a:cubicBezTo>
                      <a:pt x="84455" y="361188"/>
                      <a:pt x="0" y="281051"/>
                      <a:pt x="0" y="180594"/>
                    </a:cubicBezTo>
                    <a:lnTo>
                      <a:pt x="18034" y="180594"/>
                    </a:lnTo>
                    <a:lnTo>
                      <a:pt x="36068" y="180594"/>
                    </a:lnTo>
                    <a:lnTo>
                      <a:pt x="18034" y="180594"/>
                    </a:lnTo>
                    <a:lnTo>
                      <a:pt x="0" y="180594"/>
                    </a:lnTo>
                    <a:moveTo>
                      <a:pt x="36068" y="180594"/>
                    </a:moveTo>
                    <a:cubicBezTo>
                      <a:pt x="36068" y="190627"/>
                      <a:pt x="27940" y="198628"/>
                      <a:pt x="18034" y="198628"/>
                    </a:cubicBezTo>
                    <a:cubicBezTo>
                      <a:pt x="8128" y="198628"/>
                      <a:pt x="0" y="190627"/>
                      <a:pt x="0" y="180594"/>
                    </a:cubicBezTo>
                    <a:cubicBezTo>
                      <a:pt x="0" y="170561"/>
                      <a:pt x="8128" y="162560"/>
                      <a:pt x="18034" y="162560"/>
                    </a:cubicBezTo>
                    <a:cubicBezTo>
                      <a:pt x="27940" y="162560"/>
                      <a:pt x="36068" y="170688"/>
                      <a:pt x="36068" y="180594"/>
                    </a:cubicBezTo>
                    <a:cubicBezTo>
                      <a:pt x="36068" y="259715"/>
                      <a:pt x="102997" y="325120"/>
                      <a:pt x="187071" y="325120"/>
                    </a:cubicBezTo>
                    <a:cubicBezTo>
                      <a:pt x="271145" y="325120"/>
                      <a:pt x="338074" y="259715"/>
                      <a:pt x="338074" y="180594"/>
                    </a:cubicBezTo>
                    <a:cubicBezTo>
                      <a:pt x="338074" y="101473"/>
                      <a:pt x="271272" y="36068"/>
                      <a:pt x="187198" y="36068"/>
                    </a:cubicBezTo>
                    <a:lnTo>
                      <a:pt x="187198" y="18034"/>
                    </a:lnTo>
                    <a:lnTo>
                      <a:pt x="187198" y="36068"/>
                    </a:lnTo>
                    <a:cubicBezTo>
                      <a:pt x="103124" y="36068"/>
                      <a:pt x="36068" y="101473"/>
                      <a:pt x="36068" y="180594"/>
                    </a:cubicBezTo>
                    <a:close/>
                  </a:path>
                </a:pathLst>
              </a:custGeom>
              <a:solidFill>
                <a:srgbClr val="1B87BE"/>
              </a:solidFill>
            </p:spPr>
          </p:sp>
        </p:grpSp>
        <p:grpSp>
          <p:nvGrpSpPr>
            <p:cNvPr id="18" name="Group 18"/>
            <p:cNvGrpSpPr/>
            <p:nvPr/>
          </p:nvGrpSpPr>
          <p:grpSpPr>
            <a:xfrm>
              <a:off x="671465" y="619812"/>
              <a:ext cx="374283" cy="361244"/>
              <a:chOff x="0" y="0"/>
              <a:chExt cx="374283" cy="361244"/>
            </a:xfrm>
          </p:grpSpPr>
          <p:sp>
            <p:nvSpPr>
              <p:cNvPr id="19" name="Freeform 19"/>
              <p:cNvSpPr/>
              <p:nvPr/>
            </p:nvSpPr>
            <p:spPr>
              <a:xfrm>
                <a:off x="18034" y="18034"/>
                <a:ext cx="338074" cy="325120"/>
              </a:xfrm>
              <a:custGeom>
                <a:avLst/>
                <a:gdLst/>
                <a:ahLst/>
                <a:cxnLst/>
                <a:rect l="l" t="t" r="r" b="b"/>
                <a:pathLst>
                  <a:path w="338074" h="325120">
                    <a:moveTo>
                      <a:pt x="0" y="162560"/>
                    </a:moveTo>
                    <a:cubicBezTo>
                      <a:pt x="0" y="72771"/>
                      <a:pt x="75692" y="0"/>
                      <a:pt x="169037" y="0"/>
                    </a:cubicBezTo>
                    <a:cubicBezTo>
                      <a:pt x="262382" y="0"/>
                      <a:pt x="338074" y="72771"/>
                      <a:pt x="338074" y="162560"/>
                    </a:cubicBezTo>
                    <a:cubicBezTo>
                      <a:pt x="338074" y="252349"/>
                      <a:pt x="262382" y="325120"/>
                      <a:pt x="169037" y="325120"/>
                    </a:cubicBezTo>
                    <a:cubicBezTo>
                      <a:pt x="75692" y="325120"/>
                      <a:pt x="0" y="252349"/>
                      <a:pt x="0" y="162560"/>
                    </a:cubicBezTo>
                    <a:close/>
                  </a:path>
                </a:pathLst>
              </a:custGeom>
              <a:solidFill>
                <a:srgbClr val="FFFFFF"/>
              </a:solidFill>
            </p:spPr>
          </p:sp>
          <p:sp>
            <p:nvSpPr>
              <p:cNvPr id="20" name="Freeform 20"/>
              <p:cNvSpPr/>
              <p:nvPr/>
            </p:nvSpPr>
            <p:spPr>
              <a:xfrm>
                <a:off x="0" y="0"/>
                <a:ext cx="374396" cy="361188"/>
              </a:xfrm>
              <a:custGeom>
                <a:avLst/>
                <a:gdLst/>
                <a:ahLst/>
                <a:cxnLst/>
                <a:rect l="l" t="t" r="r" b="b"/>
                <a:pathLst>
                  <a:path w="374396" h="361188">
                    <a:moveTo>
                      <a:pt x="0" y="180594"/>
                    </a:moveTo>
                    <a:cubicBezTo>
                      <a:pt x="0" y="80264"/>
                      <a:pt x="84455" y="0"/>
                      <a:pt x="187198" y="0"/>
                    </a:cubicBezTo>
                    <a:lnTo>
                      <a:pt x="187198" y="18034"/>
                    </a:lnTo>
                    <a:lnTo>
                      <a:pt x="187198" y="0"/>
                    </a:lnTo>
                    <a:cubicBezTo>
                      <a:pt x="289814" y="0"/>
                      <a:pt x="374396" y="80264"/>
                      <a:pt x="374396" y="180594"/>
                    </a:cubicBezTo>
                    <a:lnTo>
                      <a:pt x="356235" y="180594"/>
                    </a:lnTo>
                    <a:lnTo>
                      <a:pt x="374269" y="180594"/>
                    </a:lnTo>
                    <a:cubicBezTo>
                      <a:pt x="374269" y="281051"/>
                      <a:pt x="289814" y="361188"/>
                      <a:pt x="187071" y="361188"/>
                    </a:cubicBezTo>
                    <a:lnTo>
                      <a:pt x="187071" y="343154"/>
                    </a:lnTo>
                    <a:lnTo>
                      <a:pt x="187071" y="361188"/>
                    </a:lnTo>
                    <a:cubicBezTo>
                      <a:pt x="84455" y="361188"/>
                      <a:pt x="0" y="281051"/>
                      <a:pt x="0" y="180594"/>
                    </a:cubicBezTo>
                    <a:lnTo>
                      <a:pt x="18034" y="180594"/>
                    </a:lnTo>
                    <a:lnTo>
                      <a:pt x="36068" y="180594"/>
                    </a:lnTo>
                    <a:lnTo>
                      <a:pt x="18034" y="180594"/>
                    </a:lnTo>
                    <a:lnTo>
                      <a:pt x="0" y="180594"/>
                    </a:lnTo>
                    <a:moveTo>
                      <a:pt x="36068" y="180594"/>
                    </a:moveTo>
                    <a:cubicBezTo>
                      <a:pt x="36068" y="190627"/>
                      <a:pt x="27940" y="198628"/>
                      <a:pt x="18034" y="198628"/>
                    </a:cubicBezTo>
                    <a:cubicBezTo>
                      <a:pt x="8128" y="198628"/>
                      <a:pt x="0" y="190627"/>
                      <a:pt x="0" y="180594"/>
                    </a:cubicBezTo>
                    <a:cubicBezTo>
                      <a:pt x="0" y="170561"/>
                      <a:pt x="8128" y="162560"/>
                      <a:pt x="18034" y="162560"/>
                    </a:cubicBezTo>
                    <a:cubicBezTo>
                      <a:pt x="27940" y="162560"/>
                      <a:pt x="36068" y="170688"/>
                      <a:pt x="36068" y="180594"/>
                    </a:cubicBezTo>
                    <a:cubicBezTo>
                      <a:pt x="36068" y="259715"/>
                      <a:pt x="102997" y="325120"/>
                      <a:pt x="187071" y="325120"/>
                    </a:cubicBezTo>
                    <a:cubicBezTo>
                      <a:pt x="271145" y="325120"/>
                      <a:pt x="338074" y="259715"/>
                      <a:pt x="338074" y="180594"/>
                    </a:cubicBezTo>
                    <a:cubicBezTo>
                      <a:pt x="338074" y="101473"/>
                      <a:pt x="271272" y="36068"/>
                      <a:pt x="187198" y="36068"/>
                    </a:cubicBezTo>
                    <a:lnTo>
                      <a:pt x="187198" y="18034"/>
                    </a:lnTo>
                    <a:lnTo>
                      <a:pt x="187198" y="36068"/>
                    </a:lnTo>
                    <a:cubicBezTo>
                      <a:pt x="103124" y="36068"/>
                      <a:pt x="36068" y="101473"/>
                      <a:pt x="36068" y="180594"/>
                    </a:cubicBezTo>
                    <a:close/>
                  </a:path>
                </a:pathLst>
              </a:custGeom>
              <a:solidFill>
                <a:srgbClr val="1B87BE"/>
              </a:solidFill>
            </p:spPr>
          </p:sp>
        </p:grpSp>
        <p:grpSp>
          <p:nvGrpSpPr>
            <p:cNvPr id="21" name="Group 21"/>
            <p:cNvGrpSpPr/>
            <p:nvPr/>
          </p:nvGrpSpPr>
          <p:grpSpPr>
            <a:xfrm>
              <a:off x="671465" y="1171557"/>
              <a:ext cx="374283" cy="361244"/>
              <a:chOff x="0" y="0"/>
              <a:chExt cx="374283" cy="361244"/>
            </a:xfrm>
          </p:grpSpPr>
          <p:sp>
            <p:nvSpPr>
              <p:cNvPr id="22" name="Freeform 22"/>
              <p:cNvSpPr/>
              <p:nvPr/>
            </p:nvSpPr>
            <p:spPr>
              <a:xfrm>
                <a:off x="18034" y="18034"/>
                <a:ext cx="338074" cy="325120"/>
              </a:xfrm>
              <a:custGeom>
                <a:avLst/>
                <a:gdLst/>
                <a:ahLst/>
                <a:cxnLst/>
                <a:rect l="l" t="t" r="r" b="b"/>
                <a:pathLst>
                  <a:path w="338074" h="325120">
                    <a:moveTo>
                      <a:pt x="0" y="162560"/>
                    </a:moveTo>
                    <a:cubicBezTo>
                      <a:pt x="0" y="72771"/>
                      <a:pt x="75692" y="0"/>
                      <a:pt x="169037" y="0"/>
                    </a:cubicBezTo>
                    <a:cubicBezTo>
                      <a:pt x="262382" y="0"/>
                      <a:pt x="338074" y="72771"/>
                      <a:pt x="338074" y="162560"/>
                    </a:cubicBezTo>
                    <a:cubicBezTo>
                      <a:pt x="338074" y="252349"/>
                      <a:pt x="262382" y="325120"/>
                      <a:pt x="169037" y="325120"/>
                    </a:cubicBezTo>
                    <a:cubicBezTo>
                      <a:pt x="75692" y="325120"/>
                      <a:pt x="0" y="252349"/>
                      <a:pt x="0" y="162560"/>
                    </a:cubicBezTo>
                    <a:close/>
                  </a:path>
                </a:pathLst>
              </a:custGeom>
              <a:solidFill>
                <a:srgbClr val="FFFFFF"/>
              </a:solidFill>
            </p:spPr>
          </p:sp>
          <p:sp>
            <p:nvSpPr>
              <p:cNvPr id="23" name="Freeform 23"/>
              <p:cNvSpPr/>
              <p:nvPr/>
            </p:nvSpPr>
            <p:spPr>
              <a:xfrm>
                <a:off x="0" y="0"/>
                <a:ext cx="374396" cy="361188"/>
              </a:xfrm>
              <a:custGeom>
                <a:avLst/>
                <a:gdLst/>
                <a:ahLst/>
                <a:cxnLst/>
                <a:rect l="l" t="t" r="r" b="b"/>
                <a:pathLst>
                  <a:path w="374396" h="361188">
                    <a:moveTo>
                      <a:pt x="0" y="180594"/>
                    </a:moveTo>
                    <a:cubicBezTo>
                      <a:pt x="0" y="80264"/>
                      <a:pt x="84455" y="0"/>
                      <a:pt x="187198" y="0"/>
                    </a:cubicBezTo>
                    <a:lnTo>
                      <a:pt x="187198" y="18034"/>
                    </a:lnTo>
                    <a:lnTo>
                      <a:pt x="187198" y="0"/>
                    </a:lnTo>
                    <a:cubicBezTo>
                      <a:pt x="289814" y="0"/>
                      <a:pt x="374396" y="80264"/>
                      <a:pt x="374396" y="180594"/>
                    </a:cubicBezTo>
                    <a:lnTo>
                      <a:pt x="356235" y="180594"/>
                    </a:lnTo>
                    <a:lnTo>
                      <a:pt x="374269" y="180594"/>
                    </a:lnTo>
                    <a:cubicBezTo>
                      <a:pt x="374269" y="281051"/>
                      <a:pt x="289814" y="361188"/>
                      <a:pt x="187071" y="361188"/>
                    </a:cubicBezTo>
                    <a:lnTo>
                      <a:pt x="187071" y="343154"/>
                    </a:lnTo>
                    <a:lnTo>
                      <a:pt x="187071" y="361188"/>
                    </a:lnTo>
                    <a:cubicBezTo>
                      <a:pt x="84455" y="361188"/>
                      <a:pt x="0" y="281051"/>
                      <a:pt x="0" y="180594"/>
                    </a:cubicBezTo>
                    <a:lnTo>
                      <a:pt x="18034" y="180594"/>
                    </a:lnTo>
                    <a:lnTo>
                      <a:pt x="36068" y="180594"/>
                    </a:lnTo>
                    <a:lnTo>
                      <a:pt x="18034" y="180594"/>
                    </a:lnTo>
                    <a:lnTo>
                      <a:pt x="0" y="180594"/>
                    </a:lnTo>
                    <a:moveTo>
                      <a:pt x="36068" y="180594"/>
                    </a:moveTo>
                    <a:cubicBezTo>
                      <a:pt x="36068" y="190627"/>
                      <a:pt x="27940" y="198628"/>
                      <a:pt x="18034" y="198628"/>
                    </a:cubicBezTo>
                    <a:cubicBezTo>
                      <a:pt x="8128" y="198628"/>
                      <a:pt x="0" y="190627"/>
                      <a:pt x="0" y="180594"/>
                    </a:cubicBezTo>
                    <a:cubicBezTo>
                      <a:pt x="0" y="170561"/>
                      <a:pt x="8128" y="162560"/>
                      <a:pt x="18034" y="162560"/>
                    </a:cubicBezTo>
                    <a:cubicBezTo>
                      <a:pt x="27940" y="162560"/>
                      <a:pt x="36068" y="170688"/>
                      <a:pt x="36068" y="180594"/>
                    </a:cubicBezTo>
                    <a:cubicBezTo>
                      <a:pt x="36068" y="259715"/>
                      <a:pt x="102997" y="325120"/>
                      <a:pt x="187071" y="325120"/>
                    </a:cubicBezTo>
                    <a:cubicBezTo>
                      <a:pt x="271145" y="325120"/>
                      <a:pt x="338074" y="259715"/>
                      <a:pt x="338074" y="180594"/>
                    </a:cubicBezTo>
                    <a:cubicBezTo>
                      <a:pt x="338074" y="101473"/>
                      <a:pt x="271272" y="36068"/>
                      <a:pt x="187198" y="36068"/>
                    </a:cubicBezTo>
                    <a:lnTo>
                      <a:pt x="187198" y="18034"/>
                    </a:lnTo>
                    <a:lnTo>
                      <a:pt x="187198" y="36068"/>
                    </a:lnTo>
                    <a:cubicBezTo>
                      <a:pt x="103124" y="36068"/>
                      <a:pt x="36068" y="101473"/>
                      <a:pt x="36068" y="180594"/>
                    </a:cubicBezTo>
                    <a:close/>
                  </a:path>
                </a:pathLst>
              </a:custGeom>
              <a:solidFill>
                <a:srgbClr val="1B87BE"/>
              </a:solidFill>
            </p:spPr>
          </p:sp>
        </p:grpSp>
        <p:grpSp>
          <p:nvGrpSpPr>
            <p:cNvPr id="24" name="Group 24"/>
            <p:cNvGrpSpPr/>
            <p:nvPr/>
          </p:nvGrpSpPr>
          <p:grpSpPr>
            <a:xfrm>
              <a:off x="671465" y="1723301"/>
              <a:ext cx="374283" cy="361244"/>
              <a:chOff x="0" y="0"/>
              <a:chExt cx="374283" cy="361244"/>
            </a:xfrm>
          </p:grpSpPr>
          <p:sp>
            <p:nvSpPr>
              <p:cNvPr id="25" name="Freeform 25"/>
              <p:cNvSpPr/>
              <p:nvPr/>
            </p:nvSpPr>
            <p:spPr>
              <a:xfrm>
                <a:off x="18034" y="18034"/>
                <a:ext cx="338074" cy="325120"/>
              </a:xfrm>
              <a:custGeom>
                <a:avLst/>
                <a:gdLst/>
                <a:ahLst/>
                <a:cxnLst/>
                <a:rect l="l" t="t" r="r" b="b"/>
                <a:pathLst>
                  <a:path w="338074" h="325120">
                    <a:moveTo>
                      <a:pt x="0" y="162560"/>
                    </a:moveTo>
                    <a:cubicBezTo>
                      <a:pt x="0" y="72771"/>
                      <a:pt x="75692" y="0"/>
                      <a:pt x="169037" y="0"/>
                    </a:cubicBezTo>
                    <a:cubicBezTo>
                      <a:pt x="262382" y="0"/>
                      <a:pt x="338074" y="72771"/>
                      <a:pt x="338074" y="162560"/>
                    </a:cubicBezTo>
                    <a:cubicBezTo>
                      <a:pt x="338074" y="252349"/>
                      <a:pt x="262382" y="325120"/>
                      <a:pt x="169037" y="325120"/>
                    </a:cubicBezTo>
                    <a:cubicBezTo>
                      <a:pt x="75692" y="325120"/>
                      <a:pt x="0" y="252349"/>
                      <a:pt x="0" y="162560"/>
                    </a:cubicBezTo>
                    <a:close/>
                  </a:path>
                </a:pathLst>
              </a:custGeom>
              <a:solidFill>
                <a:srgbClr val="FFFFFF"/>
              </a:solidFill>
            </p:spPr>
          </p:sp>
          <p:sp>
            <p:nvSpPr>
              <p:cNvPr id="26" name="Freeform 26"/>
              <p:cNvSpPr/>
              <p:nvPr/>
            </p:nvSpPr>
            <p:spPr>
              <a:xfrm>
                <a:off x="0" y="0"/>
                <a:ext cx="374396" cy="361188"/>
              </a:xfrm>
              <a:custGeom>
                <a:avLst/>
                <a:gdLst/>
                <a:ahLst/>
                <a:cxnLst/>
                <a:rect l="l" t="t" r="r" b="b"/>
                <a:pathLst>
                  <a:path w="374396" h="361188">
                    <a:moveTo>
                      <a:pt x="0" y="180594"/>
                    </a:moveTo>
                    <a:cubicBezTo>
                      <a:pt x="0" y="80264"/>
                      <a:pt x="84455" y="0"/>
                      <a:pt x="187198" y="0"/>
                    </a:cubicBezTo>
                    <a:lnTo>
                      <a:pt x="187198" y="18034"/>
                    </a:lnTo>
                    <a:lnTo>
                      <a:pt x="187198" y="0"/>
                    </a:lnTo>
                    <a:cubicBezTo>
                      <a:pt x="289814" y="0"/>
                      <a:pt x="374396" y="80264"/>
                      <a:pt x="374396" y="180594"/>
                    </a:cubicBezTo>
                    <a:lnTo>
                      <a:pt x="356235" y="180594"/>
                    </a:lnTo>
                    <a:lnTo>
                      <a:pt x="374269" y="180594"/>
                    </a:lnTo>
                    <a:cubicBezTo>
                      <a:pt x="374269" y="281051"/>
                      <a:pt x="289814" y="361188"/>
                      <a:pt x="187071" y="361188"/>
                    </a:cubicBezTo>
                    <a:lnTo>
                      <a:pt x="187071" y="343154"/>
                    </a:lnTo>
                    <a:lnTo>
                      <a:pt x="187071" y="361188"/>
                    </a:lnTo>
                    <a:cubicBezTo>
                      <a:pt x="84455" y="361188"/>
                      <a:pt x="0" y="281051"/>
                      <a:pt x="0" y="180594"/>
                    </a:cubicBezTo>
                    <a:lnTo>
                      <a:pt x="18034" y="180594"/>
                    </a:lnTo>
                    <a:lnTo>
                      <a:pt x="36068" y="180594"/>
                    </a:lnTo>
                    <a:lnTo>
                      <a:pt x="18034" y="180594"/>
                    </a:lnTo>
                    <a:lnTo>
                      <a:pt x="0" y="180594"/>
                    </a:lnTo>
                    <a:moveTo>
                      <a:pt x="36068" y="180594"/>
                    </a:moveTo>
                    <a:cubicBezTo>
                      <a:pt x="36068" y="190627"/>
                      <a:pt x="27940" y="198628"/>
                      <a:pt x="18034" y="198628"/>
                    </a:cubicBezTo>
                    <a:cubicBezTo>
                      <a:pt x="8128" y="198628"/>
                      <a:pt x="0" y="190627"/>
                      <a:pt x="0" y="180594"/>
                    </a:cubicBezTo>
                    <a:cubicBezTo>
                      <a:pt x="0" y="170561"/>
                      <a:pt x="8128" y="162560"/>
                      <a:pt x="18034" y="162560"/>
                    </a:cubicBezTo>
                    <a:cubicBezTo>
                      <a:pt x="27940" y="162560"/>
                      <a:pt x="36068" y="170688"/>
                      <a:pt x="36068" y="180594"/>
                    </a:cubicBezTo>
                    <a:cubicBezTo>
                      <a:pt x="36068" y="259715"/>
                      <a:pt x="102997" y="325120"/>
                      <a:pt x="187071" y="325120"/>
                    </a:cubicBezTo>
                    <a:cubicBezTo>
                      <a:pt x="271145" y="325120"/>
                      <a:pt x="338074" y="259715"/>
                      <a:pt x="338074" y="180594"/>
                    </a:cubicBezTo>
                    <a:cubicBezTo>
                      <a:pt x="338074" y="101473"/>
                      <a:pt x="271272" y="36068"/>
                      <a:pt x="187198" y="36068"/>
                    </a:cubicBezTo>
                    <a:lnTo>
                      <a:pt x="187198" y="18034"/>
                    </a:lnTo>
                    <a:lnTo>
                      <a:pt x="187198" y="36068"/>
                    </a:lnTo>
                    <a:cubicBezTo>
                      <a:pt x="103124" y="36068"/>
                      <a:pt x="36068" y="101473"/>
                      <a:pt x="36068" y="180594"/>
                    </a:cubicBezTo>
                    <a:close/>
                  </a:path>
                </a:pathLst>
              </a:custGeom>
              <a:solidFill>
                <a:srgbClr val="1B87BE"/>
              </a:solidFill>
            </p:spPr>
          </p:sp>
        </p:grpSp>
        <p:grpSp>
          <p:nvGrpSpPr>
            <p:cNvPr id="27" name="Group 27"/>
            <p:cNvGrpSpPr/>
            <p:nvPr/>
          </p:nvGrpSpPr>
          <p:grpSpPr>
            <a:xfrm>
              <a:off x="671465" y="2275046"/>
              <a:ext cx="374283" cy="361244"/>
              <a:chOff x="0" y="0"/>
              <a:chExt cx="374283" cy="361244"/>
            </a:xfrm>
          </p:grpSpPr>
          <p:sp>
            <p:nvSpPr>
              <p:cNvPr id="28" name="Freeform 28"/>
              <p:cNvSpPr/>
              <p:nvPr/>
            </p:nvSpPr>
            <p:spPr>
              <a:xfrm>
                <a:off x="18034" y="18034"/>
                <a:ext cx="338074" cy="325120"/>
              </a:xfrm>
              <a:custGeom>
                <a:avLst/>
                <a:gdLst/>
                <a:ahLst/>
                <a:cxnLst/>
                <a:rect l="l" t="t" r="r" b="b"/>
                <a:pathLst>
                  <a:path w="338074" h="325120">
                    <a:moveTo>
                      <a:pt x="0" y="162560"/>
                    </a:moveTo>
                    <a:cubicBezTo>
                      <a:pt x="0" y="72771"/>
                      <a:pt x="75692" y="0"/>
                      <a:pt x="169037" y="0"/>
                    </a:cubicBezTo>
                    <a:cubicBezTo>
                      <a:pt x="262382" y="0"/>
                      <a:pt x="338074" y="72771"/>
                      <a:pt x="338074" y="162560"/>
                    </a:cubicBezTo>
                    <a:cubicBezTo>
                      <a:pt x="338074" y="252349"/>
                      <a:pt x="262382" y="325120"/>
                      <a:pt x="169037" y="325120"/>
                    </a:cubicBezTo>
                    <a:cubicBezTo>
                      <a:pt x="75692" y="325120"/>
                      <a:pt x="0" y="252349"/>
                      <a:pt x="0" y="162560"/>
                    </a:cubicBezTo>
                    <a:close/>
                  </a:path>
                </a:pathLst>
              </a:custGeom>
              <a:solidFill>
                <a:srgbClr val="FFFFFF"/>
              </a:solidFill>
            </p:spPr>
          </p:sp>
          <p:sp>
            <p:nvSpPr>
              <p:cNvPr id="29" name="Freeform 29"/>
              <p:cNvSpPr/>
              <p:nvPr/>
            </p:nvSpPr>
            <p:spPr>
              <a:xfrm>
                <a:off x="0" y="0"/>
                <a:ext cx="374396" cy="361188"/>
              </a:xfrm>
              <a:custGeom>
                <a:avLst/>
                <a:gdLst/>
                <a:ahLst/>
                <a:cxnLst/>
                <a:rect l="l" t="t" r="r" b="b"/>
                <a:pathLst>
                  <a:path w="374396" h="361188">
                    <a:moveTo>
                      <a:pt x="0" y="180594"/>
                    </a:moveTo>
                    <a:cubicBezTo>
                      <a:pt x="0" y="80264"/>
                      <a:pt x="84455" y="0"/>
                      <a:pt x="187198" y="0"/>
                    </a:cubicBezTo>
                    <a:lnTo>
                      <a:pt x="187198" y="18034"/>
                    </a:lnTo>
                    <a:lnTo>
                      <a:pt x="187198" y="0"/>
                    </a:lnTo>
                    <a:cubicBezTo>
                      <a:pt x="289814" y="0"/>
                      <a:pt x="374396" y="80264"/>
                      <a:pt x="374396" y="180594"/>
                    </a:cubicBezTo>
                    <a:lnTo>
                      <a:pt x="356235" y="180594"/>
                    </a:lnTo>
                    <a:lnTo>
                      <a:pt x="374269" y="180594"/>
                    </a:lnTo>
                    <a:cubicBezTo>
                      <a:pt x="374269" y="281051"/>
                      <a:pt x="289814" y="361188"/>
                      <a:pt x="187071" y="361188"/>
                    </a:cubicBezTo>
                    <a:lnTo>
                      <a:pt x="187071" y="343154"/>
                    </a:lnTo>
                    <a:lnTo>
                      <a:pt x="187071" y="361188"/>
                    </a:lnTo>
                    <a:cubicBezTo>
                      <a:pt x="84455" y="361188"/>
                      <a:pt x="0" y="281051"/>
                      <a:pt x="0" y="180594"/>
                    </a:cubicBezTo>
                    <a:lnTo>
                      <a:pt x="18034" y="180594"/>
                    </a:lnTo>
                    <a:lnTo>
                      <a:pt x="36068" y="180594"/>
                    </a:lnTo>
                    <a:lnTo>
                      <a:pt x="18034" y="180594"/>
                    </a:lnTo>
                    <a:lnTo>
                      <a:pt x="0" y="180594"/>
                    </a:lnTo>
                    <a:moveTo>
                      <a:pt x="36068" y="180594"/>
                    </a:moveTo>
                    <a:cubicBezTo>
                      <a:pt x="36068" y="190627"/>
                      <a:pt x="27940" y="198628"/>
                      <a:pt x="18034" y="198628"/>
                    </a:cubicBezTo>
                    <a:cubicBezTo>
                      <a:pt x="8128" y="198628"/>
                      <a:pt x="0" y="190627"/>
                      <a:pt x="0" y="180594"/>
                    </a:cubicBezTo>
                    <a:cubicBezTo>
                      <a:pt x="0" y="170561"/>
                      <a:pt x="8128" y="162560"/>
                      <a:pt x="18034" y="162560"/>
                    </a:cubicBezTo>
                    <a:cubicBezTo>
                      <a:pt x="27940" y="162560"/>
                      <a:pt x="36068" y="170688"/>
                      <a:pt x="36068" y="180594"/>
                    </a:cubicBezTo>
                    <a:cubicBezTo>
                      <a:pt x="36068" y="259715"/>
                      <a:pt x="102997" y="325120"/>
                      <a:pt x="187071" y="325120"/>
                    </a:cubicBezTo>
                    <a:cubicBezTo>
                      <a:pt x="271145" y="325120"/>
                      <a:pt x="338074" y="259715"/>
                      <a:pt x="338074" y="180594"/>
                    </a:cubicBezTo>
                    <a:cubicBezTo>
                      <a:pt x="338074" y="101473"/>
                      <a:pt x="271272" y="36068"/>
                      <a:pt x="187198" y="36068"/>
                    </a:cubicBezTo>
                    <a:lnTo>
                      <a:pt x="187198" y="18034"/>
                    </a:lnTo>
                    <a:lnTo>
                      <a:pt x="187198" y="36068"/>
                    </a:lnTo>
                    <a:cubicBezTo>
                      <a:pt x="103124" y="36068"/>
                      <a:pt x="36068" y="101473"/>
                      <a:pt x="36068" y="180594"/>
                    </a:cubicBezTo>
                    <a:close/>
                  </a:path>
                </a:pathLst>
              </a:custGeom>
              <a:solidFill>
                <a:srgbClr val="1B87BE"/>
              </a:solidFill>
            </p:spPr>
          </p:sp>
        </p:grpSp>
        <p:grpSp>
          <p:nvGrpSpPr>
            <p:cNvPr id="30" name="Group 30"/>
            <p:cNvGrpSpPr/>
            <p:nvPr/>
          </p:nvGrpSpPr>
          <p:grpSpPr>
            <a:xfrm>
              <a:off x="671465" y="2792039"/>
              <a:ext cx="374283" cy="361244"/>
              <a:chOff x="0" y="0"/>
              <a:chExt cx="374283" cy="361244"/>
            </a:xfrm>
          </p:grpSpPr>
          <p:sp>
            <p:nvSpPr>
              <p:cNvPr id="31" name="Freeform 31"/>
              <p:cNvSpPr/>
              <p:nvPr/>
            </p:nvSpPr>
            <p:spPr>
              <a:xfrm>
                <a:off x="18034" y="18034"/>
                <a:ext cx="338074" cy="325120"/>
              </a:xfrm>
              <a:custGeom>
                <a:avLst/>
                <a:gdLst/>
                <a:ahLst/>
                <a:cxnLst/>
                <a:rect l="l" t="t" r="r" b="b"/>
                <a:pathLst>
                  <a:path w="338074" h="325120">
                    <a:moveTo>
                      <a:pt x="0" y="162560"/>
                    </a:moveTo>
                    <a:cubicBezTo>
                      <a:pt x="0" y="72771"/>
                      <a:pt x="75692" y="0"/>
                      <a:pt x="169037" y="0"/>
                    </a:cubicBezTo>
                    <a:cubicBezTo>
                      <a:pt x="262382" y="0"/>
                      <a:pt x="338074" y="72771"/>
                      <a:pt x="338074" y="162560"/>
                    </a:cubicBezTo>
                    <a:cubicBezTo>
                      <a:pt x="338074" y="252349"/>
                      <a:pt x="262382" y="325120"/>
                      <a:pt x="169037" y="325120"/>
                    </a:cubicBezTo>
                    <a:cubicBezTo>
                      <a:pt x="75692" y="325120"/>
                      <a:pt x="0" y="252349"/>
                      <a:pt x="0" y="162560"/>
                    </a:cubicBezTo>
                    <a:close/>
                  </a:path>
                </a:pathLst>
              </a:custGeom>
              <a:solidFill>
                <a:srgbClr val="FFFFFF"/>
              </a:solidFill>
            </p:spPr>
          </p:sp>
          <p:sp>
            <p:nvSpPr>
              <p:cNvPr id="32" name="Freeform 32"/>
              <p:cNvSpPr/>
              <p:nvPr/>
            </p:nvSpPr>
            <p:spPr>
              <a:xfrm>
                <a:off x="0" y="0"/>
                <a:ext cx="374396" cy="361188"/>
              </a:xfrm>
              <a:custGeom>
                <a:avLst/>
                <a:gdLst/>
                <a:ahLst/>
                <a:cxnLst/>
                <a:rect l="l" t="t" r="r" b="b"/>
                <a:pathLst>
                  <a:path w="374396" h="361188">
                    <a:moveTo>
                      <a:pt x="0" y="180594"/>
                    </a:moveTo>
                    <a:cubicBezTo>
                      <a:pt x="0" y="80264"/>
                      <a:pt x="84455" y="0"/>
                      <a:pt x="187198" y="0"/>
                    </a:cubicBezTo>
                    <a:lnTo>
                      <a:pt x="187198" y="18034"/>
                    </a:lnTo>
                    <a:lnTo>
                      <a:pt x="187198" y="0"/>
                    </a:lnTo>
                    <a:cubicBezTo>
                      <a:pt x="289814" y="0"/>
                      <a:pt x="374396" y="80264"/>
                      <a:pt x="374396" y="180594"/>
                    </a:cubicBezTo>
                    <a:lnTo>
                      <a:pt x="356235" y="180594"/>
                    </a:lnTo>
                    <a:lnTo>
                      <a:pt x="374269" y="180594"/>
                    </a:lnTo>
                    <a:cubicBezTo>
                      <a:pt x="374269" y="281051"/>
                      <a:pt x="289814" y="361188"/>
                      <a:pt x="187071" y="361188"/>
                    </a:cubicBezTo>
                    <a:lnTo>
                      <a:pt x="187071" y="343154"/>
                    </a:lnTo>
                    <a:lnTo>
                      <a:pt x="187071" y="361188"/>
                    </a:lnTo>
                    <a:cubicBezTo>
                      <a:pt x="84455" y="361188"/>
                      <a:pt x="0" y="281051"/>
                      <a:pt x="0" y="180594"/>
                    </a:cubicBezTo>
                    <a:lnTo>
                      <a:pt x="18034" y="180594"/>
                    </a:lnTo>
                    <a:lnTo>
                      <a:pt x="36068" y="180594"/>
                    </a:lnTo>
                    <a:lnTo>
                      <a:pt x="18034" y="180594"/>
                    </a:lnTo>
                    <a:lnTo>
                      <a:pt x="0" y="180594"/>
                    </a:lnTo>
                    <a:moveTo>
                      <a:pt x="36068" y="180594"/>
                    </a:moveTo>
                    <a:cubicBezTo>
                      <a:pt x="36068" y="190627"/>
                      <a:pt x="27940" y="198628"/>
                      <a:pt x="18034" y="198628"/>
                    </a:cubicBezTo>
                    <a:cubicBezTo>
                      <a:pt x="8128" y="198628"/>
                      <a:pt x="0" y="190627"/>
                      <a:pt x="0" y="180594"/>
                    </a:cubicBezTo>
                    <a:cubicBezTo>
                      <a:pt x="0" y="170561"/>
                      <a:pt x="8128" y="162560"/>
                      <a:pt x="18034" y="162560"/>
                    </a:cubicBezTo>
                    <a:cubicBezTo>
                      <a:pt x="27940" y="162560"/>
                      <a:pt x="36068" y="170688"/>
                      <a:pt x="36068" y="180594"/>
                    </a:cubicBezTo>
                    <a:cubicBezTo>
                      <a:pt x="36068" y="259715"/>
                      <a:pt x="102997" y="325120"/>
                      <a:pt x="187071" y="325120"/>
                    </a:cubicBezTo>
                    <a:cubicBezTo>
                      <a:pt x="271145" y="325120"/>
                      <a:pt x="338074" y="259715"/>
                      <a:pt x="338074" y="180594"/>
                    </a:cubicBezTo>
                    <a:cubicBezTo>
                      <a:pt x="338074" y="101473"/>
                      <a:pt x="271272" y="36068"/>
                      <a:pt x="187198" y="36068"/>
                    </a:cubicBezTo>
                    <a:lnTo>
                      <a:pt x="187198" y="18034"/>
                    </a:lnTo>
                    <a:lnTo>
                      <a:pt x="187198" y="36068"/>
                    </a:lnTo>
                    <a:cubicBezTo>
                      <a:pt x="103124" y="36068"/>
                      <a:pt x="36068" y="101473"/>
                      <a:pt x="36068" y="180594"/>
                    </a:cubicBezTo>
                    <a:close/>
                  </a:path>
                </a:pathLst>
              </a:custGeom>
              <a:solidFill>
                <a:srgbClr val="1B87BE"/>
              </a:solidFill>
            </p:spPr>
          </p:sp>
        </p:grpSp>
        <p:grpSp>
          <p:nvGrpSpPr>
            <p:cNvPr id="33" name="Group 33"/>
            <p:cNvGrpSpPr/>
            <p:nvPr/>
          </p:nvGrpSpPr>
          <p:grpSpPr>
            <a:xfrm>
              <a:off x="1160498" y="66177"/>
              <a:ext cx="374283" cy="361244"/>
              <a:chOff x="0" y="0"/>
              <a:chExt cx="374283" cy="361244"/>
            </a:xfrm>
          </p:grpSpPr>
          <p:sp>
            <p:nvSpPr>
              <p:cNvPr id="34" name="Freeform 34"/>
              <p:cNvSpPr/>
              <p:nvPr/>
            </p:nvSpPr>
            <p:spPr>
              <a:xfrm>
                <a:off x="18034" y="18034"/>
                <a:ext cx="338074" cy="325120"/>
              </a:xfrm>
              <a:custGeom>
                <a:avLst/>
                <a:gdLst/>
                <a:ahLst/>
                <a:cxnLst/>
                <a:rect l="l" t="t" r="r" b="b"/>
                <a:pathLst>
                  <a:path w="338074" h="325120">
                    <a:moveTo>
                      <a:pt x="0" y="162560"/>
                    </a:moveTo>
                    <a:cubicBezTo>
                      <a:pt x="0" y="72771"/>
                      <a:pt x="75692" y="0"/>
                      <a:pt x="169037" y="0"/>
                    </a:cubicBezTo>
                    <a:cubicBezTo>
                      <a:pt x="262382" y="0"/>
                      <a:pt x="338074" y="72771"/>
                      <a:pt x="338074" y="162560"/>
                    </a:cubicBezTo>
                    <a:cubicBezTo>
                      <a:pt x="338074" y="252349"/>
                      <a:pt x="262382" y="325120"/>
                      <a:pt x="169037" y="325120"/>
                    </a:cubicBezTo>
                    <a:cubicBezTo>
                      <a:pt x="75692" y="325120"/>
                      <a:pt x="0" y="252349"/>
                      <a:pt x="0" y="162560"/>
                    </a:cubicBezTo>
                    <a:close/>
                  </a:path>
                </a:pathLst>
              </a:custGeom>
              <a:solidFill>
                <a:srgbClr val="8FBF26"/>
              </a:solidFill>
            </p:spPr>
          </p:sp>
          <p:sp>
            <p:nvSpPr>
              <p:cNvPr id="35" name="Freeform 35"/>
              <p:cNvSpPr/>
              <p:nvPr/>
            </p:nvSpPr>
            <p:spPr>
              <a:xfrm>
                <a:off x="0" y="0"/>
                <a:ext cx="374396" cy="361188"/>
              </a:xfrm>
              <a:custGeom>
                <a:avLst/>
                <a:gdLst/>
                <a:ahLst/>
                <a:cxnLst/>
                <a:rect l="l" t="t" r="r" b="b"/>
                <a:pathLst>
                  <a:path w="374396" h="361188">
                    <a:moveTo>
                      <a:pt x="0" y="180594"/>
                    </a:moveTo>
                    <a:cubicBezTo>
                      <a:pt x="0" y="80264"/>
                      <a:pt x="84455" y="0"/>
                      <a:pt x="187198" y="0"/>
                    </a:cubicBezTo>
                    <a:lnTo>
                      <a:pt x="187198" y="18034"/>
                    </a:lnTo>
                    <a:lnTo>
                      <a:pt x="187198" y="0"/>
                    </a:lnTo>
                    <a:cubicBezTo>
                      <a:pt x="289814" y="0"/>
                      <a:pt x="374396" y="80264"/>
                      <a:pt x="374396" y="180594"/>
                    </a:cubicBezTo>
                    <a:lnTo>
                      <a:pt x="356235" y="180594"/>
                    </a:lnTo>
                    <a:lnTo>
                      <a:pt x="374269" y="180594"/>
                    </a:lnTo>
                    <a:cubicBezTo>
                      <a:pt x="374269" y="281051"/>
                      <a:pt x="289814" y="361188"/>
                      <a:pt x="187071" y="361188"/>
                    </a:cubicBezTo>
                    <a:lnTo>
                      <a:pt x="187071" y="343154"/>
                    </a:lnTo>
                    <a:lnTo>
                      <a:pt x="187071" y="361188"/>
                    </a:lnTo>
                    <a:cubicBezTo>
                      <a:pt x="84455" y="361188"/>
                      <a:pt x="0" y="281051"/>
                      <a:pt x="0" y="180594"/>
                    </a:cubicBezTo>
                    <a:lnTo>
                      <a:pt x="18034" y="180594"/>
                    </a:lnTo>
                    <a:lnTo>
                      <a:pt x="36068" y="180594"/>
                    </a:lnTo>
                    <a:lnTo>
                      <a:pt x="18034" y="180594"/>
                    </a:lnTo>
                    <a:lnTo>
                      <a:pt x="0" y="180594"/>
                    </a:lnTo>
                    <a:moveTo>
                      <a:pt x="36068" y="180594"/>
                    </a:moveTo>
                    <a:cubicBezTo>
                      <a:pt x="36068" y="190627"/>
                      <a:pt x="27940" y="198628"/>
                      <a:pt x="18034" y="198628"/>
                    </a:cubicBezTo>
                    <a:cubicBezTo>
                      <a:pt x="8128" y="198628"/>
                      <a:pt x="0" y="190627"/>
                      <a:pt x="0" y="180594"/>
                    </a:cubicBezTo>
                    <a:cubicBezTo>
                      <a:pt x="0" y="170561"/>
                      <a:pt x="8128" y="162560"/>
                      <a:pt x="18034" y="162560"/>
                    </a:cubicBezTo>
                    <a:cubicBezTo>
                      <a:pt x="27940" y="162560"/>
                      <a:pt x="36068" y="170688"/>
                      <a:pt x="36068" y="180594"/>
                    </a:cubicBezTo>
                    <a:cubicBezTo>
                      <a:pt x="36068" y="259715"/>
                      <a:pt x="102997" y="325120"/>
                      <a:pt x="187071" y="325120"/>
                    </a:cubicBezTo>
                    <a:cubicBezTo>
                      <a:pt x="271145" y="325120"/>
                      <a:pt x="338074" y="259715"/>
                      <a:pt x="338074" y="180594"/>
                    </a:cubicBezTo>
                    <a:cubicBezTo>
                      <a:pt x="338074" y="101473"/>
                      <a:pt x="271272" y="36068"/>
                      <a:pt x="187198" y="36068"/>
                    </a:cubicBezTo>
                    <a:lnTo>
                      <a:pt x="187198" y="18034"/>
                    </a:lnTo>
                    <a:lnTo>
                      <a:pt x="187198" y="36068"/>
                    </a:lnTo>
                    <a:cubicBezTo>
                      <a:pt x="103124" y="36068"/>
                      <a:pt x="36068" y="101473"/>
                      <a:pt x="36068" y="180594"/>
                    </a:cubicBezTo>
                    <a:close/>
                  </a:path>
                </a:pathLst>
              </a:custGeom>
              <a:solidFill>
                <a:srgbClr val="8FBF26"/>
              </a:solidFill>
            </p:spPr>
          </p:sp>
        </p:grpSp>
        <p:grpSp>
          <p:nvGrpSpPr>
            <p:cNvPr id="36" name="Group 36"/>
            <p:cNvGrpSpPr/>
            <p:nvPr/>
          </p:nvGrpSpPr>
          <p:grpSpPr>
            <a:xfrm>
              <a:off x="1160498" y="619812"/>
              <a:ext cx="374283" cy="361244"/>
              <a:chOff x="0" y="0"/>
              <a:chExt cx="374283" cy="361244"/>
            </a:xfrm>
          </p:grpSpPr>
          <p:sp>
            <p:nvSpPr>
              <p:cNvPr id="37" name="Freeform 37"/>
              <p:cNvSpPr/>
              <p:nvPr/>
            </p:nvSpPr>
            <p:spPr>
              <a:xfrm>
                <a:off x="18034" y="18034"/>
                <a:ext cx="338074" cy="325120"/>
              </a:xfrm>
              <a:custGeom>
                <a:avLst/>
                <a:gdLst/>
                <a:ahLst/>
                <a:cxnLst/>
                <a:rect l="l" t="t" r="r" b="b"/>
                <a:pathLst>
                  <a:path w="338074" h="325120">
                    <a:moveTo>
                      <a:pt x="0" y="162560"/>
                    </a:moveTo>
                    <a:cubicBezTo>
                      <a:pt x="0" y="72771"/>
                      <a:pt x="75692" y="0"/>
                      <a:pt x="169037" y="0"/>
                    </a:cubicBezTo>
                    <a:cubicBezTo>
                      <a:pt x="262382" y="0"/>
                      <a:pt x="338074" y="72771"/>
                      <a:pt x="338074" y="162560"/>
                    </a:cubicBezTo>
                    <a:cubicBezTo>
                      <a:pt x="338074" y="252349"/>
                      <a:pt x="262382" y="325120"/>
                      <a:pt x="169037" y="325120"/>
                    </a:cubicBezTo>
                    <a:cubicBezTo>
                      <a:pt x="75692" y="325120"/>
                      <a:pt x="0" y="252349"/>
                      <a:pt x="0" y="162560"/>
                    </a:cubicBezTo>
                    <a:close/>
                  </a:path>
                </a:pathLst>
              </a:custGeom>
              <a:solidFill>
                <a:srgbClr val="8FBF26"/>
              </a:solidFill>
            </p:spPr>
          </p:sp>
          <p:sp>
            <p:nvSpPr>
              <p:cNvPr id="38" name="Freeform 38"/>
              <p:cNvSpPr/>
              <p:nvPr/>
            </p:nvSpPr>
            <p:spPr>
              <a:xfrm>
                <a:off x="0" y="0"/>
                <a:ext cx="374396" cy="361188"/>
              </a:xfrm>
              <a:custGeom>
                <a:avLst/>
                <a:gdLst/>
                <a:ahLst/>
                <a:cxnLst/>
                <a:rect l="l" t="t" r="r" b="b"/>
                <a:pathLst>
                  <a:path w="374396" h="361188">
                    <a:moveTo>
                      <a:pt x="0" y="180594"/>
                    </a:moveTo>
                    <a:cubicBezTo>
                      <a:pt x="0" y="80264"/>
                      <a:pt x="84455" y="0"/>
                      <a:pt x="187198" y="0"/>
                    </a:cubicBezTo>
                    <a:lnTo>
                      <a:pt x="187198" y="18034"/>
                    </a:lnTo>
                    <a:lnTo>
                      <a:pt x="187198" y="0"/>
                    </a:lnTo>
                    <a:cubicBezTo>
                      <a:pt x="289814" y="0"/>
                      <a:pt x="374396" y="80264"/>
                      <a:pt x="374396" y="180594"/>
                    </a:cubicBezTo>
                    <a:lnTo>
                      <a:pt x="356235" y="180594"/>
                    </a:lnTo>
                    <a:lnTo>
                      <a:pt x="374269" y="180594"/>
                    </a:lnTo>
                    <a:cubicBezTo>
                      <a:pt x="374269" y="281051"/>
                      <a:pt x="289814" y="361188"/>
                      <a:pt x="187071" y="361188"/>
                    </a:cubicBezTo>
                    <a:lnTo>
                      <a:pt x="187071" y="343154"/>
                    </a:lnTo>
                    <a:lnTo>
                      <a:pt x="187071" y="361188"/>
                    </a:lnTo>
                    <a:cubicBezTo>
                      <a:pt x="84455" y="361188"/>
                      <a:pt x="0" y="281051"/>
                      <a:pt x="0" y="180594"/>
                    </a:cubicBezTo>
                    <a:lnTo>
                      <a:pt x="18034" y="180594"/>
                    </a:lnTo>
                    <a:lnTo>
                      <a:pt x="36068" y="180594"/>
                    </a:lnTo>
                    <a:lnTo>
                      <a:pt x="18034" y="180594"/>
                    </a:lnTo>
                    <a:lnTo>
                      <a:pt x="0" y="180594"/>
                    </a:lnTo>
                    <a:moveTo>
                      <a:pt x="36068" y="180594"/>
                    </a:moveTo>
                    <a:cubicBezTo>
                      <a:pt x="36068" y="190627"/>
                      <a:pt x="27940" y="198628"/>
                      <a:pt x="18034" y="198628"/>
                    </a:cubicBezTo>
                    <a:cubicBezTo>
                      <a:pt x="8128" y="198628"/>
                      <a:pt x="0" y="190627"/>
                      <a:pt x="0" y="180594"/>
                    </a:cubicBezTo>
                    <a:cubicBezTo>
                      <a:pt x="0" y="170561"/>
                      <a:pt x="8128" y="162560"/>
                      <a:pt x="18034" y="162560"/>
                    </a:cubicBezTo>
                    <a:cubicBezTo>
                      <a:pt x="27940" y="162560"/>
                      <a:pt x="36068" y="170688"/>
                      <a:pt x="36068" y="180594"/>
                    </a:cubicBezTo>
                    <a:cubicBezTo>
                      <a:pt x="36068" y="259715"/>
                      <a:pt x="102997" y="325120"/>
                      <a:pt x="187071" y="325120"/>
                    </a:cubicBezTo>
                    <a:cubicBezTo>
                      <a:pt x="271145" y="325120"/>
                      <a:pt x="338074" y="259715"/>
                      <a:pt x="338074" y="180594"/>
                    </a:cubicBezTo>
                    <a:cubicBezTo>
                      <a:pt x="338074" y="101473"/>
                      <a:pt x="271272" y="36068"/>
                      <a:pt x="187198" y="36068"/>
                    </a:cubicBezTo>
                    <a:lnTo>
                      <a:pt x="187198" y="18034"/>
                    </a:lnTo>
                    <a:lnTo>
                      <a:pt x="187198" y="36068"/>
                    </a:lnTo>
                    <a:cubicBezTo>
                      <a:pt x="103124" y="36068"/>
                      <a:pt x="36068" y="101473"/>
                      <a:pt x="36068" y="180594"/>
                    </a:cubicBezTo>
                    <a:close/>
                  </a:path>
                </a:pathLst>
              </a:custGeom>
              <a:solidFill>
                <a:srgbClr val="8FBF26"/>
              </a:solidFill>
            </p:spPr>
          </p:sp>
        </p:grpSp>
        <p:grpSp>
          <p:nvGrpSpPr>
            <p:cNvPr id="39" name="Group 39"/>
            <p:cNvGrpSpPr/>
            <p:nvPr/>
          </p:nvGrpSpPr>
          <p:grpSpPr>
            <a:xfrm>
              <a:off x="1160498" y="1171557"/>
              <a:ext cx="374283" cy="361244"/>
              <a:chOff x="0" y="0"/>
              <a:chExt cx="374283" cy="361244"/>
            </a:xfrm>
          </p:grpSpPr>
          <p:sp>
            <p:nvSpPr>
              <p:cNvPr id="40" name="Freeform 40"/>
              <p:cNvSpPr/>
              <p:nvPr/>
            </p:nvSpPr>
            <p:spPr>
              <a:xfrm>
                <a:off x="18034" y="18034"/>
                <a:ext cx="338074" cy="325120"/>
              </a:xfrm>
              <a:custGeom>
                <a:avLst/>
                <a:gdLst/>
                <a:ahLst/>
                <a:cxnLst/>
                <a:rect l="l" t="t" r="r" b="b"/>
                <a:pathLst>
                  <a:path w="338074" h="325120">
                    <a:moveTo>
                      <a:pt x="0" y="162560"/>
                    </a:moveTo>
                    <a:cubicBezTo>
                      <a:pt x="0" y="72771"/>
                      <a:pt x="75692" y="0"/>
                      <a:pt x="169037" y="0"/>
                    </a:cubicBezTo>
                    <a:cubicBezTo>
                      <a:pt x="262382" y="0"/>
                      <a:pt x="338074" y="72771"/>
                      <a:pt x="338074" y="162560"/>
                    </a:cubicBezTo>
                    <a:cubicBezTo>
                      <a:pt x="338074" y="252349"/>
                      <a:pt x="262382" y="325120"/>
                      <a:pt x="169037" y="325120"/>
                    </a:cubicBezTo>
                    <a:cubicBezTo>
                      <a:pt x="75692" y="325120"/>
                      <a:pt x="0" y="252349"/>
                      <a:pt x="0" y="162560"/>
                    </a:cubicBezTo>
                    <a:close/>
                  </a:path>
                </a:pathLst>
              </a:custGeom>
              <a:solidFill>
                <a:srgbClr val="8FBF26"/>
              </a:solidFill>
            </p:spPr>
          </p:sp>
          <p:sp>
            <p:nvSpPr>
              <p:cNvPr id="41" name="Freeform 41"/>
              <p:cNvSpPr/>
              <p:nvPr/>
            </p:nvSpPr>
            <p:spPr>
              <a:xfrm>
                <a:off x="0" y="0"/>
                <a:ext cx="374396" cy="361188"/>
              </a:xfrm>
              <a:custGeom>
                <a:avLst/>
                <a:gdLst/>
                <a:ahLst/>
                <a:cxnLst/>
                <a:rect l="l" t="t" r="r" b="b"/>
                <a:pathLst>
                  <a:path w="374396" h="361188">
                    <a:moveTo>
                      <a:pt x="0" y="180594"/>
                    </a:moveTo>
                    <a:cubicBezTo>
                      <a:pt x="0" y="80264"/>
                      <a:pt x="84455" y="0"/>
                      <a:pt x="187198" y="0"/>
                    </a:cubicBezTo>
                    <a:lnTo>
                      <a:pt x="187198" y="18034"/>
                    </a:lnTo>
                    <a:lnTo>
                      <a:pt x="187198" y="0"/>
                    </a:lnTo>
                    <a:cubicBezTo>
                      <a:pt x="289814" y="0"/>
                      <a:pt x="374396" y="80264"/>
                      <a:pt x="374396" y="180594"/>
                    </a:cubicBezTo>
                    <a:lnTo>
                      <a:pt x="356235" y="180594"/>
                    </a:lnTo>
                    <a:lnTo>
                      <a:pt x="374269" y="180594"/>
                    </a:lnTo>
                    <a:cubicBezTo>
                      <a:pt x="374269" y="281051"/>
                      <a:pt x="289814" y="361188"/>
                      <a:pt x="187071" y="361188"/>
                    </a:cubicBezTo>
                    <a:lnTo>
                      <a:pt x="187071" y="343154"/>
                    </a:lnTo>
                    <a:lnTo>
                      <a:pt x="187071" y="361188"/>
                    </a:lnTo>
                    <a:cubicBezTo>
                      <a:pt x="84455" y="361188"/>
                      <a:pt x="0" y="281051"/>
                      <a:pt x="0" y="180594"/>
                    </a:cubicBezTo>
                    <a:lnTo>
                      <a:pt x="18034" y="180594"/>
                    </a:lnTo>
                    <a:lnTo>
                      <a:pt x="36068" y="180594"/>
                    </a:lnTo>
                    <a:lnTo>
                      <a:pt x="18034" y="180594"/>
                    </a:lnTo>
                    <a:lnTo>
                      <a:pt x="0" y="180594"/>
                    </a:lnTo>
                    <a:moveTo>
                      <a:pt x="36068" y="180594"/>
                    </a:moveTo>
                    <a:cubicBezTo>
                      <a:pt x="36068" y="190627"/>
                      <a:pt x="27940" y="198628"/>
                      <a:pt x="18034" y="198628"/>
                    </a:cubicBezTo>
                    <a:cubicBezTo>
                      <a:pt x="8128" y="198628"/>
                      <a:pt x="0" y="190627"/>
                      <a:pt x="0" y="180594"/>
                    </a:cubicBezTo>
                    <a:cubicBezTo>
                      <a:pt x="0" y="170561"/>
                      <a:pt x="8128" y="162560"/>
                      <a:pt x="18034" y="162560"/>
                    </a:cubicBezTo>
                    <a:cubicBezTo>
                      <a:pt x="27940" y="162560"/>
                      <a:pt x="36068" y="170688"/>
                      <a:pt x="36068" y="180594"/>
                    </a:cubicBezTo>
                    <a:cubicBezTo>
                      <a:pt x="36068" y="259715"/>
                      <a:pt x="102997" y="325120"/>
                      <a:pt x="187071" y="325120"/>
                    </a:cubicBezTo>
                    <a:cubicBezTo>
                      <a:pt x="271145" y="325120"/>
                      <a:pt x="338074" y="259715"/>
                      <a:pt x="338074" y="180594"/>
                    </a:cubicBezTo>
                    <a:cubicBezTo>
                      <a:pt x="338074" y="101473"/>
                      <a:pt x="271272" y="36068"/>
                      <a:pt x="187198" y="36068"/>
                    </a:cubicBezTo>
                    <a:lnTo>
                      <a:pt x="187198" y="18034"/>
                    </a:lnTo>
                    <a:lnTo>
                      <a:pt x="187198" y="36068"/>
                    </a:lnTo>
                    <a:cubicBezTo>
                      <a:pt x="103124" y="36068"/>
                      <a:pt x="36068" y="101473"/>
                      <a:pt x="36068" y="180594"/>
                    </a:cubicBezTo>
                    <a:close/>
                  </a:path>
                </a:pathLst>
              </a:custGeom>
              <a:solidFill>
                <a:srgbClr val="8FBF26"/>
              </a:solidFill>
            </p:spPr>
          </p:sp>
        </p:grpSp>
        <p:grpSp>
          <p:nvGrpSpPr>
            <p:cNvPr id="42" name="Group 42"/>
            <p:cNvGrpSpPr/>
            <p:nvPr/>
          </p:nvGrpSpPr>
          <p:grpSpPr>
            <a:xfrm>
              <a:off x="1160498" y="1723301"/>
              <a:ext cx="374283" cy="361244"/>
              <a:chOff x="0" y="0"/>
              <a:chExt cx="374283" cy="361244"/>
            </a:xfrm>
          </p:grpSpPr>
          <p:sp>
            <p:nvSpPr>
              <p:cNvPr id="43" name="Freeform 43"/>
              <p:cNvSpPr/>
              <p:nvPr/>
            </p:nvSpPr>
            <p:spPr>
              <a:xfrm>
                <a:off x="18034" y="18034"/>
                <a:ext cx="338074" cy="325120"/>
              </a:xfrm>
              <a:custGeom>
                <a:avLst/>
                <a:gdLst/>
                <a:ahLst/>
                <a:cxnLst/>
                <a:rect l="l" t="t" r="r" b="b"/>
                <a:pathLst>
                  <a:path w="338074" h="325120">
                    <a:moveTo>
                      <a:pt x="0" y="162560"/>
                    </a:moveTo>
                    <a:cubicBezTo>
                      <a:pt x="0" y="72771"/>
                      <a:pt x="75692" y="0"/>
                      <a:pt x="169037" y="0"/>
                    </a:cubicBezTo>
                    <a:cubicBezTo>
                      <a:pt x="262382" y="0"/>
                      <a:pt x="338074" y="72771"/>
                      <a:pt x="338074" y="162560"/>
                    </a:cubicBezTo>
                    <a:cubicBezTo>
                      <a:pt x="338074" y="252349"/>
                      <a:pt x="262382" y="325120"/>
                      <a:pt x="169037" y="325120"/>
                    </a:cubicBezTo>
                    <a:cubicBezTo>
                      <a:pt x="75692" y="325120"/>
                      <a:pt x="0" y="252349"/>
                      <a:pt x="0" y="162560"/>
                    </a:cubicBezTo>
                    <a:close/>
                  </a:path>
                </a:pathLst>
              </a:custGeom>
              <a:solidFill>
                <a:srgbClr val="8FBF26"/>
              </a:solidFill>
            </p:spPr>
          </p:sp>
          <p:sp>
            <p:nvSpPr>
              <p:cNvPr id="44" name="Freeform 44"/>
              <p:cNvSpPr/>
              <p:nvPr/>
            </p:nvSpPr>
            <p:spPr>
              <a:xfrm>
                <a:off x="0" y="0"/>
                <a:ext cx="374396" cy="361188"/>
              </a:xfrm>
              <a:custGeom>
                <a:avLst/>
                <a:gdLst/>
                <a:ahLst/>
                <a:cxnLst/>
                <a:rect l="l" t="t" r="r" b="b"/>
                <a:pathLst>
                  <a:path w="374396" h="361188">
                    <a:moveTo>
                      <a:pt x="0" y="180594"/>
                    </a:moveTo>
                    <a:cubicBezTo>
                      <a:pt x="0" y="80264"/>
                      <a:pt x="84455" y="0"/>
                      <a:pt x="187198" y="0"/>
                    </a:cubicBezTo>
                    <a:lnTo>
                      <a:pt x="187198" y="18034"/>
                    </a:lnTo>
                    <a:lnTo>
                      <a:pt x="187198" y="0"/>
                    </a:lnTo>
                    <a:cubicBezTo>
                      <a:pt x="289814" y="0"/>
                      <a:pt x="374396" y="80264"/>
                      <a:pt x="374396" y="180594"/>
                    </a:cubicBezTo>
                    <a:lnTo>
                      <a:pt x="356235" y="180594"/>
                    </a:lnTo>
                    <a:lnTo>
                      <a:pt x="374269" y="180594"/>
                    </a:lnTo>
                    <a:cubicBezTo>
                      <a:pt x="374269" y="281051"/>
                      <a:pt x="289814" y="361188"/>
                      <a:pt x="187071" y="361188"/>
                    </a:cubicBezTo>
                    <a:lnTo>
                      <a:pt x="187071" y="343154"/>
                    </a:lnTo>
                    <a:lnTo>
                      <a:pt x="187071" y="361188"/>
                    </a:lnTo>
                    <a:cubicBezTo>
                      <a:pt x="84455" y="361188"/>
                      <a:pt x="0" y="281051"/>
                      <a:pt x="0" y="180594"/>
                    </a:cubicBezTo>
                    <a:lnTo>
                      <a:pt x="18034" y="180594"/>
                    </a:lnTo>
                    <a:lnTo>
                      <a:pt x="36068" y="180594"/>
                    </a:lnTo>
                    <a:lnTo>
                      <a:pt x="18034" y="180594"/>
                    </a:lnTo>
                    <a:lnTo>
                      <a:pt x="0" y="180594"/>
                    </a:lnTo>
                    <a:moveTo>
                      <a:pt x="36068" y="180594"/>
                    </a:moveTo>
                    <a:cubicBezTo>
                      <a:pt x="36068" y="190627"/>
                      <a:pt x="27940" y="198628"/>
                      <a:pt x="18034" y="198628"/>
                    </a:cubicBezTo>
                    <a:cubicBezTo>
                      <a:pt x="8128" y="198628"/>
                      <a:pt x="0" y="190627"/>
                      <a:pt x="0" y="180594"/>
                    </a:cubicBezTo>
                    <a:cubicBezTo>
                      <a:pt x="0" y="170561"/>
                      <a:pt x="8128" y="162560"/>
                      <a:pt x="18034" y="162560"/>
                    </a:cubicBezTo>
                    <a:cubicBezTo>
                      <a:pt x="27940" y="162560"/>
                      <a:pt x="36068" y="170688"/>
                      <a:pt x="36068" y="180594"/>
                    </a:cubicBezTo>
                    <a:cubicBezTo>
                      <a:pt x="36068" y="259715"/>
                      <a:pt x="102997" y="325120"/>
                      <a:pt x="187071" y="325120"/>
                    </a:cubicBezTo>
                    <a:cubicBezTo>
                      <a:pt x="271145" y="325120"/>
                      <a:pt x="338074" y="259715"/>
                      <a:pt x="338074" y="180594"/>
                    </a:cubicBezTo>
                    <a:cubicBezTo>
                      <a:pt x="338074" y="101473"/>
                      <a:pt x="271272" y="36068"/>
                      <a:pt x="187198" y="36068"/>
                    </a:cubicBezTo>
                    <a:lnTo>
                      <a:pt x="187198" y="18034"/>
                    </a:lnTo>
                    <a:lnTo>
                      <a:pt x="187198" y="36068"/>
                    </a:lnTo>
                    <a:cubicBezTo>
                      <a:pt x="103124" y="36068"/>
                      <a:pt x="36068" y="101473"/>
                      <a:pt x="36068" y="180594"/>
                    </a:cubicBezTo>
                    <a:close/>
                  </a:path>
                </a:pathLst>
              </a:custGeom>
              <a:solidFill>
                <a:srgbClr val="8FBF26"/>
              </a:solidFill>
            </p:spPr>
          </p:sp>
        </p:grpSp>
        <p:grpSp>
          <p:nvGrpSpPr>
            <p:cNvPr id="45" name="Group 45"/>
            <p:cNvGrpSpPr/>
            <p:nvPr/>
          </p:nvGrpSpPr>
          <p:grpSpPr>
            <a:xfrm>
              <a:off x="1160498" y="2275046"/>
              <a:ext cx="374283" cy="361244"/>
              <a:chOff x="0" y="0"/>
              <a:chExt cx="374283" cy="361244"/>
            </a:xfrm>
          </p:grpSpPr>
          <p:sp>
            <p:nvSpPr>
              <p:cNvPr id="46" name="Freeform 46"/>
              <p:cNvSpPr/>
              <p:nvPr/>
            </p:nvSpPr>
            <p:spPr>
              <a:xfrm>
                <a:off x="18034" y="18034"/>
                <a:ext cx="338074" cy="325120"/>
              </a:xfrm>
              <a:custGeom>
                <a:avLst/>
                <a:gdLst/>
                <a:ahLst/>
                <a:cxnLst/>
                <a:rect l="l" t="t" r="r" b="b"/>
                <a:pathLst>
                  <a:path w="338074" h="325120">
                    <a:moveTo>
                      <a:pt x="0" y="162560"/>
                    </a:moveTo>
                    <a:cubicBezTo>
                      <a:pt x="0" y="72771"/>
                      <a:pt x="75692" y="0"/>
                      <a:pt x="169037" y="0"/>
                    </a:cubicBezTo>
                    <a:cubicBezTo>
                      <a:pt x="262382" y="0"/>
                      <a:pt x="338074" y="72771"/>
                      <a:pt x="338074" y="162560"/>
                    </a:cubicBezTo>
                    <a:cubicBezTo>
                      <a:pt x="338074" y="252349"/>
                      <a:pt x="262382" y="325120"/>
                      <a:pt x="169037" y="325120"/>
                    </a:cubicBezTo>
                    <a:cubicBezTo>
                      <a:pt x="75692" y="325120"/>
                      <a:pt x="0" y="252349"/>
                      <a:pt x="0" y="162560"/>
                    </a:cubicBezTo>
                    <a:close/>
                  </a:path>
                </a:pathLst>
              </a:custGeom>
              <a:solidFill>
                <a:srgbClr val="8FBF26"/>
              </a:solidFill>
            </p:spPr>
          </p:sp>
          <p:sp>
            <p:nvSpPr>
              <p:cNvPr id="47" name="Freeform 47"/>
              <p:cNvSpPr/>
              <p:nvPr/>
            </p:nvSpPr>
            <p:spPr>
              <a:xfrm>
                <a:off x="0" y="0"/>
                <a:ext cx="374396" cy="361188"/>
              </a:xfrm>
              <a:custGeom>
                <a:avLst/>
                <a:gdLst/>
                <a:ahLst/>
                <a:cxnLst/>
                <a:rect l="l" t="t" r="r" b="b"/>
                <a:pathLst>
                  <a:path w="374396" h="361188">
                    <a:moveTo>
                      <a:pt x="0" y="180594"/>
                    </a:moveTo>
                    <a:cubicBezTo>
                      <a:pt x="0" y="80264"/>
                      <a:pt x="84455" y="0"/>
                      <a:pt x="187198" y="0"/>
                    </a:cubicBezTo>
                    <a:lnTo>
                      <a:pt x="187198" y="18034"/>
                    </a:lnTo>
                    <a:lnTo>
                      <a:pt x="187198" y="0"/>
                    </a:lnTo>
                    <a:cubicBezTo>
                      <a:pt x="289814" y="0"/>
                      <a:pt x="374396" y="80264"/>
                      <a:pt x="374396" y="180594"/>
                    </a:cubicBezTo>
                    <a:lnTo>
                      <a:pt x="356235" y="180594"/>
                    </a:lnTo>
                    <a:lnTo>
                      <a:pt x="374269" y="180594"/>
                    </a:lnTo>
                    <a:cubicBezTo>
                      <a:pt x="374269" y="281051"/>
                      <a:pt x="289814" y="361188"/>
                      <a:pt x="187071" y="361188"/>
                    </a:cubicBezTo>
                    <a:lnTo>
                      <a:pt x="187071" y="343154"/>
                    </a:lnTo>
                    <a:lnTo>
                      <a:pt x="187071" y="361188"/>
                    </a:lnTo>
                    <a:cubicBezTo>
                      <a:pt x="84455" y="361188"/>
                      <a:pt x="0" y="281051"/>
                      <a:pt x="0" y="180594"/>
                    </a:cubicBezTo>
                    <a:lnTo>
                      <a:pt x="18034" y="180594"/>
                    </a:lnTo>
                    <a:lnTo>
                      <a:pt x="36068" y="180594"/>
                    </a:lnTo>
                    <a:lnTo>
                      <a:pt x="18034" y="180594"/>
                    </a:lnTo>
                    <a:lnTo>
                      <a:pt x="0" y="180594"/>
                    </a:lnTo>
                    <a:moveTo>
                      <a:pt x="36068" y="180594"/>
                    </a:moveTo>
                    <a:cubicBezTo>
                      <a:pt x="36068" y="190627"/>
                      <a:pt x="27940" y="198628"/>
                      <a:pt x="18034" y="198628"/>
                    </a:cubicBezTo>
                    <a:cubicBezTo>
                      <a:pt x="8128" y="198628"/>
                      <a:pt x="0" y="190627"/>
                      <a:pt x="0" y="180594"/>
                    </a:cubicBezTo>
                    <a:cubicBezTo>
                      <a:pt x="0" y="170561"/>
                      <a:pt x="8128" y="162560"/>
                      <a:pt x="18034" y="162560"/>
                    </a:cubicBezTo>
                    <a:cubicBezTo>
                      <a:pt x="27940" y="162560"/>
                      <a:pt x="36068" y="170688"/>
                      <a:pt x="36068" y="180594"/>
                    </a:cubicBezTo>
                    <a:cubicBezTo>
                      <a:pt x="36068" y="259715"/>
                      <a:pt x="102997" y="325120"/>
                      <a:pt x="187071" y="325120"/>
                    </a:cubicBezTo>
                    <a:cubicBezTo>
                      <a:pt x="271145" y="325120"/>
                      <a:pt x="338074" y="259715"/>
                      <a:pt x="338074" y="180594"/>
                    </a:cubicBezTo>
                    <a:cubicBezTo>
                      <a:pt x="338074" y="101473"/>
                      <a:pt x="271272" y="36068"/>
                      <a:pt x="187198" y="36068"/>
                    </a:cubicBezTo>
                    <a:lnTo>
                      <a:pt x="187198" y="18034"/>
                    </a:lnTo>
                    <a:lnTo>
                      <a:pt x="187198" y="36068"/>
                    </a:lnTo>
                    <a:cubicBezTo>
                      <a:pt x="103124" y="36068"/>
                      <a:pt x="36068" y="101473"/>
                      <a:pt x="36068" y="180594"/>
                    </a:cubicBezTo>
                    <a:close/>
                  </a:path>
                </a:pathLst>
              </a:custGeom>
              <a:solidFill>
                <a:srgbClr val="8FBF26"/>
              </a:solidFill>
            </p:spPr>
          </p:sp>
        </p:grpSp>
        <p:grpSp>
          <p:nvGrpSpPr>
            <p:cNvPr id="48" name="Group 48"/>
            <p:cNvGrpSpPr/>
            <p:nvPr/>
          </p:nvGrpSpPr>
          <p:grpSpPr>
            <a:xfrm>
              <a:off x="1160498" y="2792039"/>
              <a:ext cx="374283" cy="361244"/>
              <a:chOff x="0" y="0"/>
              <a:chExt cx="374283" cy="361244"/>
            </a:xfrm>
          </p:grpSpPr>
          <p:sp>
            <p:nvSpPr>
              <p:cNvPr id="49" name="Freeform 49"/>
              <p:cNvSpPr/>
              <p:nvPr/>
            </p:nvSpPr>
            <p:spPr>
              <a:xfrm>
                <a:off x="18034" y="18034"/>
                <a:ext cx="338074" cy="325120"/>
              </a:xfrm>
              <a:custGeom>
                <a:avLst/>
                <a:gdLst/>
                <a:ahLst/>
                <a:cxnLst/>
                <a:rect l="l" t="t" r="r" b="b"/>
                <a:pathLst>
                  <a:path w="338074" h="325120">
                    <a:moveTo>
                      <a:pt x="0" y="162560"/>
                    </a:moveTo>
                    <a:cubicBezTo>
                      <a:pt x="0" y="72771"/>
                      <a:pt x="75692" y="0"/>
                      <a:pt x="169037" y="0"/>
                    </a:cubicBezTo>
                    <a:cubicBezTo>
                      <a:pt x="262382" y="0"/>
                      <a:pt x="338074" y="72771"/>
                      <a:pt x="338074" y="162560"/>
                    </a:cubicBezTo>
                    <a:cubicBezTo>
                      <a:pt x="338074" y="252349"/>
                      <a:pt x="262382" y="325120"/>
                      <a:pt x="169037" y="325120"/>
                    </a:cubicBezTo>
                    <a:cubicBezTo>
                      <a:pt x="75692" y="325120"/>
                      <a:pt x="0" y="252349"/>
                      <a:pt x="0" y="162560"/>
                    </a:cubicBezTo>
                    <a:close/>
                  </a:path>
                </a:pathLst>
              </a:custGeom>
              <a:solidFill>
                <a:srgbClr val="8FBF26"/>
              </a:solidFill>
            </p:spPr>
          </p:sp>
          <p:sp>
            <p:nvSpPr>
              <p:cNvPr id="50" name="Freeform 50"/>
              <p:cNvSpPr/>
              <p:nvPr/>
            </p:nvSpPr>
            <p:spPr>
              <a:xfrm>
                <a:off x="0" y="0"/>
                <a:ext cx="374396" cy="361188"/>
              </a:xfrm>
              <a:custGeom>
                <a:avLst/>
                <a:gdLst/>
                <a:ahLst/>
                <a:cxnLst/>
                <a:rect l="l" t="t" r="r" b="b"/>
                <a:pathLst>
                  <a:path w="374396" h="361188">
                    <a:moveTo>
                      <a:pt x="0" y="180594"/>
                    </a:moveTo>
                    <a:cubicBezTo>
                      <a:pt x="0" y="80264"/>
                      <a:pt x="84455" y="0"/>
                      <a:pt x="187198" y="0"/>
                    </a:cubicBezTo>
                    <a:lnTo>
                      <a:pt x="187198" y="18034"/>
                    </a:lnTo>
                    <a:lnTo>
                      <a:pt x="187198" y="0"/>
                    </a:lnTo>
                    <a:cubicBezTo>
                      <a:pt x="289814" y="0"/>
                      <a:pt x="374396" y="80264"/>
                      <a:pt x="374396" y="180594"/>
                    </a:cubicBezTo>
                    <a:lnTo>
                      <a:pt x="356235" y="180594"/>
                    </a:lnTo>
                    <a:lnTo>
                      <a:pt x="374269" y="180594"/>
                    </a:lnTo>
                    <a:cubicBezTo>
                      <a:pt x="374269" y="281051"/>
                      <a:pt x="289814" y="361188"/>
                      <a:pt x="187071" y="361188"/>
                    </a:cubicBezTo>
                    <a:lnTo>
                      <a:pt x="187071" y="343154"/>
                    </a:lnTo>
                    <a:lnTo>
                      <a:pt x="187071" y="361188"/>
                    </a:lnTo>
                    <a:cubicBezTo>
                      <a:pt x="84455" y="361188"/>
                      <a:pt x="0" y="281051"/>
                      <a:pt x="0" y="180594"/>
                    </a:cubicBezTo>
                    <a:lnTo>
                      <a:pt x="18034" y="180594"/>
                    </a:lnTo>
                    <a:lnTo>
                      <a:pt x="36068" y="180594"/>
                    </a:lnTo>
                    <a:lnTo>
                      <a:pt x="18034" y="180594"/>
                    </a:lnTo>
                    <a:lnTo>
                      <a:pt x="0" y="180594"/>
                    </a:lnTo>
                    <a:moveTo>
                      <a:pt x="36068" y="180594"/>
                    </a:moveTo>
                    <a:cubicBezTo>
                      <a:pt x="36068" y="190627"/>
                      <a:pt x="27940" y="198628"/>
                      <a:pt x="18034" y="198628"/>
                    </a:cubicBezTo>
                    <a:cubicBezTo>
                      <a:pt x="8128" y="198628"/>
                      <a:pt x="0" y="190627"/>
                      <a:pt x="0" y="180594"/>
                    </a:cubicBezTo>
                    <a:cubicBezTo>
                      <a:pt x="0" y="170561"/>
                      <a:pt x="8128" y="162560"/>
                      <a:pt x="18034" y="162560"/>
                    </a:cubicBezTo>
                    <a:cubicBezTo>
                      <a:pt x="27940" y="162560"/>
                      <a:pt x="36068" y="170688"/>
                      <a:pt x="36068" y="180594"/>
                    </a:cubicBezTo>
                    <a:cubicBezTo>
                      <a:pt x="36068" y="259715"/>
                      <a:pt x="102997" y="325120"/>
                      <a:pt x="187071" y="325120"/>
                    </a:cubicBezTo>
                    <a:cubicBezTo>
                      <a:pt x="271145" y="325120"/>
                      <a:pt x="338074" y="259715"/>
                      <a:pt x="338074" y="180594"/>
                    </a:cubicBezTo>
                    <a:cubicBezTo>
                      <a:pt x="338074" y="101473"/>
                      <a:pt x="271272" y="36068"/>
                      <a:pt x="187198" y="36068"/>
                    </a:cubicBezTo>
                    <a:lnTo>
                      <a:pt x="187198" y="18034"/>
                    </a:lnTo>
                    <a:lnTo>
                      <a:pt x="187198" y="36068"/>
                    </a:lnTo>
                    <a:cubicBezTo>
                      <a:pt x="103124" y="36068"/>
                      <a:pt x="36068" y="101473"/>
                      <a:pt x="36068" y="180594"/>
                    </a:cubicBezTo>
                    <a:close/>
                  </a:path>
                </a:pathLst>
              </a:custGeom>
              <a:solidFill>
                <a:srgbClr val="8FBF26"/>
              </a:solidFill>
            </p:spPr>
          </p:sp>
        </p:grpSp>
        <p:grpSp>
          <p:nvGrpSpPr>
            <p:cNvPr id="51" name="Group 51"/>
            <p:cNvGrpSpPr/>
            <p:nvPr/>
          </p:nvGrpSpPr>
          <p:grpSpPr>
            <a:xfrm>
              <a:off x="1702364" y="66177"/>
              <a:ext cx="374283" cy="361244"/>
              <a:chOff x="0" y="0"/>
              <a:chExt cx="374283" cy="361244"/>
            </a:xfrm>
          </p:grpSpPr>
          <p:sp>
            <p:nvSpPr>
              <p:cNvPr id="52" name="Freeform 52"/>
              <p:cNvSpPr/>
              <p:nvPr/>
            </p:nvSpPr>
            <p:spPr>
              <a:xfrm>
                <a:off x="18034" y="18034"/>
                <a:ext cx="338074" cy="325120"/>
              </a:xfrm>
              <a:custGeom>
                <a:avLst/>
                <a:gdLst/>
                <a:ahLst/>
                <a:cxnLst/>
                <a:rect l="l" t="t" r="r" b="b"/>
                <a:pathLst>
                  <a:path w="338074" h="325120">
                    <a:moveTo>
                      <a:pt x="0" y="162560"/>
                    </a:moveTo>
                    <a:cubicBezTo>
                      <a:pt x="0" y="72771"/>
                      <a:pt x="75692" y="0"/>
                      <a:pt x="169037" y="0"/>
                    </a:cubicBezTo>
                    <a:cubicBezTo>
                      <a:pt x="262382" y="0"/>
                      <a:pt x="338074" y="72771"/>
                      <a:pt x="338074" y="162560"/>
                    </a:cubicBezTo>
                    <a:cubicBezTo>
                      <a:pt x="338074" y="252349"/>
                      <a:pt x="262382" y="325120"/>
                      <a:pt x="169037" y="325120"/>
                    </a:cubicBezTo>
                    <a:cubicBezTo>
                      <a:pt x="75692" y="325120"/>
                      <a:pt x="0" y="252349"/>
                      <a:pt x="0" y="162560"/>
                    </a:cubicBezTo>
                    <a:close/>
                  </a:path>
                </a:pathLst>
              </a:custGeom>
              <a:solidFill>
                <a:srgbClr val="FFFFFF"/>
              </a:solidFill>
            </p:spPr>
          </p:sp>
          <p:sp>
            <p:nvSpPr>
              <p:cNvPr id="53" name="Freeform 53"/>
              <p:cNvSpPr/>
              <p:nvPr/>
            </p:nvSpPr>
            <p:spPr>
              <a:xfrm>
                <a:off x="0" y="0"/>
                <a:ext cx="374396" cy="361188"/>
              </a:xfrm>
              <a:custGeom>
                <a:avLst/>
                <a:gdLst/>
                <a:ahLst/>
                <a:cxnLst/>
                <a:rect l="l" t="t" r="r" b="b"/>
                <a:pathLst>
                  <a:path w="374396" h="361188">
                    <a:moveTo>
                      <a:pt x="0" y="180594"/>
                    </a:moveTo>
                    <a:cubicBezTo>
                      <a:pt x="0" y="80264"/>
                      <a:pt x="84455" y="0"/>
                      <a:pt x="187198" y="0"/>
                    </a:cubicBezTo>
                    <a:lnTo>
                      <a:pt x="187198" y="18034"/>
                    </a:lnTo>
                    <a:lnTo>
                      <a:pt x="187198" y="0"/>
                    </a:lnTo>
                    <a:cubicBezTo>
                      <a:pt x="289814" y="0"/>
                      <a:pt x="374396" y="80264"/>
                      <a:pt x="374396" y="180594"/>
                    </a:cubicBezTo>
                    <a:lnTo>
                      <a:pt x="356235" y="180594"/>
                    </a:lnTo>
                    <a:lnTo>
                      <a:pt x="374269" y="180594"/>
                    </a:lnTo>
                    <a:cubicBezTo>
                      <a:pt x="374269" y="281051"/>
                      <a:pt x="289814" y="361188"/>
                      <a:pt x="187071" y="361188"/>
                    </a:cubicBezTo>
                    <a:lnTo>
                      <a:pt x="187071" y="343154"/>
                    </a:lnTo>
                    <a:lnTo>
                      <a:pt x="187071" y="361188"/>
                    </a:lnTo>
                    <a:cubicBezTo>
                      <a:pt x="84455" y="361188"/>
                      <a:pt x="0" y="281051"/>
                      <a:pt x="0" y="180594"/>
                    </a:cubicBezTo>
                    <a:lnTo>
                      <a:pt x="18034" y="180594"/>
                    </a:lnTo>
                    <a:lnTo>
                      <a:pt x="36068" y="180594"/>
                    </a:lnTo>
                    <a:lnTo>
                      <a:pt x="18034" y="180594"/>
                    </a:lnTo>
                    <a:lnTo>
                      <a:pt x="0" y="180594"/>
                    </a:lnTo>
                    <a:moveTo>
                      <a:pt x="36068" y="180594"/>
                    </a:moveTo>
                    <a:cubicBezTo>
                      <a:pt x="36068" y="190627"/>
                      <a:pt x="27940" y="198628"/>
                      <a:pt x="18034" y="198628"/>
                    </a:cubicBezTo>
                    <a:cubicBezTo>
                      <a:pt x="8128" y="198628"/>
                      <a:pt x="0" y="190627"/>
                      <a:pt x="0" y="180594"/>
                    </a:cubicBezTo>
                    <a:cubicBezTo>
                      <a:pt x="0" y="170561"/>
                      <a:pt x="8128" y="162560"/>
                      <a:pt x="18034" y="162560"/>
                    </a:cubicBezTo>
                    <a:cubicBezTo>
                      <a:pt x="27940" y="162560"/>
                      <a:pt x="36068" y="170688"/>
                      <a:pt x="36068" y="180594"/>
                    </a:cubicBezTo>
                    <a:cubicBezTo>
                      <a:pt x="36068" y="259715"/>
                      <a:pt x="102997" y="325120"/>
                      <a:pt x="187071" y="325120"/>
                    </a:cubicBezTo>
                    <a:cubicBezTo>
                      <a:pt x="271145" y="325120"/>
                      <a:pt x="338074" y="259715"/>
                      <a:pt x="338074" y="180594"/>
                    </a:cubicBezTo>
                    <a:cubicBezTo>
                      <a:pt x="338074" y="101473"/>
                      <a:pt x="271272" y="36068"/>
                      <a:pt x="187198" y="36068"/>
                    </a:cubicBezTo>
                    <a:lnTo>
                      <a:pt x="187198" y="18034"/>
                    </a:lnTo>
                    <a:lnTo>
                      <a:pt x="187198" y="36068"/>
                    </a:lnTo>
                    <a:cubicBezTo>
                      <a:pt x="103124" y="36068"/>
                      <a:pt x="36068" y="101473"/>
                      <a:pt x="36068" y="180594"/>
                    </a:cubicBezTo>
                    <a:close/>
                  </a:path>
                </a:pathLst>
              </a:custGeom>
              <a:solidFill>
                <a:srgbClr val="1B87BE"/>
              </a:solidFill>
            </p:spPr>
          </p:sp>
        </p:grpSp>
        <p:grpSp>
          <p:nvGrpSpPr>
            <p:cNvPr id="54" name="Group 54"/>
            <p:cNvGrpSpPr/>
            <p:nvPr/>
          </p:nvGrpSpPr>
          <p:grpSpPr>
            <a:xfrm>
              <a:off x="1702364" y="619812"/>
              <a:ext cx="374283" cy="361244"/>
              <a:chOff x="0" y="0"/>
              <a:chExt cx="374283" cy="361244"/>
            </a:xfrm>
          </p:grpSpPr>
          <p:sp>
            <p:nvSpPr>
              <p:cNvPr id="55" name="Freeform 55"/>
              <p:cNvSpPr/>
              <p:nvPr/>
            </p:nvSpPr>
            <p:spPr>
              <a:xfrm>
                <a:off x="18034" y="18034"/>
                <a:ext cx="338074" cy="325120"/>
              </a:xfrm>
              <a:custGeom>
                <a:avLst/>
                <a:gdLst/>
                <a:ahLst/>
                <a:cxnLst/>
                <a:rect l="l" t="t" r="r" b="b"/>
                <a:pathLst>
                  <a:path w="338074" h="325120">
                    <a:moveTo>
                      <a:pt x="0" y="162560"/>
                    </a:moveTo>
                    <a:cubicBezTo>
                      <a:pt x="0" y="72771"/>
                      <a:pt x="75692" y="0"/>
                      <a:pt x="169037" y="0"/>
                    </a:cubicBezTo>
                    <a:cubicBezTo>
                      <a:pt x="262382" y="0"/>
                      <a:pt x="338074" y="72771"/>
                      <a:pt x="338074" y="162560"/>
                    </a:cubicBezTo>
                    <a:cubicBezTo>
                      <a:pt x="338074" y="252349"/>
                      <a:pt x="262382" y="325120"/>
                      <a:pt x="169037" y="325120"/>
                    </a:cubicBezTo>
                    <a:cubicBezTo>
                      <a:pt x="75692" y="325120"/>
                      <a:pt x="0" y="252349"/>
                      <a:pt x="0" y="162560"/>
                    </a:cubicBezTo>
                    <a:close/>
                  </a:path>
                </a:pathLst>
              </a:custGeom>
              <a:solidFill>
                <a:srgbClr val="FFFFFF"/>
              </a:solidFill>
            </p:spPr>
          </p:sp>
          <p:sp>
            <p:nvSpPr>
              <p:cNvPr id="56" name="Freeform 56"/>
              <p:cNvSpPr/>
              <p:nvPr/>
            </p:nvSpPr>
            <p:spPr>
              <a:xfrm>
                <a:off x="0" y="0"/>
                <a:ext cx="374396" cy="361188"/>
              </a:xfrm>
              <a:custGeom>
                <a:avLst/>
                <a:gdLst/>
                <a:ahLst/>
                <a:cxnLst/>
                <a:rect l="l" t="t" r="r" b="b"/>
                <a:pathLst>
                  <a:path w="374396" h="361188">
                    <a:moveTo>
                      <a:pt x="0" y="180594"/>
                    </a:moveTo>
                    <a:cubicBezTo>
                      <a:pt x="0" y="80264"/>
                      <a:pt x="84455" y="0"/>
                      <a:pt x="187198" y="0"/>
                    </a:cubicBezTo>
                    <a:lnTo>
                      <a:pt x="187198" y="18034"/>
                    </a:lnTo>
                    <a:lnTo>
                      <a:pt x="187198" y="0"/>
                    </a:lnTo>
                    <a:cubicBezTo>
                      <a:pt x="289814" y="0"/>
                      <a:pt x="374396" y="80264"/>
                      <a:pt x="374396" y="180594"/>
                    </a:cubicBezTo>
                    <a:lnTo>
                      <a:pt x="356235" y="180594"/>
                    </a:lnTo>
                    <a:lnTo>
                      <a:pt x="374269" y="180594"/>
                    </a:lnTo>
                    <a:cubicBezTo>
                      <a:pt x="374269" y="281051"/>
                      <a:pt x="289814" y="361188"/>
                      <a:pt x="187071" y="361188"/>
                    </a:cubicBezTo>
                    <a:lnTo>
                      <a:pt x="187071" y="343154"/>
                    </a:lnTo>
                    <a:lnTo>
                      <a:pt x="187071" y="361188"/>
                    </a:lnTo>
                    <a:cubicBezTo>
                      <a:pt x="84455" y="361188"/>
                      <a:pt x="0" y="281051"/>
                      <a:pt x="0" y="180594"/>
                    </a:cubicBezTo>
                    <a:lnTo>
                      <a:pt x="18034" y="180594"/>
                    </a:lnTo>
                    <a:lnTo>
                      <a:pt x="36068" y="180594"/>
                    </a:lnTo>
                    <a:lnTo>
                      <a:pt x="18034" y="180594"/>
                    </a:lnTo>
                    <a:lnTo>
                      <a:pt x="0" y="180594"/>
                    </a:lnTo>
                    <a:moveTo>
                      <a:pt x="36068" y="180594"/>
                    </a:moveTo>
                    <a:cubicBezTo>
                      <a:pt x="36068" y="190627"/>
                      <a:pt x="27940" y="198628"/>
                      <a:pt x="18034" y="198628"/>
                    </a:cubicBezTo>
                    <a:cubicBezTo>
                      <a:pt x="8128" y="198628"/>
                      <a:pt x="0" y="190627"/>
                      <a:pt x="0" y="180594"/>
                    </a:cubicBezTo>
                    <a:cubicBezTo>
                      <a:pt x="0" y="170561"/>
                      <a:pt x="8128" y="162560"/>
                      <a:pt x="18034" y="162560"/>
                    </a:cubicBezTo>
                    <a:cubicBezTo>
                      <a:pt x="27940" y="162560"/>
                      <a:pt x="36068" y="170688"/>
                      <a:pt x="36068" y="180594"/>
                    </a:cubicBezTo>
                    <a:cubicBezTo>
                      <a:pt x="36068" y="259715"/>
                      <a:pt x="102997" y="325120"/>
                      <a:pt x="187071" y="325120"/>
                    </a:cubicBezTo>
                    <a:cubicBezTo>
                      <a:pt x="271145" y="325120"/>
                      <a:pt x="338074" y="259715"/>
                      <a:pt x="338074" y="180594"/>
                    </a:cubicBezTo>
                    <a:cubicBezTo>
                      <a:pt x="338074" y="101473"/>
                      <a:pt x="271272" y="36068"/>
                      <a:pt x="187198" y="36068"/>
                    </a:cubicBezTo>
                    <a:lnTo>
                      <a:pt x="187198" y="18034"/>
                    </a:lnTo>
                    <a:lnTo>
                      <a:pt x="187198" y="36068"/>
                    </a:lnTo>
                    <a:cubicBezTo>
                      <a:pt x="103124" y="36068"/>
                      <a:pt x="36068" y="101473"/>
                      <a:pt x="36068" y="180594"/>
                    </a:cubicBezTo>
                    <a:close/>
                  </a:path>
                </a:pathLst>
              </a:custGeom>
              <a:solidFill>
                <a:srgbClr val="1B87BE"/>
              </a:solidFill>
            </p:spPr>
          </p:sp>
        </p:grpSp>
        <p:grpSp>
          <p:nvGrpSpPr>
            <p:cNvPr id="57" name="Group 57"/>
            <p:cNvGrpSpPr/>
            <p:nvPr/>
          </p:nvGrpSpPr>
          <p:grpSpPr>
            <a:xfrm>
              <a:off x="1702364" y="1171557"/>
              <a:ext cx="374283" cy="361244"/>
              <a:chOff x="0" y="0"/>
              <a:chExt cx="374283" cy="361244"/>
            </a:xfrm>
          </p:grpSpPr>
          <p:sp>
            <p:nvSpPr>
              <p:cNvPr id="58" name="Freeform 58"/>
              <p:cNvSpPr/>
              <p:nvPr/>
            </p:nvSpPr>
            <p:spPr>
              <a:xfrm>
                <a:off x="18034" y="18034"/>
                <a:ext cx="338074" cy="325120"/>
              </a:xfrm>
              <a:custGeom>
                <a:avLst/>
                <a:gdLst/>
                <a:ahLst/>
                <a:cxnLst/>
                <a:rect l="l" t="t" r="r" b="b"/>
                <a:pathLst>
                  <a:path w="338074" h="325120">
                    <a:moveTo>
                      <a:pt x="0" y="162560"/>
                    </a:moveTo>
                    <a:cubicBezTo>
                      <a:pt x="0" y="72771"/>
                      <a:pt x="75692" y="0"/>
                      <a:pt x="169037" y="0"/>
                    </a:cubicBezTo>
                    <a:cubicBezTo>
                      <a:pt x="262382" y="0"/>
                      <a:pt x="338074" y="72771"/>
                      <a:pt x="338074" y="162560"/>
                    </a:cubicBezTo>
                    <a:cubicBezTo>
                      <a:pt x="338074" y="252349"/>
                      <a:pt x="262382" y="325120"/>
                      <a:pt x="169037" y="325120"/>
                    </a:cubicBezTo>
                    <a:cubicBezTo>
                      <a:pt x="75692" y="325120"/>
                      <a:pt x="0" y="252349"/>
                      <a:pt x="0" y="162560"/>
                    </a:cubicBezTo>
                    <a:close/>
                  </a:path>
                </a:pathLst>
              </a:custGeom>
              <a:solidFill>
                <a:srgbClr val="FFFFFF"/>
              </a:solidFill>
            </p:spPr>
          </p:sp>
          <p:sp>
            <p:nvSpPr>
              <p:cNvPr id="59" name="Freeform 59"/>
              <p:cNvSpPr/>
              <p:nvPr/>
            </p:nvSpPr>
            <p:spPr>
              <a:xfrm>
                <a:off x="0" y="0"/>
                <a:ext cx="374396" cy="361188"/>
              </a:xfrm>
              <a:custGeom>
                <a:avLst/>
                <a:gdLst/>
                <a:ahLst/>
                <a:cxnLst/>
                <a:rect l="l" t="t" r="r" b="b"/>
                <a:pathLst>
                  <a:path w="374396" h="361188">
                    <a:moveTo>
                      <a:pt x="0" y="180594"/>
                    </a:moveTo>
                    <a:cubicBezTo>
                      <a:pt x="0" y="80264"/>
                      <a:pt x="84455" y="0"/>
                      <a:pt x="187198" y="0"/>
                    </a:cubicBezTo>
                    <a:lnTo>
                      <a:pt x="187198" y="18034"/>
                    </a:lnTo>
                    <a:lnTo>
                      <a:pt x="187198" y="0"/>
                    </a:lnTo>
                    <a:cubicBezTo>
                      <a:pt x="289814" y="0"/>
                      <a:pt x="374396" y="80264"/>
                      <a:pt x="374396" y="180594"/>
                    </a:cubicBezTo>
                    <a:lnTo>
                      <a:pt x="356235" y="180594"/>
                    </a:lnTo>
                    <a:lnTo>
                      <a:pt x="374269" y="180594"/>
                    </a:lnTo>
                    <a:cubicBezTo>
                      <a:pt x="374269" y="281051"/>
                      <a:pt x="289814" y="361188"/>
                      <a:pt x="187071" y="361188"/>
                    </a:cubicBezTo>
                    <a:lnTo>
                      <a:pt x="187071" y="343154"/>
                    </a:lnTo>
                    <a:lnTo>
                      <a:pt x="187071" y="361188"/>
                    </a:lnTo>
                    <a:cubicBezTo>
                      <a:pt x="84455" y="361188"/>
                      <a:pt x="0" y="281051"/>
                      <a:pt x="0" y="180594"/>
                    </a:cubicBezTo>
                    <a:lnTo>
                      <a:pt x="18034" y="180594"/>
                    </a:lnTo>
                    <a:lnTo>
                      <a:pt x="36068" y="180594"/>
                    </a:lnTo>
                    <a:lnTo>
                      <a:pt x="18034" y="180594"/>
                    </a:lnTo>
                    <a:lnTo>
                      <a:pt x="0" y="180594"/>
                    </a:lnTo>
                    <a:moveTo>
                      <a:pt x="36068" y="180594"/>
                    </a:moveTo>
                    <a:cubicBezTo>
                      <a:pt x="36068" y="190627"/>
                      <a:pt x="27940" y="198628"/>
                      <a:pt x="18034" y="198628"/>
                    </a:cubicBezTo>
                    <a:cubicBezTo>
                      <a:pt x="8128" y="198628"/>
                      <a:pt x="0" y="190627"/>
                      <a:pt x="0" y="180594"/>
                    </a:cubicBezTo>
                    <a:cubicBezTo>
                      <a:pt x="0" y="170561"/>
                      <a:pt x="8128" y="162560"/>
                      <a:pt x="18034" y="162560"/>
                    </a:cubicBezTo>
                    <a:cubicBezTo>
                      <a:pt x="27940" y="162560"/>
                      <a:pt x="36068" y="170688"/>
                      <a:pt x="36068" y="180594"/>
                    </a:cubicBezTo>
                    <a:cubicBezTo>
                      <a:pt x="36068" y="259715"/>
                      <a:pt x="102997" y="325120"/>
                      <a:pt x="187071" y="325120"/>
                    </a:cubicBezTo>
                    <a:cubicBezTo>
                      <a:pt x="271145" y="325120"/>
                      <a:pt x="338074" y="259715"/>
                      <a:pt x="338074" y="180594"/>
                    </a:cubicBezTo>
                    <a:cubicBezTo>
                      <a:pt x="338074" y="101473"/>
                      <a:pt x="271272" y="36068"/>
                      <a:pt x="187198" y="36068"/>
                    </a:cubicBezTo>
                    <a:lnTo>
                      <a:pt x="187198" y="18034"/>
                    </a:lnTo>
                    <a:lnTo>
                      <a:pt x="187198" y="36068"/>
                    </a:lnTo>
                    <a:cubicBezTo>
                      <a:pt x="103124" y="36068"/>
                      <a:pt x="36068" y="101473"/>
                      <a:pt x="36068" y="180594"/>
                    </a:cubicBezTo>
                    <a:close/>
                  </a:path>
                </a:pathLst>
              </a:custGeom>
              <a:solidFill>
                <a:srgbClr val="1B87BE"/>
              </a:solidFill>
            </p:spPr>
          </p:sp>
        </p:grpSp>
        <p:grpSp>
          <p:nvGrpSpPr>
            <p:cNvPr id="60" name="Group 60"/>
            <p:cNvGrpSpPr/>
            <p:nvPr/>
          </p:nvGrpSpPr>
          <p:grpSpPr>
            <a:xfrm>
              <a:off x="1702364" y="1723301"/>
              <a:ext cx="374283" cy="361244"/>
              <a:chOff x="0" y="0"/>
              <a:chExt cx="374283" cy="361244"/>
            </a:xfrm>
          </p:grpSpPr>
          <p:sp>
            <p:nvSpPr>
              <p:cNvPr id="61" name="Freeform 61"/>
              <p:cNvSpPr/>
              <p:nvPr/>
            </p:nvSpPr>
            <p:spPr>
              <a:xfrm>
                <a:off x="18034" y="18034"/>
                <a:ext cx="338074" cy="325120"/>
              </a:xfrm>
              <a:custGeom>
                <a:avLst/>
                <a:gdLst/>
                <a:ahLst/>
                <a:cxnLst/>
                <a:rect l="l" t="t" r="r" b="b"/>
                <a:pathLst>
                  <a:path w="338074" h="325120">
                    <a:moveTo>
                      <a:pt x="0" y="162560"/>
                    </a:moveTo>
                    <a:cubicBezTo>
                      <a:pt x="0" y="72771"/>
                      <a:pt x="75692" y="0"/>
                      <a:pt x="169037" y="0"/>
                    </a:cubicBezTo>
                    <a:cubicBezTo>
                      <a:pt x="262382" y="0"/>
                      <a:pt x="338074" y="72771"/>
                      <a:pt x="338074" y="162560"/>
                    </a:cubicBezTo>
                    <a:cubicBezTo>
                      <a:pt x="338074" y="252349"/>
                      <a:pt x="262382" y="325120"/>
                      <a:pt x="169037" y="325120"/>
                    </a:cubicBezTo>
                    <a:cubicBezTo>
                      <a:pt x="75692" y="325120"/>
                      <a:pt x="0" y="252349"/>
                      <a:pt x="0" y="162560"/>
                    </a:cubicBezTo>
                    <a:close/>
                  </a:path>
                </a:pathLst>
              </a:custGeom>
              <a:solidFill>
                <a:srgbClr val="FFFFFF"/>
              </a:solidFill>
            </p:spPr>
          </p:sp>
          <p:sp>
            <p:nvSpPr>
              <p:cNvPr id="62" name="Freeform 62"/>
              <p:cNvSpPr/>
              <p:nvPr/>
            </p:nvSpPr>
            <p:spPr>
              <a:xfrm>
                <a:off x="0" y="0"/>
                <a:ext cx="374396" cy="361188"/>
              </a:xfrm>
              <a:custGeom>
                <a:avLst/>
                <a:gdLst/>
                <a:ahLst/>
                <a:cxnLst/>
                <a:rect l="l" t="t" r="r" b="b"/>
                <a:pathLst>
                  <a:path w="374396" h="361188">
                    <a:moveTo>
                      <a:pt x="0" y="180594"/>
                    </a:moveTo>
                    <a:cubicBezTo>
                      <a:pt x="0" y="80264"/>
                      <a:pt x="84455" y="0"/>
                      <a:pt x="187198" y="0"/>
                    </a:cubicBezTo>
                    <a:lnTo>
                      <a:pt x="187198" y="18034"/>
                    </a:lnTo>
                    <a:lnTo>
                      <a:pt x="187198" y="0"/>
                    </a:lnTo>
                    <a:cubicBezTo>
                      <a:pt x="289814" y="0"/>
                      <a:pt x="374396" y="80264"/>
                      <a:pt x="374396" y="180594"/>
                    </a:cubicBezTo>
                    <a:lnTo>
                      <a:pt x="356235" y="180594"/>
                    </a:lnTo>
                    <a:lnTo>
                      <a:pt x="374269" y="180594"/>
                    </a:lnTo>
                    <a:cubicBezTo>
                      <a:pt x="374269" y="281051"/>
                      <a:pt x="289814" y="361188"/>
                      <a:pt x="187071" y="361188"/>
                    </a:cubicBezTo>
                    <a:lnTo>
                      <a:pt x="187071" y="343154"/>
                    </a:lnTo>
                    <a:lnTo>
                      <a:pt x="187071" y="361188"/>
                    </a:lnTo>
                    <a:cubicBezTo>
                      <a:pt x="84455" y="361188"/>
                      <a:pt x="0" y="281051"/>
                      <a:pt x="0" y="180594"/>
                    </a:cubicBezTo>
                    <a:lnTo>
                      <a:pt x="18034" y="180594"/>
                    </a:lnTo>
                    <a:lnTo>
                      <a:pt x="36068" y="180594"/>
                    </a:lnTo>
                    <a:lnTo>
                      <a:pt x="18034" y="180594"/>
                    </a:lnTo>
                    <a:lnTo>
                      <a:pt x="0" y="180594"/>
                    </a:lnTo>
                    <a:moveTo>
                      <a:pt x="36068" y="180594"/>
                    </a:moveTo>
                    <a:cubicBezTo>
                      <a:pt x="36068" y="190627"/>
                      <a:pt x="27940" y="198628"/>
                      <a:pt x="18034" y="198628"/>
                    </a:cubicBezTo>
                    <a:cubicBezTo>
                      <a:pt x="8128" y="198628"/>
                      <a:pt x="0" y="190627"/>
                      <a:pt x="0" y="180594"/>
                    </a:cubicBezTo>
                    <a:cubicBezTo>
                      <a:pt x="0" y="170561"/>
                      <a:pt x="8128" y="162560"/>
                      <a:pt x="18034" y="162560"/>
                    </a:cubicBezTo>
                    <a:cubicBezTo>
                      <a:pt x="27940" y="162560"/>
                      <a:pt x="36068" y="170688"/>
                      <a:pt x="36068" y="180594"/>
                    </a:cubicBezTo>
                    <a:cubicBezTo>
                      <a:pt x="36068" y="259715"/>
                      <a:pt x="102997" y="325120"/>
                      <a:pt x="187071" y="325120"/>
                    </a:cubicBezTo>
                    <a:cubicBezTo>
                      <a:pt x="271145" y="325120"/>
                      <a:pt x="338074" y="259715"/>
                      <a:pt x="338074" y="180594"/>
                    </a:cubicBezTo>
                    <a:cubicBezTo>
                      <a:pt x="338074" y="101473"/>
                      <a:pt x="271272" y="36068"/>
                      <a:pt x="187198" y="36068"/>
                    </a:cubicBezTo>
                    <a:lnTo>
                      <a:pt x="187198" y="18034"/>
                    </a:lnTo>
                    <a:lnTo>
                      <a:pt x="187198" y="36068"/>
                    </a:lnTo>
                    <a:cubicBezTo>
                      <a:pt x="103124" y="36068"/>
                      <a:pt x="36068" y="101473"/>
                      <a:pt x="36068" y="180594"/>
                    </a:cubicBezTo>
                    <a:close/>
                  </a:path>
                </a:pathLst>
              </a:custGeom>
              <a:solidFill>
                <a:srgbClr val="1B87BE"/>
              </a:solidFill>
            </p:spPr>
          </p:sp>
        </p:grpSp>
        <p:grpSp>
          <p:nvGrpSpPr>
            <p:cNvPr id="63" name="Group 63"/>
            <p:cNvGrpSpPr/>
            <p:nvPr/>
          </p:nvGrpSpPr>
          <p:grpSpPr>
            <a:xfrm>
              <a:off x="1702364" y="2275046"/>
              <a:ext cx="374283" cy="361244"/>
              <a:chOff x="0" y="0"/>
              <a:chExt cx="374283" cy="361244"/>
            </a:xfrm>
          </p:grpSpPr>
          <p:sp>
            <p:nvSpPr>
              <p:cNvPr id="64" name="Freeform 64"/>
              <p:cNvSpPr/>
              <p:nvPr/>
            </p:nvSpPr>
            <p:spPr>
              <a:xfrm>
                <a:off x="18034" y="18034"/>
                <a:ext cx="338074" cy="325120"/>
              </a:xfrm>
              <a:custGeom>
                <a:avLst/>
                <a:gdLst/>
                <a:ahLst/>
                <a:cxnLst/>
                <a:rect l="l" t="t" r="r" b="b"/>
                <a:pathLst>
                  <a:path w="338074" h="325120">
                    <a:moveTo>
                      <a:pt x="0" y="162560"/>
                    </a:moveTo>
                    <a:cubicBezTo>
                      <a:pt x="0" y="72771"/>
                      <a:pt x="75692" y="0"/>
                      <a:pt x="169037" y="0"/>
                    </a:cubicBezTo>
                    <a:cubicBezTo>
                      <a:pt x="262382" y="0"/>
                      <a:pt x="338074" y="72771"/>
                      <a:pt x="338074" y="162560"/>
                    </a:cubicBezTo>
                    <a:cubicBezTo>
                      <a:pt x="338074" y="252349"/>
                      <a:pt x="262382" y="325120"/>
                      <a:pt x="169037" y="325120"/>
                    </a:cubicBezTo>
                    <a:cubicBezTo>
                      <a:pt x="75692" y="325120"/>
                      <a:pt x="0" y="252349"/>
                      <a:pt x="0" y="162560"/>
                    </a:cubicBezTo>
                    <a:close/>
                  </a:path>
                </a:pathLst>
              </a:custGeom>
              <a:solidFill>
                <a:srgbClr val="FFFFFF"/>
              </a:solidFill>
            </p:spPr>
          </p:sp>
          <p:sp>
            <p:nvSpPr>
              <p:cNvPr id="65" name="Freeform 65"/>
              <p:cNvSpPr/>
              <p:nvPr/>
            </p:nvSpPr>
            <p:spPr>
              <a:xfrm>
                <a:off x="0" y="0"/>
                <a:ext cx="374396" cy="361188"/>
              </a:xfrm>
              <a:custGeom>
                <a:avLst/>
                <a:gdLst/>
                <a:ahLst/>
                <a:cxnLst/>
                <a:rect l="l" t="t" r="r" b="b"/>
                <a:pathLst>
                  <a:path w="374396" h="361188">
                    <a:moveTo>
                      <a:pt x="0" y="180594"/>
                    </a:moveTo>
                    <a:cubicBezTo>
                      <a:pt x="0" y="80264"/>
                      <a:pt x="84455" y="0"/>
                      <a:pt x="187198" y="0"/>
                    </a:cubicBezTo>
                    <a:lnTo>
                      <a:pt x="187198" y="18034"/>
                    </a:lnTo>
                    <a:lnTo>
                      <a:pt x="187198" y="0"/>
                    </a:lnTo>
                    <a:cubicBezTo>
                      <a:pt x="289814" y="0"/>
                      <a:pt x="374396" y="80264"/>
                      <a:pt x="374396" y="180594"/>
                    </a:cubicBezTo>
                    <a:lnTo>
                      <a:pt x="356235" y="180594"/>
                    </a:lnTo>
                    <a:lnTo>
                      <a:pt x="374269" y="180594"/>
                    </a:lnTo>
                    <a:cubicBezTo>
                      <a:pt x="374269" y="281051"/>
                      <a:pt x="289814" y="361188"/>
                      <a:pt x="187071" y="361188"/>
                    </a:cubicBezTo>
                    <a:lnTo>
                      <a:pt x="187071" y="343154"/>
                    </a:lnTo>
                    <a:lnTo>
                      <a:pt x="187071" y="361188"/>
                    </a:lnTo>
                    <a:cubicBezTo>
                      <a:pt x="84455" y="361188"/>
                      <a:pt x="0" y="281051"/>
                      <a:pt x="0" y="180594"/>
                    </a:cubicBezTo>
                    <a:lnTo>
                      <a:pt x="18034" y="180594"/>
                    </a:lnTo>
                    <a:lnTo>
                      <a:pt x="36068" y="180594"/>
                    </a:lnTo>
                    <a:lnTo>
                      <a:pt x="18034" y="180594"/>
                    </a:lnTo>
                    <a:lnTo>
                      <a:pt x="0" y="180594"/>
                    </a:lnTo>
                    <a:moveTo>
                      <a:pt x="36068" y="180594"/>
                    </a:moveTo>
                    <a:cubicBezTo>
                      <a:pt x="36068" y="190627"/>
                      <a:pt x="27940" y="198628"/>
                      <a:pt x="18034" y="198628"/>
                    </a:cubicBezTo>
                    <a:cubicBezTo>
                      <a:pt x="8128" y="198628"/>
                      <a:pt x="0" y="190627"/>
                      <a:pt x="0" y="180594"/>
                    </a:cubicBezTo>
                    <a:cubicBezTo>
                      <a:pt x="0" y="170561"/>
                      <a:pt x="8128" y="162560"/>
                      <a:pt x="18034" y="162560"/>
                    </a:cubicBezTo>
                    <a:cubicBezTo>
                      <a:pt x="27940" y="162560"/>
                      <a:pt x="36068" y="170688"/>
                      <a:pt x="36068" y="180594"/>
                    </a:cubicBezTo>
                    <a:cubicBezTo>
                      <a:pt x="36068" y="259715"/>
                      <a:pt x="102997" y="325120"/>
                      <a:pt x="187071" y="325120"/>
                    </a:cubicBezTo>
                    <a:cubicBezTo>
                      <a:pt x="271145" y="325120"/>
                      <a:pt x="338074" y="259715"/>
                      <a:pt x="338074" y="180594"/>
                    </a:cubicBezTo>
                    <a:cubicBezTo>
                      <a:pt x="338074" y="101473"/>
                      <a:pt x="271272" y="36068"/>
                      <a:pt x="187198" y="36068"/>
                    </a:cubicBezTo>
                    <a:lnTo>
                      <a:pt x="187198" y="18034"/>
                    </a:lnTo>
                    <a:lnTo>
                      <a:pt x="187198" y="36068"/>
                    </a:lnTo>
                    <a:cubicBezTo>
                      <a:pt x="103124" y="36068"/>
                      <a:pt x="36068" y="101473"/>
                      <a:pt x="36068" y="180594"/>
                    </a:cubicBezTo>
                    <a:close/>
                  </a:path>
                </a:pathLst>
              </a:custGeom>
              <a:solidFill>
                <a:srgbClr val="1B87BE"/>
              </a:solidFill>
            </p:spPr>
          </p:sp>
        </p:grpSp>
        <p:grpSp>
          <p:nvGrpSpPr>
            <p:cNvPr id="66" name="Group 66"/>
            <p:cNvGrpSpPr/>
            <p:nvPr/>
          </p:nvGrpSpPr>
          <p:grpSpPr>
            <a:xfrm>
              <a:off x="1702364" y="2792039"/>
              <a:ext cx="374283" cy="361244"/>
              <a:chOff x="0" y="0"/>
              <a:chExt cx="374283" cy="361244"/>
            </a:xfrm>
          </p:grpSpPr>
          <p:sp>
            <p:nvSpPr>
              <p:cNvPr id="67" name="Freeform 67"/>
              <p:cNvSpPr/>
              <p:nvPr/>
            </p:nvSpPr>
            <p:spPr>
              <a:xfrm>
                <a:off x="18034" y="18034"/>
                <a:ext cx="338074" cy="325120"/>
              </a:xfrm>
              <a:custGeom>
                <a:avLst/>
                <a:gdLst/>
                <a:ahLst/>
                <a:cxnLst/>
                <a:rect l="l" t="t" r="r" b="b"/>
                <a:pathLst>
                  <a:path w="338074" h="325120">
                    <a:moveTo>
                      <a:pt x="0" y="162560"/>
                    </a:moveTo>
                    <a:cubicBezTo>
                      <a:pt x="0" y="72771"/>
                      <a:pt x="75692" y="0"/>
                      <a:pt x="169037" y="0"/>
                    </a:cubicBezTo>
                    <a:cubicBezTo>
                      <a:pt x="262382" y="0"/>
                      <a:pt x="338074" y="72771"/>
                      <a:pt x="338074" y="162560"/>
                    </a:cubicBezTo>
                    <a:cubicBezTo>
                      <a:pt x="338074" y="252349"/>
                      <a:pt x="262382" y="325120"/>
                      <a:pt x="169037" y="325120"/>
                    </a:cubicBezTo>
                    <a:cubicBezTo>
                      <a:pt x="75692" y="325120"/>
                      <a:pt x="0" y="252349"/>
                      <a:pt x="0" y="162560"/>
                    </a:cubicBezTo>
                    <a:close/>
                  </a:path>
                </a:pathLst>
              </a:custGeom>
              <a:solidFill>
                <a:srgbClr val="FFFFFF"/>
              </a:solidFill>
            </p:spPr>
          </p:sp>
          <p:sp>
            <p:nvSpPr>
              <p:cNvPr id="68" name="Freeform 68"/>
              <p:cNvSpPr/>
              <p:nvPr/>
            </p:nvSpPr>
            <p:spPr>
              <a:xfrm>
                <a:off x="0" y="0"/>
                <a:ext cx="374396" cy="361188"/>
              </a:xfrm>
              <a:custGeom>
                <a:avLst/>
                <a:gdLst/>
                <a:ahLst/>
                <a:cxnLst/>
                <a:rect l="l" t="t" r="r" b="b"/>
                <a:pathLst>
                  <a:path w="374396" h="361188">
                    <a:moveTo>
                      <a:pt x="0" y="180594"/>
                    </a:moveTo>
                    <a:cubicBezTo>
                      <a:pt x="0" y="80264"/>
                      <a:pt x="84455" y="0"/>
                      <a:pt x="187198" y="0"/>
                    </a:cubicBezTo>
                    <a:lnTo>
                      <a:pt x="187198" y="18034"/>
                    </a:lnTo>
                    <a:lnTo>
                      <a:pt x="187198" y="0"/>
                    </a:lnTo>
                    <a:cubicBezTo>
                      <a:pt x="289814" y="0"/>
                      <a:pt x="374396" y="80264"/>
                      <a:pt x="374396" y="180594"/>
                    </a:cubicBezTo>
                    <a:lnTo>
                      <a:pt x="356235" y="180594"/>
                    </a:lnTo>
                    <a:lnTo>
                      <a:pt x="374269" y="180594"/>
                    </a:lnTo>
                    <a:cubicBezTo>
                      <a:pt x="374269" y="281051"/>
                      <a:pt x="289814" y="361188"/>
                      <a:pt x="187071" y="361188"/>
                    </a:cubicBezTo>
                    <a:lnTo>
                      <a:pt x="187071" y="343154"/>
                    </a:lnTo>
                    <a:lnTo>
                      <a:pt x="187071" y="361188"/>
                    </a:lnTo>
                    <a:cubicBezTo>
                      <a:pt x="84455" y="361188"/>
                      <a:pt x="0" y="281051"/>
                      <a:pt x="0" y="180594"/>
                    </a:cubicBezTo>
                    <a:lnTo>
                      <a:pt x="18034" y="180594"/>
                    </a:lnTo>
                    <a:lnTo>
                      <a:pt x="36068" y="180594"/>
                    </a:lnTo>
                    <a:lnTo>
                      <a:pt x="18034" y="180594"/>
                    </a:lnTo>
                    <a:lnTo>
                      <a:pt x="0" y="180594"/>
                    </a:lnTo>
                    <a:moveTo>
                      <a:pt x="36068" y="180594"/>
                    </a:moveTo>
                    <a:cubicBezTo>
                      <a:pt x="36068" y="190627"/>
                      <a:pt x="27940" y="198628"/>
                      <a:pt x="18034" y="198628"/>
                    </a:cubicBezTo>
                    <a:cubicBezTo>
                      <a:pt x="8128" y="198628"/>
                      <a:pt x="0" y="190627"/>
                      <a:pt x="0" y="180594"/>
                    </a:cubicBezTo>
                    <a:cubicBezTo>
                      <a:pt x="0" y="170561"/>
                      <a:pt x="8128" y="162560"/>
                      <a:pt x="18034" y="162560"/>
                    </a:cubicBezTo>
                    <a:cubicBezTo>
                      <a:pt x="27940" y="162560"/>
                      <a:pt x="36068" y="170688"/>
                      <a:pt x="36068" y="180594"/>
                    </a:cubicBezTo>
                    <a:cubicBezTo>
                      <a:pt x="36068" y="259715"/>
                      <a:pt x="102997" y="325120"/>
                      <a:pt x="187071" y="325120"/>
                    </a:cubicBezTo>
                    <a:cubicBezTo>
                      <a:pt x="271145" y="325120"/>
                      <a:pt x="338074" y="259715"/>
                      <a:pt x="338074" y="180594"/>
                    </a:cubicBezTo>
                    <a:cubicBezTo>
                      <a:pt x="338074" y="101473"/>
                      <a:pt x="271272" y="36068"/>
                      <a:pt x="187198" y="36068"/>
                    </a:cubicBezTo>
                    <a:lnTo>
                      <a:pt x="187198" y="18034"/>
                    </a:lnTo>
                    <a:lnTo>
                      <a:pt x="187198" y="36068"/>
                    </a:lnTo>
                    <a:cubicBezTo>
                      <a:pt x="103124" y="36068"/>
                      <a:pt x="36068" y="101473"/>
                      <a:pt x="36068" y="180594"/>
                    </a:cubicBezTo>
                    <a:close/>
                  </a:path>
                </a:pathLst>
              </a:custGeom>
              <a:solidFill>
                <a:srgbClr val="1B87BE"/>
              </a:solidFill>
            </p:spPr>
          </p:sp>
        </p:grpSp>
        <p:grpSp>
          <p:nvGrpSpPr>
            <p:cNvPr id="69" name="Group 69"/>
            <p:cNvGrpSpPr/>
            <p:nvPr/>
          </p:nvGrpSpPr>
          <p:grpSpPr>
            <a:xfrm>
              <a:off x="2244231" y="66177"/>
              <a:ext cx="374283" cy="361244"/>
              <a:chOff x="0" y="0"/>
              <a:chExt cx="374283" cy="361244"/>
            </a:xfrm>
          </p:grpSpPr>
          <p:sp>
            <p:nvSpPr>
              <p:cNvPr id="70" name="Freeform 70"/>
              <p:cNvSpPr/>
              <p:nvPr/>
            </p:nvSpPr>
            <p:spPr>
              <a:xfrm>
                <a:off x="18034" y="18034"/>
                <a:ext cx="338074" cy="325120"/>
              </a:xfrm>
              <a:custGeom>
                <a:avLst/>
                <a:gdLst/>
                <a:ahLst/>
                <a:cxnLst/>
                <a:rect l="l" t="t" r="r" b="b"/>
                <a:pathLst>
                  <a:path w="338074" h="325120">
                    <a:moveTo>
                      <a:pt x="0" y="162560"/>
                    </a:moveTo>
                    <a:cubicBezTo>
                      <a:pt x="0" y="72771"/>
                      <a:pt x="75692" y="0"/>
                      <a:pt x="169037" y="0"/>
                    </a:cubicBezTo>
                    <a:cubicBezTo>
                      <a:pt x="262382" y="0"/>
                      <a:pt x="338074" y="72771"/>
                      <a:pt x="338074" y="162560"/>
                    </a:cubicBezTo>
                    <a:cubicBezTo>
                      <a:pt x="338074" y="252349"/>
                      <a:pt x="262382" y="325120"/>
                      <a:pt x="169037" y="325120"/>
                    </a:cubicBezTo>
                    <a:cubicBezTo>
                      <a:pt x="75692" y="325120"/>
                      <a:pt x="0" y="252349"/>
                      <a:pt x="0" y="162560"/>
                    </a:cubicBezTo>
                    <a:close/>
                  </a:path>
                </a:pathLst>
              </a:custGeom>
              <a:solidFill>
                <a:srgbClr val="FFFFFF"/>
              </a:solidFill>
            </p:spPr>
          </p:sp>
          <p:sp>
            <p:nvSpPr>
              <p:cNvPr id="71" name="Freeform 71"/>
              <p:cNvSpPr/>
              <p:nvPr/>
            </p:nvSpPr>
            <p:spPr>
              <a:xfrm>
                <a:off x="0" y="0"/>
                <a:ext cx="374396" cy="361188"/>
              </a:xfrm>
              <a:custGeom>
                <a:avLst/>
                <a:gdLst/>
                <a:ahLst/>
                <a:cxnLst/>
                <a:rect l="l" t="t" r="r" b="b"/>
                <a:pathLst>
                  <a:path w="374396" h="361188">
                    <a:moveTo>
                      <a:pt x="0" y="180594"/>
                    </a:moveTo>
                    <a:cubicBezTo>
                      <a:pt x="0" y="80264"/>
                      <a:pt x="84455" y="0"/>
                      <a:pt x="187198" y="0"/>
                    </a:cubicBezTo>
                    <a:lnTo>
                      <a:pt x="187198" y="18034"/>
                    </a:lnTo>
                    <a:lnTo>
                      <a:pt x="187198" y="0"/>
                    </a:lnTo>
                    <a:cubicBezTo>
                      <a:pt x="289814" y="0"/>
                      <a:pt x="374396" y="80264"/>
                      <a:pt x="374396" y="180594"/>
                    </a:cubicBezTo>
                    <a:lnTo>
                      <a:pt x="356235" y="180594"/>
                    </a:lnTo>
                    <a:lnTo>
                      <a:pt x="374269" y="180594"/>
                    </a:lnTo>
                    <a:cubicBezTo>
                      <a:pt x="374269" y="281051"/>
                      <a:pt x="289814" y="361188"/>
                      <a:pt x="187071" y="361188"/>
                    </a:cubicBezTo>
                    <a:lnTo>
                      <a:pt x="187071" y="343154"/>
                    </a:lnTo>
                    <a:lnTo>
                      <a:pt x="187071" y="361188"/>
                    </a:lnTo>
                    <a:cubicBezTo>
                      <a:pt x="84455" y="361188"/>
                      <a:pt x="0" y="281051"/>
                      <a:pt x="0" y="180594"/>
                    </a:cubicBezTo>
                    <a:lnTo>
                      <a:pt x="18034" y="180594"/>
                    </a:lnTo>
                    <a:lnTo>
                      <a:pt x="36068" y="180594"/>
                    </a:lnTo>
                    <a:lnTo>
                      <a:pt x="18034" y="180594"/>
                    </a:lnTo>
                    <a:lnTo>
                      <a:pt x="0" y="180594"/>
                    </a:lnTo>
                    <a:moveTo>
                      <a:pt x="36068" y="180594"/>
                    </a:moveTo>
                    <a:cubicBezTo>
                      <a:pt x="36068" y="190627"/>
                      <a:pt x="27940" y="198628"/>
                      <a:pt x="18034" y="198628"/>
                    </a:cubicBezTo>
                    <a:cubicBezTo>
                      <a:pt x="8128" y="198628"/>
                      <a:pt x="0" y="190627"/>
                      <a:pt x="0" y="180594"/>
                    </a:cubicBezTo>
                    <a:cubicBezTo>
                      <a:pt x="0" y="170561"/>
                      <a:pt x="8128" y="162560"/>
                      <a:pt x="18034" y="162560"/>
                    </a:cubicBezTo>
                    <a:cubicBezTo>
                      <a:pt x="27940" y="162560"/>
                      <a:pt x="36068" y="170688"/>
                      <a:pt x="36068" y="180594"/>
                    </a:cubicBezTo>
                    <a:cubicBezTo>
                      <a:pt x="36068" y="259715"/>
                      <a:pt x="102997" y="325120"/>
                      <a:pt x="187071" y="325120"/>
                    </a:cubicBezTo>
                    <a:cubicBezTo>
                      <a:pt x="271145" y="325120"/>
                      <a:pt x="338074" y="259715"/>
                      <a:pt x="338074" y="180594"/>
                    </a:cubicBezTo>
                    <a:cubicBezTo>
                      <a:pt x="338074" y="101473"/>
                      <a:pt x="271272" y="36068"/>
                      <a:pt x="187198" y="36068"/>
                    </a:cubicBezTo>
                    <a:lnTo>
                      <a:pt x="187198" y="18034"/>
                    </a:lnTo>
                    <a:lnTo>
                      <a:pt x="187198" y="36068"/>
                    </a:lnTo>
                    <a:cubicBezTo>
                      <a:pt x="103124" y="36068"/>
                      <a:pt x="36068" y="101473"/>
                      <a:pt x="36068" y="180594"/>
                    </a:cubicBezTo>
                    <a:close/>
                  </a:path>
                </a:pathLst>
              </a:custGeom>
              <a:solidFill>
                <a:srgbClr val="1B87BE"/>
              </a:solidFill>
            </p:spPr>
          </p:sp>
        </p:grpSp>
        <p:grpSp>
          <p:nvGrpSpPr>
            <p:cNvPr id="72" name="Group 72"/>
            <p:cNvGrpSpPr/>
            <p:nvPr/>
          </p:nvGrpSpPr>
          <p:grpSpPr>
            <a:xfrm>
              <a:off x="2244231" y="619812"/>
              <a:ext cx="374283" cy="361244"/>
              <a:chOff x="0" y="0"/>
              <a:chExt cx="374283" cy="361244"/>
            </a:xfrm>
          </p:grpSpPr>
          <p:sp>
            <p:nvSpPr>
              <p:cNvPr id="73" name="Freeform 73"/>
              <p:cNvSpPr/>
              <p:nvPr/>
            </p:nvSpPr>
            <p:spPr>
              <a:xfrm>
                <a:off x="18034" y="18034"/>
                <a:ext cx="338074" cy="325120"/>
              </a:xfrm>
              <a:custGeom>
                <a:avLst/>
                <a:gdLst/>
                <a:ahLst/>
                <a:cxnLst/>
                <a:rect l="l" t="t" r="r" b="b"/>
                <a:pathLst>
                  <a:path w="338074" h="325120">
                    <a:moveTo>
                      <a:pt x="0" y="162560"/>
                    </a:moveTo>
                    <a:cubicBezTo>
                      <a:pt x="0" y="72771"/>
                      <a:pt x="75692" y="0"/>
                      <a:pt x="169037" y="0"/>
                    </a:cubicBezTo>
                    <a:cubicBezTo>
                      <a:pt x="262382" y="0"/>
                      <a:pt x="338074" y="72771"/>
                      <a:pt x="338074" y="162560"/>
                    </a:cubicBezTo>
                    <a:cubicBezTo>
                      <a:pt x="338074" y="252349"/>
                      <a:pt x="262382" y="325120"/>
                      <a:pt x="169037" y="325120"/>
                    </a:cubicBezTo>
                    <a:cubicBezTo>
                      <a:pt x="75692" y="325120"/>
                      <a:pt x="0" y="252349"/>
                      <a:pt x="0" y="162560"/>
                    </a:cubicBezTo>
                    <a:close/>
                  </a:path>
                </a:pathLst>
              </a:custGeom>
              <a:solidFill>
                <a:srgbClr val="FFFFFF"/>
              </a:solidFill>
            </p:spPr>
          </p:sp>
          <p:sp>
            <p:nvSpPr>
              <p:cNvPr id="74" name="Freeform 74"/>
              <p:cNvSpPr/>
              <p:nvPr/>
            </p:nvSpPr>
            <p:spPr>
              <a:xfrm>
                <a:off x="0" y="0"/>
                <a:ext cx="374396" cy="361188"/>
              </a:xfrm>
              <a:custGeom>
                <a:avLst/>
                <a:gdLst/>
                <a:ahLst/>
                <a:cxnLst/>
                <a:rect l="l" t="t" r="r" b="b"/>
                <a:pathLst>
                  <a:path w="374396" h="361188">
                    <a:moveTo>
                      <a:pt x="0" y="180594"/>
                    </a:moveTo>
                    <a:cubicBezTo>
                      <a:pt x="0" y="80264"/>
                      <a:pt x="84455" y="0"/>
                      <a:pt x="187198" y="0"/>
                    </a:cubicBezTo>
                    <a:lnTo>
                      <a:pt x="187198" y="18034"/>
                    </a:lnTo>
                    <a:lnTo>
                      <a:pt x="187198" y="0"/>
                    </a:lnTo>
                    <a:cubicBezTo>
                      <a:pt x="289814" y="0"/>
                      <a:pt x="374396" y="80264"/>
                      <a:pt x="374396" y="180594"/>
                    </a:cubicBezTo>
                    <a:lnTo>
                      <a:pt x="356235" y="180594"/>
                    </a:lnTo>
                    <a:lnTo>
                      <a:pt x="374269" y="180594"/>
                    </a:lnTo>
                    <a:cubicBezTo>
                      <a:pt x="374269" y="281051"/>
                      <a:pt x="289814" y="361188"/>
                      <a:pt x="187071" y="361188"/>
                    </a:cubicBezTo>
                    <a:lnTo>
                      <a:pt x="187071" y="343154"/>
                    </a:lnTo>
                    <a:lnTo>
                      <a:pt x="187071" y="361188"/>
                    </a:lnTo>
                    <a:cubicBezTo>
                      <a:pt x="84455" y="361188"/>
                      <a:pt x="0" y="281051"/>
                      <a:pt x="0" y="180594"/>
                    </a:cubicBezTo>
                    <a:lnTo>
                      <a:pt x="18034" y="180594"/>
                    </a:lnTo>
                    <a:lnTo>
                      <a:pt x="36068" y="180594"/>
                    </a:lnTo>
                    <a:lnTo>
                      <a:pt x="18034" y="180594"/>
                    </a:lnTo>
                    <a:lnTo>
                      <a:pt x="0" y="180594"/>
                    </a:lnTo>
                    <a:moveTo>
                      <a:pt x="36068" y="180594"/>
                    </a:moveTo>
                    <a:cubicBezTo>
                      <a:pt x="36068" y="190627"/>
                      <a:pt x="27940" y="198628"/>
                      <a:pt x="18034" y="198628"/>
                    </a:cubicBezTo>
                    <a:cubicBezTo>
                      <a:pt x="8128" y="198628"/>
                      <a:pt x="0" y="190627"/>
                      <a:pt x="0" y="180594"/>
                    </a:cubicBezTo>
                    <a:cubicBezTo>
                      <a:pt x="0" y="170561"/>
                      <a:pt x="8128" y="162560"/>
                      <a:pt x="18034" y="162560"/>
                    </a:cubicBezTo>
                    <a:cubicBezTo>
                      <a:pt x="27940" y="162560"/>
                      <a:pt x="36068" y="170688"/>
                      <a:pt x="36068" y="180594"/>
                    </a:cubicBezTo>
                    <a:cubicBezTo>
                      <a:pt x="36068" y="259715"/>
                      <a:pt x="102997" y="325120"/>
                      <a:pt x="187071" y="325120"/>
                    </a:cubicBezTo>
                    <a:cubicBezTo>
                      <a:pt x="271145" y="325120"/>
                      <a:pt x="338074" y="259715"/>
                      <a:pt x="338074" y="180594"/>
                    </a:cubicBezTo>
                    <a:cubicBezTo>
                      <a:pt x="338074" y="101473"/>
                      <a:pt x="271272" y="36068"/>
                      <a:pt x="187198" y="36068"/>
                    </a:cubicBezTo>
                    <a:lnTo>
                      <a:pt x="187198" y="18034"/>
                    </a:lnTo>
                    <a:lnTo>
                      <a:pt x="187198" y="36068"/>
                    </a:lnTo>
                    <a:cubicBezTo>
                      <a:pt x="103124" y="36068"/>
                      <a:pt x="36068" y="101473"/>
                      <a:pt x="36068" y="180594"/>
                    </a:cubicBezTo>
                    <a:close/>
                  </a:path>
                </a:pathLst>
              </a:custGeom>
              <a:solidFill>
                <a:srgbClr val="1B87BE"/>
              </a:solidFill>
            </p:spPr>
          </p:sp>
        </p:grpSp>
        <p:grpSp>
          <p:nvGrpSpPr>
            <p:cNvPr id="75" name="Group 75"/>
            <p:cNvGrpSpPr/>
            <p:nvPr/>
          </p:nvGrpSpPr>
          <p:grpSpPr>
            <a:xfrm>
              <a:off x="2244231" y="1171557"/>
              <a:ext cx="374283" cy="361244"/>
              <a:chOff x="0" y="0"/>
              <a:chExt cx="374283" cy="361244"/>
            </a:xfrm>
          </p:grpSpPr>
          <p:sp>
            <p:nvSpPr>
              <p:cNvPr id="76" name="Freeform 76"/>
              <p:cNvSpPr/>
              <p:nvPr/>
            </p:nvSpPr>
            <p:spPr>
              <a:xfrm>
                <a:off x="18034" y="18034"/>
                <a:ext cx="338074" cy="325120"/>
              </a:xfrm>
              <a:custGeom>
                <a:avLst/>
                <a:gdLst/>
                <a:ahLst/>
                <a:cxnLst/>
                <a:rect l="l" t="t" r="r" b="b"/>
                <a:pathLst>
                  <a:path w="338074" h="325120">
                    <a:moveTo>
                      <a:pt x="0" y="162560"/>
                    </a:moveTo>
                    <a:cubicBezTo>
                      <a:pt x="0" y="72771"/>
                      <a:pt x="75692" y="0"/>
                      <a:pt x="169037" y="0"/>
                    </a:cubicBezTo>
                    <a:cubicBezTo>
                      <a:pt x="262382" y="0"/>
                      <a:pt x="338074" y="72771"/>
                      <a:pt x="338074" y="162560"/>
                    </a:cubicBezTo>
                    <a:cubicBezTo>
                      <a:pt x="338074" y="252349"/>
                      <a:pt x="262382" y="325120"/>
                      <a:pt x="169037" y="325120"/>
                    </a:cubicBezTo>
                    <a:cubicBezTo>
                      <a:pt x="75692" y="325120"/>
                      <a:pt x="0" y="252349"/>
                      <a:pt x="0" y="162560"/>
                    </a:cubicBezTo>
                    <a:close/>
                  </a:path>
                </a:pathLst>
              </a:custGeom>
              <a:solidFill>
                <a:srgbClr val="FFFFFF"/>
              </a:solidFill>
            </p:spPr>
          </p:sp>
          <p:sp>
            <p:nvSpPr>
              <p:cNvPr id="77" name="Freeform 77"/>
              <p:cNvSpPr/>
              <p:nvPr/>
            </p:nvSpPr>
            <p:spPr>
              <a:xfrm>
                <a:off x="0" y="0"/>
                <a:ext cx="374396" cy="361188"/>
              </a:xfrm>
              <a:custGeom>
                <a:avLst/>
                <a:gdLst/>
                <a:ahLst/>
                <a:cxnLst/>
                <a:rect l="l" t="t" r="r" b="b"/>
                <a:pathLst>
                  <a:path w="374396" h="361188">
                    <a:moveTo>
                      <a:pt x="0" y="180594"/>
                    </a:moveTo>
                    <a:cubicBezTo>
                      <a:pt x="0" y="80264"/>
                      <a:pt x="84455" y="0"/>
                      <a:pt x="187198" y="0"/>
                    </a:cubicBezTo>
                    <a:lnTo>
                      <a:pt x="187198" y="18034"/>
                    </a:lnTo>
                    <a:lnTo>
                      <a:pt x="187198" y="0"/>
                    </a:lnTo>
                    <a:cubicBezTo>
                      <a:pt x="289814" y="0"/>
                      <a:pt x="374396" y="80264"/>
                      <a:pt x="374396" y="180594"/>
                    </a:cubicBezTo>
                    <a:lnTo>
                      <a:pt x="356235" y="180594"/>
                    </a:lnTo>
                    <a:lnTo>
                      <a:pt x="374269" y="180594"/>
                    </a:lnTo>
                    <a:cubicBezTo>
                      <a:pt x="374269" y="281051"/>
                      <a:pt x="289814" y="361188"/>
                      <a:pt x="187071" y="361188"/>
                    </a:cubicBezTo>
                    <a:lnTo>
                      <a:pt x="187071" y="343154"/>
                    </a:lnTo>
                    <a:lnTo>
                      <a:pt x="187071" y="361188"/>
                    </a:lnTo>
                    <a:cubicBezTo>
                      <a:pt x="84455" y="361188"/>
                      <a:pt x="0" y="281051"/>
                      <a:pt x="0" y="180594"/>
                    </a:cubicBezTo>
                    <a:lnTo>
                      <a:pt x="18034" y="180594"/>
                    </a:lnTo>
                    <a:lnTo>
                      <a:pt x="36068" y="180594"/>
                    </a:lnTo>
                    <a:lnTo>
                      <a:pt x="18034" y="180594"/>
                    </a:lnTo>
                    <a:lnTo>
                      <a:pt x="0" y="180594"/>
                    </a:lnTo>
                    <a:moveTo>
                      <a:pt x="36068" y="180594"/>
                    </a:moveTo>
                    <a:cubicBezTo>
                      <a:pt x="36068" y="190627"/>
                      <a:pt x="27940" y="198628"/>
                      <a:pt x="18034" y="198628"/>
                    </a:cubicBezTo>
                    <a:cubicBezTo>
                      <a:pt x="8128" y="198628"/>
                      <a:pt x="0" y="190627"/>
                      <a:pt x="0" y="180594"/>
                    </a:cubicBezTo>
                    <a:cubicBezTo>
                      <a:pt x="0" y="170561"/>
                      <a:pt x="8128" y="162560"/>
                      <a:pt x="18034" y="162560"/>
                    </a:cubicBezTo>
                    <a:cubicBezTo>
                      <a:pt x="27940" y="162560"/>
                      <a:pt x="36068" y="170688"/>
                      <a:pt x="36068" y="180594"/>
                    </a:cubicBezTo>
                    <a:cubicBezTo>
                      <a:pt x="36068" y="259715"/>
                      <a:pt x="102997" y="325120"/>
                      <a:pt x="187071" y="325120"/>
                    </a:cubicBezTo>
                    <a:cubicBezTo>
                      <a:pt x="271145" y="325120"/>
                      <a:pt x="338074" y="259715"/>
                      <a:pt x="338074" y="180594"/>
                    </a:cubicBezTo>
                    <a:cubicBezTo>
                      <a:pt x="338074" y="101473"/>
                      <a:pt x="271272" y="36068"/>
                      <a:pt x="187198" y="36068"/>
                    </a:cubicBezTo>
                    <a:lnTo>
                      <a:pt x="187198" y="18034"/>
                    </a:lnTo>
                    <a:lnTo>
                      <a:pt x="187198" y="36068"/>
                    </a:lnTo>
                    <a:cubicBezTo>
                      <a:pt x="103124" y="36068"/>
                      <a:pt x="36068" y="101473"/>
                      <a:pt x="36068" y="180594"/>
                    </a:cubicBezTo>
                    <a:close/>
                  </a:path>
                </a:pathLst>
              </a:custGeom>
              <a:solidFill>
                <a:srgbClr val="1B87BE"/>
              </a:solidFill>
            </p:spPr>
          </p:sp>
        </p:grpSp>
        <p:grpSp>
          <p:nvGrpSpPr>
            <p:cNvPr id="78" name="Group 78"/>
            <p:cNvGrpSpPr/>
            <p:nvPr/>
          </p:nvGrpSpPr>
          <p:grpSpPr>
            <a:xfrm>
              <a:off x="2244231" y="1723301"/>
              <a:ext cx="374283" cy="361244"/>
              <a:chOff x="0" y="0"/>
              <a:chExt cx="374283" cy="361244"/>
            </a:xfrm>
          </p:grpSpPr>
          <p:sp>
            <p:nvSpPr>
              <p:cNvPr id="79" name="Freeform 79"/>
              <p:cNvSpPr/>
              <p:nvPr/>
            </p:nvSpPr>
            <p:spPr>
              <a:xfrm>
                <a:off x="18034" y="18034"/>
                <a:ext cx="338074" cy="325120"/>
              </a:xfrm>
              <a:custGeom>
                <a:avLst/>
                <a:gdLst/>
                <a:ahLst/>
                <a:cxnLst/>
                <a:rect l="l" t="t" r="r" b="b"/>
                <a:pathLst>
                  <a:path w="338074" h="325120">
                    <a:moveTo>
                      <a:pt x="0" y="162560"/>
                    </a:moveTo>
                    <a:cubicBezTo>
                      <a:pt x="0" y="72771"/>
                      <a:pt x="75692" y="0"/>
                      <a:pt x="169037" y="0"/>
                    </a:cubicBezTo>
                    <a:cubicBezTo>
                      <a:pt x="262382" y="0"/>
                      <a:pt x="338074" y="72771"/>
                      <a:pt x="338074" y="162560"/>
                    </a:cubicBezTo>
                    <a:cubicBezTo>
                      <a:pt x="338074" y="252349"/>
                      <a:pt x="262382" y="325120"/>
                      <a:pt x="169037" y="325120"/>
                    </a:cubicBezTo>
                    <a:cubicBezTo>
                      <a:pt x="75692" y="325120"/>
                      <a:pt x="0" y="252349"/>
                      <a:pt x="0" y="162560"/>
                    </a:cubicBezTo>
                    <a:close/>
                  </a:path>
                </a:pathLst>
              </a:custGeom>
              <a:solidFill>
                <a:srgbClr val="FFFFFF"/>
              </a:solidFill>
            </p:spPr>
          </p:sp>
          <p:sp>
            <p:nvSpPr>
              <p:cNvPr id="80" name="Freeform 80"/>
              <p:cNvSpPr/>
              <p:nvPr/>
            </p:nvSpPr>
            <p:spPr>
              <a:xfrm>
                <a:off x="0" y="0"/>
                <a:ext cx="374396" cy="361188"/>
              </a:xfrm>
              <a:custGeom>
                <a:avLst/>
                <a:gdLst/>
                <a:ahLst/>
                <a:cxnLst/>
                <a:rect l="l" t="t" r="r" b="b"/>
                <a:pathLst>
                  <a:path w="374396" h="361188">
                    <a:moveTo>
                      <a:pt x="0" y="180594"/>
                    </a:moveTo>
                    <a:cubicBezTo>
                      <a:pt x="0" y="80264"/>
                      <a:pt x="84455" y="0"/>
                      <a:pt x="187198" y="0"/>
                    </a:cubicBezTo>
                    <a:lnTo>
                      <a:pt x="187198" y="18034"/>
                    </a:lnTo>
                    <a:lnTo>
                      <a:pt x="187198" y="0"/>
                    </a:lnTo>
                    <a:cubicBezTo>
                      <a:pt x="289814" y="0"/>
                      <a:pt x="374396" y="80264"/>
                      <a:pt x="374396" y="180594"/>
                    </a:cubicBezTo>
                    <a:lnTo>
                      <a:pt x="356235" y="180594"/>
                    </a:lnTo>
                    <a:lnTo>
                      <a:pt x="374269" y="180594"/>
                    </a:lnTo>
                    <a:cubicBezTo>
                      <a:pt x="374269" y="281051"/>
                      <a:pt x="289814" y="361188"/>
                      <a:pt x="187071" y="361188"/>
                    </a:cubicBezTo>
                    <a:lnTo>
                      <a:pt x="187071" y="343154"/>
                    </a:lnTo>
                    <a:lnTo>
                      <a:pt x="187071" y="361188"/>
                    </a:lnTo>
                    <a:cubicBezTo>
                      <a:pt x="84455" y="361188"/>
                      <a:pt x="0" y="281051"/>
                      <a:pt x="0" y="180594"/>
                    </a:cubicBezTo>
                    <a:lnTo>
                      <a:pt x="18034" y="180594"/>
                    </a:lnTo>
                    <a:lnTo>
                      <a:pt x="36068" y="180594"/>
                    </a:lnTo>
                    <a:lnTo>
                      <a:pt x="18034" y="180594"/>
                    </a:lnTo>
                    <a:lnTo>
                      <a:pt x="0" y="180594"/>
                    </a:lnTo>
                    <a:moveTo>
                      <a:pt x="36068" y="180594"/>
                    </a:moveTo>
                    <a:cubicBezTo>
                      <a:pt x="36068" y="190627"/>
                      <a:pt x="27940" y="198628"/>
                      <a:pt x="18034" y="198628"/>
                    </a:cubicBezTo>
                    <a:cubicBezTo>
                      <a:pt x="8128" y="198628"/>
                      <a:pt x="0" y="190627"/>
                      <a:pt x="0" y="180594"/>
                    </a:cubicBezTo>
                    <a:cubicBezTo>
                      <a:pt x="0" y="170561"/>
                      <a:pt x="8128" y="162560"/>
                      <a:pt x="18034" y="162560"/>
                    </a:cubicBezTo>
                    <a:cubicBezTo>
                      <a:pt x="27940" y="162560"/>
                      <a:pt x="36068" y="170688"/>
                      <a:pt x="36068" y="180594"/>
                    </a:cubicBezTo>
                    <a:cubicBezTo>
                      <a:pt x="36068" y="259715"/>
                      <a:pt x="102997" y="325120"/>
                      <a:pt x="187071" y="325120"/>
                    </a:cubicBezTo>
                    <a:cubicBezTo>
                      <a:pt x="271145" y="325120"/>
                      <a:pt x="338074" y="259715"/>
                      <a:pt x="338074" y="180594"/>
                    </a:cubicBezTo>
                    <a:cubicBezTo>
                      <a:pt x="338074" y="101473"/>
                      <a:pt x="271272" y="36068"/>
                      <a:pt x="187198" y="36068"/>
                    </a:cubicBezTo>
                    <a:lnTo>
                      <a:pt x="187198" y="18034"/>
                    </a:lnTo>
                    <a:lnTo>
                      <a:pt x="187198" y="36068"/>
                    </a:lnTo>
                    <a:cubicBezTo>
                      <a:pt x="103124" y="36068"/>
                      <a:pt x="36068" y="101473"/>
                      <a:pt x="36068" y="180594"/>
                    </a:cubicBezTo>
                    <a:close/>
                  </a:path>
                </a:pathLst>
              </a:custGeom>
              <a:solidFill>
                <a:srgbClr val="1B87BE"/>
              </a:solidFill>
            </p:spPr>
          </p:sp>
        </p:grpSp>
        <p:grpSp>
          <p:nvGrpSpPr>
            <p:cNvPr id="81" name="Group 81"/>
            <p:cNvGrpSpPr/>
            <p:nvPr/>
          </p:nvGrpSpPr>
          <p:grpSpPr>
            <a:xfrm>
              <a:off x="2244231" y="2275046"/>
              <a:ext cx="374283" cy="361244"/>
              <a:chOff x="0" y="0"/>
              <a:chExt cx="374283" cy="361244"/>
            </a:xfrm>
          </p:grpSpPr>
          <p:sp>
            <p:nvSpPr>
              <p:cNvPr id="82" name="Freeform 82"/>
              <p:cNvSpPr/>
              <p:nvPr/>
            </p:nvSpPr>
            <p:spPr>
              <a:xfrm>
                <a:off x="18034" y="18034"/>
                <a:ext cx="338074" cy="325120"/>
              </a:xfrm>
              <a:custGeom>
                <a:avLst/>
                <a:gdLst/>
                <a:ahLst/>
                <a:cxnLst/>
                <a:rect l="l" t="t" r="r" b="b"/>
                <a:pathLst>
                  <a:path w="338074" h="325120">
                    <a:moveTo>
                      <a:pt x="0" y="162560"/>
                    </a:moveTo>
                    <a:cubicBezTo>
                      <a:pt x="0" y="72771"/>
                      <a:pt x="75692" y="0"/>
                      <a:pt x="169037" y="0"/>
                    </a:cubicBezTo>
                    <a:cubicBezTo>
                      <a:pt x="262382" y="0"/>
                      <a:pt x="338074" y="72771"/>
                      <a:pt x="338074" y="162560"/>
                    </a:cubicBezTo>
                    <a:cubicBezTo>
                      <a:pt x="338074" y="252349"/>
                      <a:pt x="262382" y="325120"/>
                      <a:pt x="169037" y="325120"/>
                    </a:cubicBezTo>
                    <a:cubicBezTo>
                      <a:pt x="75692" y="325120"/>
                      <a:pt x="0" y="252349"/>
                      <a:pt x="0" y="162560"/>
                    </a:cubicBezTo>
                    <a:close/>
                  </a:path>
                </a:pathLst>
              </a:custGeom>
              <a:solidFill>
                <a:srgbClr val="FFFFFF"/>
              </a:solidFill>
            </p:spPr>
          </p:sp>
          <p:sp>
            <p:nvSpPr>
              <p:cNvPr id="83" name="Freeform 83"/>
              <p:cNvSpPr/>
              <p:nvPr/>
            </p:nvSpPr>
            <p:spPr>
              <a:xfrm>
                <a:off x="0" y="0"/>
                <a:ext cx="374396" cy="361188"/>
              </a:xfrm>
              <a:custGeom>
                <a:avLst/>
                <a:gdLst/>
                <a:ahLst/>
                <a:cxnLst/>
                <a:rect l="l" t="t" r="r" b="b"/>
                <a:pathLst>
                  <a:path w="374396" h="361188">
                    <a:moveTo>
                      <a:pt x="0" y="180594"/>
                    </a:moveTo>
                    <a:cubicBezTo>
                      <a:pt x="0" y="80264"/>
                      <a:pt x="84455" y="0"/>
                      <a:pt x="187198" y="0"/>
                    </a:cubicBezTo>
                    <a:lnTo>
                      <a:pt x="187198" y="18034"/>
                    </a:lnTo>
                    <a:lnTo>
                      <a:pt x="187198" y="0"/>
                    </a:lnTo>
                    <a:cubicBezTo>
                      <a:pt x="289814" y="0"/>
                      <a:pt x="374396" y="80264"/>
                      <a:pt x="374396" y="180594"/>
                    </a:cubicBezTo>
                    <a:lnTo>
                      <a:pt x="356235" y="180594"/>
                    </a:lnTo>
                    <a:lnTo>
                      <a:pt x="374269" y="180594"/>
                    </a:lnTo>
                    <a:cubicBezTo>
                      <a:pt x="374269" y="281051"/>
                      <a:pt x="289814" y="361188"/>
                      <a:pt x="187071" y="361188"/>
                    </a:cubicBezTo>
                    <a:lnTo>
                      <a:pt x="187071" y="343154"/>
                    </a:lnTo>
                    <a:lnTo>
                      <a:pt x="187071" y="361188"/>
                    </a:lnTo>
                    <a:cubicBezTo>
                      <a:pt x="84455" y="361188"/>
                      <a:pt x="0" y="281051"/>
                      <a:pt x="0" y="180594"/>
                    </a:cubicBezTo>
                    <a:lnTo>
                      <a:pt x="18034" y="180594"/>
                    </a:lnTo>
                    <a:lnTo>
                      <a:pt x="36068" y="180594"/>
                    </a:lnTo>
                    <a:lnTo>
                      <a:pt x="18034" y="180594"/>
                    </a:lnTo>
                    <a:lnTo>
                      <a:pt x="0" y="180594"/>
                    </a:lnTo>
                    <a:moveTo>
                      <a:pt x="36068" y="180594"/>
                    </a:moveTo>
                    <a:cubicBezTo>
                      <a:pt x="36068" y="190627"/>
                      <a:pt x="27940" y="198628"/>
                      <a:pt x="18034" y="198628"/>
                    </a:cubicBezTo>
                    <a:cubicBezTo>
                      <a:pt x="8128" y="198628"/>
                      <a:pt x="0" y="190627"/>
                      <a:pt x="0" y="180594"/>
                    </a:cubicBezTo>
                    <a:cubicBezTo>
                      <a:pt x="0" y="170561"/>
                      <a:pt x="8128" y="162560"/>
                      <a:pt x="18034" y="162560"/>
                    </a:cubicBezTo>
                    <a:cubicBezTo>
                      <a:pt x="27940" y="162560"/>
                      <a:pt x="36068" y="170688"/>
                      <a:pt x="36068" y="180594"/>
                    </a:cubicBezTo>
                    <a:cubicBezTo>
                      <a:pt x="36068" y="259715"/>
                      <a:pt x="102997" y="325120"/>
                      <a:pt x="187071" y="325120"/>
                    </a:cubicBezTo>
                    <a:cubicBezTo>
                      <a:pt x="271145" y="325120"/>
                      <a:pt x="338074" y="259715"/>
                      <a:pt x="338074" y="180594"/>
                    </a:cubicBezTo>
                    <a:cubicBezTo>
                      <a:pt x="338074" y="101473"/>
                      <a:pt x="271272" y="36068"/>
                      <a:pt x="187198" y="36068"/>
                    </a:cubicBezTo>
                    <a:lnTo>
                      <a:pt x="187198" y="18034"/>
                    </a:lnTo>
                    <a:lnTo>
                      <a:pt x="187198" y="36068"/>
                    </a:lnTo>
                    <a:cubicBezTo>
                      <a:pt x="103124" y="36068"/>
                      <a:pt x="36068" y="101473"/>
                      <a:pt x="36068" y="180594"/>
                    </a:cubicBezTo>
                    <a:close/>
                  </a:path>
                </a:pathLst>
              </a:custGeom>
              <a:solidFill>
                <a:srgbClr val="1B87BE"/>
              </a:solidFill>
            </p:spPr>
          </p:sp>
        </p:grpSp>
        <p:grpSp>
          <p:nvGrpSpPr>
            <p:cNvPr id="84" name="Group 84"/>
            <p:cNvGrpSpPr/>
            <p:nvPr/>
          </p:nvGrpSpPr>
          <p:grpSpPr>
            <a:xfrm>
              <a:off x="2244231" y="2792039"/>
              <a:ext cx="374283" cy="361244"/>
              <a:chOff x="0" y="0"/>
              <a:chExt cx="374283" cy="361244"/>
            </a:xfrm>
          </p:grpSpPr>
          <p:sp>
            <p:nvSpPr>
              <p:cNvPr id="85" name="Freeform 85"/>
              <p:cNvSpPr/>
              <p:nvPr/>
            </p:nvSpPr>
            <p:spPr>
              <a:xfrm>
                <a:off x="18034" y="18034"/>
                <a:ext cx="338074" cy="325120"/>
              </a:xfrm>
              <a:custGeom>
                <a:avLst/>
                <a:gdLst/>
                <a:ahLst/>
                <a:cxnLst/>
                <a:rect l="l" t="t" r="r" b="b"/>
                <a:pathLst>
                  <a:path w="338074" h="325120">
                    <a:moveTo>
                      <a:pt x="0" y="162560"/>
                    </a:moveTo>
                    <a:cubicBezTo>
                      <a:pt x="0" y="72771"/>
                      <a:pt x="75692" y="0"/>
                      <a:pt x="169037" y="0"/>
                    </a:cubicBezTo>
                    <a:cubicBezTo>
                      <a:pt x="262382" y="0"/>
                      <a:pt x="338074" y="72771"/>
                      <a:pt x="338074" y="162560"/>
                    </a:cubicBezTo>
                    <a:cubicBezTo>
                      <a:pt x="338074" y="252349"/>
                      <a:pt x="262382" y="325120"/>
                      <a:pt x="169037" y="325120"/>
                    </a:cubicBezTo>
                    <a:cubicBezTo>
                      <a:pt x="75692" y="325120"/>
                      <a:pt x="0" y="252349"/>
                      <a:pt x="0" y="162560"/>
                    </a:cubicBezTo>
                    <a:close/>
                  </a:path>
                </a:pathLst>
              </a:custGeom>
              <a:solidFill>
                <a:srgbClr val="FFFFFF"/>
              </a:solidFill>
            </p:spPr>
          </p:sp>
          <p:sp>
            <p:nvSpPr>
              <p:cNvPr id="86" name="Freeform 86"/>
              <p:cNvSpPr/>
              <p:nvPr/>
            </p:nvSpPr>
            <p:spPr>
              <a:xfrm>
                <a:off x="0" y="0"/>
                <a:ext cx="374396" cy="361188"/>
              </a:xfrm>
              <a:custGeom>
                <a:avLst/>
                <a:gdLst/>
                <a:ahLst/>
                <a:cxnLst/>
                <a:rect l="l" t="t" r="r" b="b"/>
                <a:pathLst>
                  <a:path w="374396" h="361188">
                    <a:moveTo>
                      <a:pt x="0" y="180594"/>
                    </a:moveTo>
                    <a:cubicBezTo>
                      <a:pt x="0" y="80264"/>
                      <a:pt x="84455" y="0"/>
                      <a:pt x="187198" y="0"/>
                    </a:cubicBezTo>
                    <a:lnTo>
                      <a:pt x="187198" y="18034"/>
                    </a:lnTo>
                    <a:lnTo>
                      <a:pt x="187198" y="0"/>
                    </a:lnTo>
                    <a:cubicBezTo>
                      <a:pt x="289814" y="0"/>
                      <a:pt x="374396" y="80264"/>
                      <a:pt x="374396" y="180594"/>
                    </a:cubicBezTo>
                    <a:lnTo>
                      <a:pt x="356235" y="180594"/>
                    </a:lnTo>
                    <a:lnTo>
                      <a:pt x="374269" y="180594"/>
                    </a:lnTo>
                    <a:cubicBezTo>
                      <a:pt x="374269" y="281051"/>
                      <a:pt x="289814" y="361188"/>
                      <a:pt x="187071" y="361188"/>
                    </a:cubicBezTo>
                    <a:lnTo>
                      <a:pt x="187071" y="343154"/>
                    </a:lnTo>
                    <a:lnTo>
                      <a:pt x="187071" y="361188"/>
                    </a:lnTo>
                    <a:cubicBezTo>
                      <a:pt x="84455" y="361188"/>
                      <a:pt x="0" y="281051"/>
                      <a:pt x="0" y="180594"/>
                    </a:cubicBezTo>
                    <a:lnTo>
                      <a:pt x="18034" y="180594"/>
                    </a:lnTo>
                    <a:lnTo>
                      <a:pt x="36068" y="180594"/>
                    </a:lnTo>
                    <a:lnTo>
                      <a:pt x="18034" y="180594"/>
                    </a:lnTo>
                    <a:lnTo>
                      <a:pt x="0" y="180594"/>
                    </a:lnTo>
                    <a:moveTo>
                      <a:pt x="36068" y="180594"/>
                    </a:moveTo>
                    <a:cubicBezTo>
                      <a:pt x="36068" y="190627"/>
                      <a:pt x="27940" y="198628"/>
                      <a:pt x="18034" y="198628"/>
                    </a:cubicBezTo>
                    <a:cubicBezTo>
                      <a:pt x="8128" y="198628"/>
                      <a:pt x="0" y="190627"/>
                      <a:pt x="0" y="180594"/>
                    </a:cubicBezTo>
                    <a:cubicBezTo>
                      <a:pt x="0" y="170561"/>
                      <a:pt x="8128" y="162560"/>
                      <a:pt x="18034" y="162560"/>
                    </a:cubicBezTo>
                    <a:cubicBezTo>
                      <a:pt x="27940" y="162560"/>
                      <a:pt x="36068" y="170688"/>
                      <a:pt x="36068" y="180594"/>
                    </a:cubicBezTo>
                    <a:cubicBezTo>
                      <a:pt x="36068" y="259715"/>
                      <a:pt x="102997" y="325120"/>
                      <a:pt x="187071" y="325120"/>
                    </a:cubicBezTo>
                    <a:cubicBezTo>
                      <a:pt x="271145" y="325120"/>
                      <a:pt x="338074" y="259715"/>
                      <a:pt x="338074" y="180594"/>
                    </a:cubicBezTo>
                    <a:cubicBezTo>
                      <a:pt x="338074" y="101473"/>
                      <a:pt x="271272" y="36068"/>
                      <a:pt x="187198" y="36068"/>
                    </a:cubicBezTo>
                    <a:lnTo>
                      <a:pt x="187198" y="18034"/>
                    </a:lnTo>
                    <a:lnTo>
                      <a:pt x="187198" y="36068"/>
                    </a:lnTo>
                    <a:cubicBezTo>
                      <a:pt x="103124" y="36068"/>
                      <a:pt x="36068" y="101473"/>
                      <a:pt x="36068" y="180594"/>
                    </a:cubicBezTo>
                    <a:close/>
                  </a:path>
                </a:pathLst>
              </a:custGeom>
              <a:solidFill>
                <a:srgbClr val="1B87BE"/>
              </a:solidFill>
            </p:spPr>
          </p:sp>
        </p:grpSp>
        <p:sp>
          <p:nvSpPr>
            <p:cNvPr id="87" name="TextBox 87"/>
            <p:cNvSpPr txBox="1"/>
            <p:nvPr/>
          </p:nvSpPr>
          <p:spPr>
            <a:xfrm>
              <a:off x="785424" y="103665"/>
              <a:ext cx="108373" cy="281559"/>
            </a:xfrm>
            <a:prstGeom prst="rect">
              <a:avLst/>
            </a:prstGeom>
          </p:spPr>
          <p:txBody>
            <a:bodyPr lIns="0" tIns="0" rIns="0" bIns="0" rtlCol="0" anchor="t">
              <a:spAutoFit/>
            </a:bodyPr>
            <a:lstStyle/>
            <a:p>
              <a:pPr algn="l">
                <a:lnSpc>
                  <a:spcPts val="1535"/>
                </a:lnSpc>
              </a:pPr>
              <a:r>
                <a:rPr lang="en-US" sz="1279" spc="-51">
                  <a:solidFill>
                    <a:srgbClr val="000000"/>
                  </a:solidFill>
                  <a:latin typeface="Open Sans"/>
                </a:rPr>
                <a:t>A</a:t>
              </a:r>
            </a:p>
          </p:txBody>
        </p:sp>
        <p:sp>
          <p:nvSpPr>
            <p:cNvPr id="88" name="TextBox 88"/>
            <p:cNvSpPr txBox="1"/>
            <p:nvPr/>
          </p:nvSpPr>
          <p:spPr>
            <a:xfrm>
              <a:off x="785424" y="657301"/>
              <a:ext cx="111919" cy="263525"/>
            </a:xfrm>
            <a:prstGeom prst="rect">
              <a:avLst/>
            </a:prstGeom>
          </p:spPr>
          <p:txBody>
            <a:bodyPr lIns="0" tIns="0" rIns="0" bIns="0" rtlCol="0" anchor="t">
              <a:spAutoFit/>
            </a:bodyPr>
            <a:lstStyle/>
            <a:p>
              <a:pPr algn="l">
                <a:lnSpc>
                  <a:spcPts val="1535"/>
                </a:lnSpc>
              </a:pPr>
              <a:r>
                <a:rPr lang="en-US" sz="1279" spc="-51">
                  <a:solidFill>
                    <a:srgbClr val="000000"/>
                  </a:solidFill>
                  <a:latin typeface="Open Sans"/>
                </a:rPr>
                <a:t>E</a:t>
              </a:r>
            </a:p>
          </p:txBody>
        </p:sp>
        <p:sp>
          <p:nvSpPr>
            <p:cNvPr id="89" name="TextBox 89"/>
            <p:cNvSpPr txBox="1"/>
            <p:nvPr/>
          </p:nvSpPr>
          <p:spPr>
            <a:xfrm>
              <a:off x="785424" y="1209045"/>
              <a:ext cx="108373" cy="281559"/>
            </a:xfrm>
            <a:prstGeom prst="rect">
              <a:avLst/>
            </a:prstGeom>
          </p:spPr>
          <p:txBody>
            <a:bodyPr lIns="0" tIns="0" rIns="0" bIns="0" rtlCol="0" anchor="t">
              <a:spAutoFit/>
            </a:bodyPr>
            <a:lstStyle/>
            <a:p>
              <a:pPr algn="l">
                <a:lnSpc>
                  <a:spcPts val="1535"/>
                </a:lnSpc>
              </a:pPr>
              <a:r>
                <a:rPr lang="en-US" sz="1279" spc="-51">
                  <a:solidFill>
                    <a:srgbClr val="000000"/>
                  </a:solidFill>
                  <a:latin typeface="Open Sans"/>
                </a:rPr>
                <a:t>A</a:t>
              </a:r>
            </a:p>
          </p:txBody>
        </p:sp>
        <p:sp>
          <p:nvSpPr>
            <p:cNvPr id="90" name="TextBox 90"/>
            <p:cNvSpPr txBox="1"/>
            <p:nvPr/>
          </p:nvSpPr>
          <p:spPr>
            <a:xfrm>
              <a:off x="785424" y="1760790"/>
              <a:ext cx="108373" cy="263525"/>
            </a:xfrm>
            <a:prstGeom prst="rect">
              <a:avLst/>
            </a:prstGeom>
          </p:spPr>
          <p:txBody>
            <a:bodyPr lIns="0" tIns="0" rIns="0" bIns="0" rtlCol="0" anchor="t">
              <a:spAutoFit/>
            </a:bodyPr>
            <a:lstStyle/>
            <a:p>
              <a:pPr algn="l">
                <a:lnSpc>
                  <a:spcPts val="1535"/>
                </a:lnSpc>
              </a:pPr>
              <a:r>
                <a:rPr lang="en-US" sz="1279" spc="-51">
                  <a:solidFill>
                    <a:srgbClr val="000000"/>
                  </a:solidFill>
                  <a:latin typeface="Open Sans"/>
                </a:rPr>
                <a:t>E</a:t>
              </a:r>
            </a:p>
          </p:txBody>
        </p:sp>
        <p:sp>
          <p:nvSpPr>
            <p:cNvPr id="91" name="TextBox 91"/>
            <p:cNvSpPr txBox="1"/>
            <p:nvPr/>
          </p:nvSpPr>
          <p:spPr>
            <a:xfrm>
              <a:off x="785424" y="2312534"/>
              <a:ext cx="108373" cy="281559"/>
            </a:xfrm>
            <a:prstGeom prst="rect">
              <a:avLst/>
            </a:prstGeom>
          </p:spPr>
          <p:txBody>
            <a:bodyPr lIns="0" tIns="0" rIns="0" bIns="0" rtlCol="0" anchor="t">
              <a:spAutoFit/>
            </a:bodyPr>
            <a:lstStyle/>
            <a:p>
              <a:pPr algn="l">
                <a:lnSpc>
                  <a:spcPts val="1535"/>
                </a:lnSpc>
              </a:pPr>
              <a:r>
                <a:rPr lang="en-US" sz="1279" spc="-51">
                  <a:solidFill>
                    <a:srgbClr val="000000"/>
                  </a:solidFill>
                  <a:latin typeface="Open Sans"/>
                </a:rPr>
                <a:t>A</a:t>
              </a:r>
            </a:p>
          </p:txBody>
        </p:sp>
        <p:sp>
          <p:nvSpPr>
            <p:cNvPr id="92" name="TextBox 92"/>
            <p:cNvSpPr txBox="1"/>
            <p:nvPr/>
          </p:nvSpPr>
          <p:spPr>
            <a:xfrm>
              <a:off x="785424" y="2827119"/>
              <a:ext cx="108373" cy="263525"/>
            </a:xfrm>
            <a:prstGeom prst="rect">
              <a:avLst/>
            </a:prstGeom>
          </p:spPr>
          <p:txBody>
            <a:bodyPr lIns="0" tIns="0" rIns="0" bIns="0" rtlCol="0" anchor="t">
              <a:spAutoFit/>
            </a:bodyPr>
            <a:lstStyle/>
            <a:p>
              <a:pPr algn="l">
                <a:lnSpc>
                  <a:spcPts val="1535"/>
                </a:lnSpc>
              </a:pPr>
              <a:r>
                <a:rPr lang="en-US" sz="1279" spc="-51">
                  <a:solidFill>
                    <a:srgbClr val="000000"/>
                  </a:solidFill>
                  <a:latin typeface="Open Sans"/>
                </a:rPr>
                <a:t>E</a:t>
              </a:r>
            </a:p>
          </p:txBody>
        </p:sp>
        <p:sp>
          <p:nvSpPr>
            <p:cNvPr id="93" name="TextBox 93"/>
            <p:cNvSpPr txBox="1"/>
            <p:nvPr/>
          </p:nvSpPr>
          <p:spPr>
            <a:xfrm>
              <a:off x="1804751" y="105932"/>
              <a:ext cx="108373" cy="281559"/>
            </a:xfrm>
            <a:prstGeom prst="rect">
              <a:avLst/>
            </a:prstGeom>
          </p:spPr>
          <p:txBody>
            <a:bodyPr lIns="0" tIns="0" rIns="0" bIns="0" rtlCol="0" anchor="t">
              <a:spAutoFit/>
            </a:bodyPr>
            <a:lstStyle/>
            <a:p>
              <a:pPr algn="l">
                <a:lnSpc>
                  <a:spcPts val="1535"/>
                </a:lnSpc>
              </a:pPr>
              <a:r>
                <a:rPr lang="en-US" sz="1279" spc="-51">
                  <a:solidFill>
                    <a:srgbClr val="000000"/>
                  </a:solidFill>
                  <a:latin typeface="Open Sans"/>
                </a:rPr>
                <a:t>C</a:t>
              </a:r>
            </a:p>
          </p:txBody>
        </p:sp>
        <p:sp>
          <p:nvSpPr>
            <p:cNvPr id="94" name="TextBox 94"/>
            <p:cNvSpPr txBox="1"/>
            <p:nvPr/>
          </p:nvSpPr>
          <p:spPr>
            <a:xfrm>
              <a:off x="1804751" y="659568"/>
              <a:ext cx="149225" cy="263525"/>
            </a:xfrm>
            <a:prstGeom prst="rect">
              <a:avLst/>
            </a:prstGeom>
          </p:spPr>
          <p:txBody>
            <a:bodyPr lIns="0" tIns="0" rIns="0" bIns="0" rtlCol="0" anchor="t">
              <a:spAutoFit/>
            </a:bodyPr>
            <a:lstStyle/>
            <a:p>
              <a:pPr algn="l">
                <a:lnSpc>
                  <a:spcPts val="1535"/>
                </a:lnSpc>
              </a:pPr>
              <a:r>
                <a:rPr lang="en-US" sz="1279" spc="-51">
                  <a:solidFill>
                    <a:srgbClr val="000000"/>
                  </a:solidFill>
                  <a:latin typeface="Open Sans"/>
                </a:rPr>
                <a:t>G</a:t>
              </a:r>
            </a:p>
          </p:txBody>
        </p:sp>
        <p:sp>
          <p:nvSpPr>
            <p:cNvPr id="95" name="TextBox 95"/>
            <p:cNvSpPr txBox="1"/>
            <p:nvPr/>
          </p:nvSpPr>
          <p:spPr>
            <a:xfrm>
              <a:off x="1804751" y="1211312"/>
              <a:ext cx="108373" cy="281559"/>
            </a:xfrm>
            <a:prstGeom prst="rect">
              <a:avLst/>
            </a:prstGeom>
          </p:spPr>
          <p:txBody>
            <a:bodyPr lIns="0" tIns="0" rIns="0" bIns="0" rtlCol="0" anchor="t">
              <a:spAutoFit/>
            </a:bodyPr>
            <a:lstStyle/>
            <a:p>
              <a:pPr algn="l">
                <a:lnSpc>
                  <a:spcPts val="1535"/>
                </a:lnSpc>
              </a:pPr>
              <a:r>
                <a:rPr lang="en-US" sz="1279" spc="-51">
                  <a:solidFill>
                    <a:srgbClr val="000000"/>
                  </a:solidFill>
                  <a:latin typeface="Open Sans"/>
                </a:rPr>
                <a:t>C</a:t>
              </a:r>
            </a:p>
          </p:txBody>
        </p:sp>
        <p:sp>
          <p:nvSpPr>
            <p:cNvPr id="96" name="TextBox 96"/>
            <p:cNvSpPr txBox="1"/>
            <p:nvPr/>
          </p:nvSpPr>
          <p:spPr>
            <a:xfrm>
              <a:off x="1804751" y="1763056"/>
              <a:ext cx="108373" cy="263525"/>
            </a:xfrm>
            <a:prstGeom prst="rect">
              <a:avLst/>
            </a:prstGeom>
          </p:spPr>
          <p:txBody>
            <a:bodyPr lIns="0" tIns="0" rIns="0" bIns="0" rtlCol="0" anchor="t">
              <a:spAutoFit/>
            </a:bodyPr>
            <a:lstStyle/>
            <a:p>
              <a:pPr algn="l">
                <a:lnSpc>
                  <a:spcPts val="1535"/>
                </a:lnSpc>
              </a:pPr>
              <a:r>
                <a:rPr lang="en-US" sz="1279" spc="-51">
                  <a:solidFill>
                    <a:srgbClr val="000000"/>
                  </a:solidFill>
                  <a:latin typeface="Open Sans"/>
                </a:rPr>
                <a:t>G</a:t>
              </a:r>
            </a:p>
          </p:txBody>
        </p:sp>
        <p:sp>
          <p:nvSpPr>
            <p:cNvPr id="97" name="TextBox 97"/>
            <p:cNvSpPr txBox="1"/>
            <p:nvPr/>
          </p:nvSpPr>
          <p:spPr>
            <a:xfrm>
              <a:off x="1804751" y="2314801"/>
              <a:ext cx="108373" cy="281559"/>
            </a:xfrm>
            <a:prstGeom prst="rect">
              <a:avLst/>
            </a:prstGeom>
          </p:spPr>
          <p:txBody>
            <a:bodyPr lIns="0" tIns="0" rIns="0" bIns="0" rtlCol="0" anchor="t">
              <a:spAutoFit/>
            </a:bodyPr>
            <a:lstStyle/>
            <a:p>
              <a:pPr algn="l">
                <a:lnSpc>
                  <a:spcPts val="1535"/>
                </a:lnSpc>
              </a:pPr>
              <a:r>
                <a:rPr lang="en-US" sz="1279" spc="-51">
                  <a:solidFill>
                    <a:srgbClr val="000000"/>
                  </a:solidFill>
                  <a:latin typeface="Open Sans"/>
                </a:rPr>
                <a:t>C</a:t>
              </a:r>
            </a:p>
          </p:txBody>
        </p:sp>
        <p:sp>
          <p:nvSpPr>
            <p:cNvPr id="98" name="TextBox 98"/>
            <p:cNvSpPr txBox="1"/>
            <p:nvPr/>
          </p:nvSpPr>
          <p:spPr>
            <a:xfrm>
              <a:off x="1804751" y="2831794"/>
              <a:ext cx="108373" cy="263525"/>
            </a:xfrm>
            <a:prstGeom prst="rect">
              <a:avLst/>
            </a:prstGeom>
          </p:spPr>
          <p:txBody>
            <a:bodyPr lIns="0" tIns="0" rIns="0" bIns="0" rtlCol="0" anchor="t">
              <a:spAutoFit/>
            </a:bodyPr>
            <a:lstStyle/>
            <a:p>
              <a:pPr algn="l">
                <a:lnSpc>
                  <a:spcPts val="1535"/>
                </a:lnSpc>
              </a:pPr>
              <a:r>
                <a:rPr lang="en-US" sz="1279" spc="-51">
                  <a:solidFill>
                    <a:srgbClr val="000000"/>
                  </a:solidFill>
                  <a:latin typeface="Open Sans"/>
                </a:rPr>
                <a:t>G</a:t>
              </a:r>
            </a:p>
          </p:txBody>
        </p:sp>
        <p:sp>
          <p:nvSpPr>
            <p:cNvPr id="99" name="TextBox 99"/>
            <p:cNvSpPr txBox="1"/>
            <p:nvPr/>
          </p:nvSpPr>
          <p:spPr>
            <a:xfrm>
              <a:off x="2356048" y="105932"/>
              <a:ext cx="108373" cy="281559"/>
            </a:xfrm>
            <a:prstGeom prst="rect">
              <a:avLst/>
            </a:prstGeom>
          </p:spPr>
          <p:txBody>
            <a:bodyPr lIns="0" tIns="0" rIns="0" bIns="0" rtlCol="0" anchor="t">
              <a:spAutoFit/>
            </a:bodyPr>
            <a:lstStyle/>
            <a:p>
              <a:pPr algn="l">
                <a:lnSpc>
                  <a:spcPts val="1535"/>
                </a:lnSpc>
              </a:pPr>
              <a:r>
                <a:rPr lang="en-US" sz="1279" spc="-51">
                  <a:solidFill>
                    <a:srgbClr val="000000"/>
                  </a:solidFill>
                  <a:latin typeface="Open Sans"/>
                </a:rPr>
                <a:t>D</a:t>
              </a:r>
            </a:p>
          </p:txBody>
        </p:sp>
        <p:sp>
          <p:nvSpPr>
            <p:cNvPr id="100" name="TextBox 100"/>
            <p:cNvSpPr txBox="1"/>
            <p:nvPr/>
          </p:nvSpPr>
          <p:spPr>
            <a:xfrm>
              <a:off x="2356048" y="659568"/>
              <a:ext cx="108373" cy="263525"/>
            </a:xfrm>
            <a:prstGeom prst="rect">
              <a:avLst/>
            </a:prstGeom>
          </p:spPr>
          <p:txBody>
            <a:bodyPr lIns="0" tIns="0" rIns="0" bIns="0" rtlCol="0" anchor="t">
              <a:spAutoFit/>
            </a:bodyPr>
            <a:lstStyle/>
            <a:p>
              <a:pPr algn="l">
                <a:lnSpc>
                  <a:spcPts val="1535"/>
                </a:lnSpc>
              </a:pPr>
              <a:r>
                <a:rPr lang="en-US" sz="1279" spc="-51">
                  <a:solidFill>
                    <a:srgbClr val="000000"/>
                  </a:solidFill>
                  <a:latin typeface="Open Sans"/>
                </a:rPr>
                <a:t>H</a:t>
              </a:r>
            </a:p>
          </p:txBody>
        </p:sp>
        <p:sp>
          <p:nvSpPr>
            <p:cNvPr id="101" name="TextBox 101"/>
            <p:cNvSpPr txBox="1"/>
            <p:nvPr/>
          </p:nvSpPr>
          <p:spPr>
            <a:xfrm>
              <a:off x="2356048" y="1211312"/>
              <a:ext cx="108373" cy="281559"/>
            </a:xfrm>
            <a:prstGeom prst="rect">
              <a:avLst/>
            </a:prstGeom>
          </p:spPr>
          <p:txBody>
            <a:bodyPr lIns="0" tIns="0" rIns="0" bIns="0" rtlCol="0" anchor="t">
              <a:spAutoFit/>
            </a:bodyPr>
            <a:lstStyle/>
            <a:p>
              <a:pPr algn="l">
                <a:lnSpc>
                  <a:spcPts val="1535"/>
                </a:lnSpc>
              </a:pPr>
              <a:r>
                <a:rPr lang="en-US" sz="1279" spc="-51">
                  <a:solidFill>
                    <a:srgbClr val="000000"/>
                  </a:solidFill>
                  <a:latin typeface="Open Sans"/>
                </a:rPr>
                <a:t>D</a:t>
              </a:r>
            </a:p>
          </p:txBody>
        </p:sp>
        <p:sp>
          <p:nvSpPr>
            <p:cNvPr id="102" name="TextBox 102"/>
            <p:cNvSpPr txBox="1"/>
            <p:nvPr/>
          </p:nvSpPr>
          <p:spPr>
            <a:xfrm>
              <a:off x="2356048" y="1763056"/>
              <a:ext cx="108373" cy="263525"/>
            </a:xfrm>
            <a:prstGeom prst="rect">
              <a:avLst/>
            </a:prstGeom>
          </p:spPr>
          <p:txBody>
            <a:bodyPr lIns="0" tIns="0" rIns="0" bIns="0" rtlCol="0" anchor="t">
              <a:spAutoFit/>
            </a:bodyPr>
            <a:lstStyle/>
            <a:p>
              <a:pPr algn="l">
                <a:lnSpc>
                  <a:spcPts val="1535"/>
                </a:lnSpc>
              </a:pPr>
              <a:r>
                <a:rPr lang="en-US" sz="1279" spc="-51">
                  <a:solidFill>
                    <a:srgbClr val="000000"/>
                  </a:solidFill>
                  <a:latin typeface="Open Sans"/>
                </a:rPr>
                <a:t>H</a:t>
              </a:r>
            </a:p>
          </p:txBody>
        </p:sp>
        <p:sp>
          <p:nvSpPr>
            <p:cNvPr id="103" name="TextBox 103"/>
            <p:cNvSpPr txBox="1"/>
            <p:nvPr/>
          </p:nvSpPr>
          <p:spPr>
            <a:xfrm>
              <a:off x="2356048" y="2314801"/>
              <a:ext cx="108373" cy="281559"/>
            </a:xfrm>
            <a:prstGeom prst="rect">
              <a:avLst/>
            </a:prstGeom>
          </p:spPr>
          <p:txBody>
            <a:bodyPr lIns="0" tIns="0" rIns="0" bIns="0" rtlCol="0" anchor="t">
              <a:spAutoFit/>
            </a:bodyPr>
            <a:lstStyle/>
            <a:p>
              <a:pPr algn="l">
                <a:lnSpc>
                  <a:spcPts val="1535"/>
                </a:lnSpc>
              </a:pPr>
              <a:r>
                <a:rPr lang="en-US" sz="1279" spc="-51">
                  <a:solidFill>
                    <a:srgbClr val="000000"/>
                  </a:solidFill>
                  <a:latin typeface="Open Sans"/>
                </a:rPr>
                <a:t>D</a:t>
              </a:r>
            </a:p>
          </p:txBody>
        </p:sp>
        <p:sp>
          <p:nvSpPr>
            <p:cNvPr id="104" name="TextBox 104"/>
            <p:cNvSpPr txBox="1"/>
            <p:nvPr/>
          </p:nvSpPr>
          <p:spPr>
            <a:xfrm>
              <a:off x="2356048" y="2831794"/>
              <a:ext cx="108373" cy="263525"/>
            </a:xfrm>
            <a:prstGeom prst="rect">
              <a:avLst/>
            </a:prstGeom>
          </p:spPr>
          <p:txBody>
            <a:bodyPr lIns="0" tIns="0" rIns="0" bIns="0" rtlCol="0" anchor="t">
              <a:spAutoFit/>
            </a:bodyPr>
            <a:lstStyle/>
            <a:p>
              <a:pPr algn="l">
                <a:lnSpc>
                  <a:spcPts val="1535"/>
                </a:lnSpc>
              </a:pPr>
              <a:r>
                <a:rPr lang="en-US" sz="1279" spc="-51">
                  <a:solidFill>
                    <a:srgbClr val="000000"/>
                  </a:solidFill>
                  <a:latin typeface="Open Sans"/>
                </a:rPr>
                <a:t>H</a:t>
              </a:r>
            </a:p>
          </p:txBody>
        </p:sp>
      </p:grpSp>
      <p:grpSp>
        <p:nvGrpSpPr>
          <p:cNvPr id="105" name="Group 105"/>
          <p:cNvGrpSpPr/>
          <p:nvPr/>
        </p:nvGrpSpPr>
        <p:grpSpPr>
          <a:xfrm>
            <a:off x="3805474" y="3780154"/>
            <a:ext cx="2480053" cy="2986154"/>
            <a:chOff x="0" y="0"/>
            <a:chExt cx="918538" cy="1105983"/>
          </a:xfrm>
        </p:grpSpPr>
        <p:sp>
          <p:nvSpPr>
            <p:cNvPr id="106" name="Freeform 106"/>
            <p:cNvSpPr/>
            <p:nvPr/>
          </p:nvSpPr>
          <p:spPr>
            <a:xfrm>
              <a:off x="0" y="0"/>
              <a:ext cx="918538" cy="1105983"/>
            </a:xfrm>
            <a:custGeom>
              <a:avLst/>
              <a:gdLst/>
              <a:ahLst/>
              <a:cxnLst/>
              <a:rect l="l" t="t" r="r" b="b"/>
              <a:pathLst>
                <a:path w="918538" h="1105983">
                  <a:moveTo>
                    <a:pt x="112380" y="0"/>
                  </a:moveTo>
                  <a:lnTo>
                    <a:pt x="806158" y="0"/>
                  </a:lnTo>
                  <a:cubicBezTo>
                    <a:pt x="835963" y="0"/>
                    <a:pt x="864547" y="11840"/>
                    <a:pt x="885623" y="32915"/>
                  </a:cubicBezTo>
                  <a:cubicBezTo>
                    <a:pt x="906698" y="53991"/>
                    <a:pt x="918538" y="82575"/>
                    <a:pt x="918538" y="112380"/>
                  </a:cubicBezTo>
                  <a:lnTo>
                    <a:pt x="918538" y="993603"/>
                  </a:lnTo>
                  <a:cubicBezTo>
                    <a:pt x="918538" y="1023408"/>
                    <a:pt x="906698" y="1051992"/>
                    <a:pt x="885623" y="1073068"/>
                  </a:cubicBezTo>
                  <a:cubicBezTo>
                    <a:pt x="864547" y="1094143"/>
                    <a:pt x="835963" y="1105983"/>
                    <a:pt x="806158" y="1105983"/>
                  </a:cubicBezTo>
                  <a:lnTo>
                    <a:pt x="112380" y="1105983"/>
                  </a:lnTo>
                  <a:cubicBezTo>
                    <a:pt x="82575" y="1105983"/>
                    <a:pt x="53991" y="1094143"/>
                    <a:pt x="32915" y="1073068"/>
                  </a:cubicBezTo>
                  <a:cubicBezTo>
                    <a:pt x="11840" y="1051992"/>
                    <a:pt x="0" y="1023408"/>
                    <a:pt x="0" y="993603"/>
                  </a:cubicBezTo>
                  <a:lnTo>
                    <a:pt x="0" y="112380"/>
                  </a:lnTo>
                  <a:cubicBezTo>
                    <a:pt x="0" y="82575"/>
                    <a:pt x="11840" y="53991"/>
                    <a:pt x="32915" y="32915"/>
                  </a:cubicBezTo>
                  <a:cubicBezTo>
                    <a:pt x="53991" y="11840"/>
                    <a:pt x="82575" y="0"/>
                    <a:pt x="112380" y="0"/>
                  </a:cubicBezTo>
                  <a:close/>
                </a:path>
              </a:pathLst>
            </a:custGeom>
            <a:solidFill>
              <a:srgbClr val="000000">
                <a:alpha val="0"/>
              </a:srgbClr>
            </a:solidFill>
            <a:ln w="28575">
              <a:solidFill>
                <a:srgbClr val="1B87BE"/>
              </a:solidFill>
            </a:ln>
          </p:spPr>
        </p:sp>
        <p:sp>
          <p:nvSpPr>
            <p:cNvPr id="107" name="TextBox 107"/>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sp>
        <p:nvSpPr>
          <p:cNvPr id="108" name="TextBox 108"/>
          <p:cNvSpPr txBox="1"/>
          <p:nvPr/>
        </p:nvSpPr>
        <p:spPr>
          <a:xfrm>
            <a:off x="694753" y="455667"/>
            <a:ext cx="8327327" cy="2981325"/>
          </a:xfrm>
          <a:prstGeom prst="rect">
            <a:avLst/>
          </a:prstGeom>
        </p:spPr>
        <p:txBody>
          <a:bodyPr lIns="0" tIns="0" rIns="0" bIns="0" rtlCol="0" anchor="t">
            <a:spAutoFit/>
          </a:bodyPr>
          <a:lstStyle/>
          <a:p>
            <a:pPr algn="ctr">
              <a:lnSpc>
                <a:spcPts val="6471"/>
              </a:lnSpc>
            </a:pPr>
            <a:endParaRPr dirty="0"/>
          </a:p>
          <a:p>
            <a:pPr algn="ctr">
              <a:lnSpc>
                <a:spcPts val="9000"/>
              </a:lnSpc>
            </a:pPr>
            <a:r>
              <a:rPr lang="en-US" sz="5390" spc="-225" dirty="0">
                <a:solidFill>
                  <a:srgbClr val="1B87BE"/>
                </a:solidFill>
                <a:latin typeface="Arial Black" panose="020B0A04020102020204" pitchFamily="34" charset="0"/>
              </a:rPr>
              <a:t>REMEMBER</a:t>
            </a:r>
          </a:p>
          <a:p>
            <a:pPr algn="ctr">
              <a:lnSpc>
                <a:spcPts val="4079"/>
              </a:lnSpc>
            </a:pPr>
            <a:r>
              <a:rPr lang="en-US" sz="3399" spc="-101" dirty="0">
                <a:solidFill>
                  <a:srgbClr val="1B87BE"/>
                </a:solidFill>
                <a:latin typeface="Arial" panose="020B0604020202020204" pitchFamily="34" charset="0"/>
              </a:rPr>
              <a:t>There is NO penalty for guessing on the ACT®, so pick your SPOT OF THE DAY!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CB23A"/>
        </a:solidFill>
        <a:effectLst/>
      </p:bgPr>
    </p:bg>
    <p:spTree>
      <p:nvGrpSpPr>
        <p:cNvPr id="1" name=""/>
        <p:cNvGrpSpPr/>
        <p:nvPr/>
      </p:nvGrpSpPr>
      <p:grpSpPr>
        <a:xfrm>
          <a:off x="0" y="0"/>
          <a:ext cx="0" cy="0"/>
          <a:chOff x="0" y="0"/>
          <a:chExt cx="0" cy="0"/>
        </a:xfrm>
      </p:grpSpPr>
      <p:grpSp>
        <p:nvGrpSpPr>
          <p:cNvPr id="2" name="Group 2"/>
          <p:cNvGrpSpPr/>
          <p:nvPr/>
        </p:nvGrpSpPr>
        <p:grpSpPr>
          <a:xfrm>
            <a:off x="-1996677" y="-2086924"/>
            <a:ext cx="5817926" cy="6890152"/>
            <a:chOff x="0" y="0"/>
            <a:chExt cx="7757235" cy="9186869"/>
          </a:xfrm>
        </p:grpSpPr>
        <p:grpSp>
          <p:nvGrpSpPr>
            <p:cNvPr id="3" name="Group 3"/>
            <p:cNvGrpSpPr/>
            <p:nvPr/>
          </p:nvGrpSpPr>
          <p:grpSpPr>
            <a:xfrm rot="-2700000">
              <a:off x="1363649" y="1933696"/>
              <a:ext cx="6479935" cy="2439845"/>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alpha val="14902"/>
                </a:srgbClr>
              </a:solidFill>
            </p:spPr>
          </p:sp>
        </p:grpSp>
        <p:grpSp>
          <p:nvGrpSpPr>
            <p:cNvPr id="5" name="Group 5"/>
            <p:cNvGrpSpPr/>
            <p:nvPr/>
          </p:nvGrpSpPr>
          <p:grpSpPr>
            <a:xfrm rot="-2700000">
              <a:off x="-159593" y="4636502"/>
              <a:ext cx="6980076" cy="2439845"/>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CCCED2">
                  <a:alpha val="14902"/>
                </a:srgbClr>
              </a:solidFill>
            </p:spPr>
          </p:sp>
        </p:grpSp>
      </p:grpSp>
      <p:grpSp>
        <p:nvGrpSpPr>
          <p:cNvPr id="7" name="Group 7"/>
          <p:cNvGrpSpPr/>
          <p:nvPr/>
        </p:nvGrpSpPr>
        <p:grpSpPr>
          <a:xfrm>
            <a:off x="5185103" y="906566"/>
            <a:ext cx="3712846" cy="5561755"/>
            <a:chOff x="0" y="0"/>
            <a:chExt cx="4950461" cy="7415673"/>
          </a:xfrm>
        </p:grpSpPr>
        <p:grpSp>
          <p:nvGrpSpPr>
            <p:cNvPr id="8" name="Group 8"/>
            <p:cNvGrpSpPr/>
            <p:nvPr/>
          </p:nvGrpSpPr>
          <p:grpSpPr>
            <a:xfrm>
              <a:off x="0" y="0"/>
              <a:ext cx="4950461" cy="7415673"/>
              <a:chOff x="0" y="0"/>
              <a:chExt cx="1453582" cy="2177431"/>
            </a:xfrm>
          </p:grpSpPr>
          <p:sp>
            <p:nvSpPr>
              <p:cNvPr id="9" name="Freeform 9"/>
              <p:cNvSpPr/>
              <p:nvPr/>
            </p:nvSpPr>
            <p:spPr>
              <a:xfrm>
                <a:off x="0" y="0"/>
                <a:ext cx="1453582" cy="2177431"/>
              </a:xfrm>
              <a:custGeom>
                <a:avLst/>
                <a:gdLst/>
                <a:ahLst/>
                <a:cxnLst/>
                <a:rect l="l" t="t" r="r" b="b"/>
                <a:pathLst>
                  <a:path w="1453582" h="2177431">
                    <a:moveTo>
                      <a:pt x="71015" y="0"/>
                    </a:moveTo>
                    <a:lnTo>
                      <a:pt x="1382567" y="0"/>
                    </a:lnTo>
                    <a:cubicBezTo>
                      <a:pt x="1401402" y="0"/>
                      <a:pt x="1419465" y="7482"/>
                      <a:pt x="1432782" y="20800"/>
                    </a:cubicBezTo>
                    <a:cubicBezTo>
                      <a:pt x="1446100" y="34118"/>
                      <a:pt x="1453582" y="52180"/>
                      <a:pt x="1453582" y="71015"/>
                    </a:cubicBezTo>
                    <a:lnTo>
                      <a:pt x="1453582" y="2106417"/>
                    </a:lnTo>
                    <a:cubicBezTo>
                      <a:pt x="1453582" y="2125251"/>
                      <a:pt x="1446100" y="2143314"/>
                      <a:pt x="1432782" y="2156632"/>
                    </a:cubicBezTo>
                    <a:cubicBezTo>
                      <a:pt x="1419465" y="2169949"/>
                      <a:pt x="1401402" y="2177431"/>
                      <a:pt x="1382567" y="2177431"/>
                    </a:cubicBezTo>
                    <a:lnTo>
                      <a:pt x="71015" y="2177431"/>
                    </a:lnTo>
                    <a:cubicBezTo>
                      <a:pt x="31794" y="2177431"/>
                      <a:pt x="0" y="2145637"/>
                      <a:pt x="0" y="2106417"/>
                    </a:cubicBezTo>
                    <a:lnTo>
                      <a:pt x="0" y="71015"/>
                    </a:lnTo>
                    <a:cubicBezTo>
                      <a:pt x="0" y="52180"/>
                      <a:pt x="7482" y="34118"/>
                      <a:pt x="20800" y="20800"/>
                    </a:cubicBezTo>
                    <a:cubicBezTo>
                      <a:pt x="34118" y="7482"/>
                      <a:pt x="52180" y="0"/>
                      <a:pt x="71015" y="0"/>
                    </a:cubicBezTo>
                    <a:close/>
                  </a:path>
                </a:pathLst>
              </a:custGeom>
              <a:solidFill>
                <a:srgbClr val="000000"/>
              </a:solidFill>
            </p:spPr>
          </p:sp>
          <p:sp>
            <p:nvSpPr>
              <p:cNvPr id="10" name="TextBox 10"/>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sp>
          <p:nvSpPr>
            <p:cNvPr id="11" name="Freeform 11"/>
            <p:cNvSpPr/>
            <p:nvPr/>
          </p:nvSpPr>
          <p:spPr>
            <a:xfrm>
              <a:off x="544651" y="491021"/>
              <a:ext cx="3794863" cy="6174227"/>
            </a:xfrm>
            <a:custGeom>
              <a:avLst/>
              <a:gdLst/>
              <a:ahLst/>
              <a:cxnLst/>
              <a:rect l="l" t="t" r="r" b="b"/>
              <a:pathLst>
                <a:path w="3794863" h="6174227">
                  <a:moveTo>
                    <a:pt x="0" y="0"/>
                  </a:moveTo>
                  <a:lnTo>
                    <a:pt x="3794863" y="0"/>
                  </a:lnTo>
                  <a:lnTo>
                    <a:pt x="3794863" y="6174227"/>
                  </a:lnTo>
                  <a:lnTo>
                    <a:pt x="0" y="6174227"/>
                  </a:lnTo>
                  <a:lnTo>
                    <a:pt x="0" y="0"/>
                  </a:lnTo>
                  <a:close/>
                </a:path>
              </a:pathLst>
            </a:custGeom>
            <a:blipFill>
              <a:blip r:embed="rId3"/>
              <a:stretch>
                <a:fillRect l="-40090" r="-74927"/>
              </a:stretch>
            </a:blipFill>
          </p:spPr>
        </p:sp>
        <p:sp>
          <p:nvSpPr>
            <p:cNvPr id="12" name="Freeform 12"/>
            <p:cNvSpPr/>
            <p:nvPr/>
          </p:nvSpPr>
          <p:spPr>
            <a:xfrm>
              <a:off x="544651" y="6757546"/>
              <a:ext cx="3794863" cy="420918"/>
            </a:xfrm>
            <a:custGeom>
              <a:avLst/>
              <a:gdLst/>
              <a:ahLst/>
              <a:cxnLst/>
              <a:rect l="l" t="t" r="r" b="b"/>
              <a:pathLst>
                <a:path w="3794863" h="420918">
                  <a:moveTo>
                    <a:pt x="0" y="0"/>
                  </a:moveTo>
                  <a:lnTo>
                    <a:pt x="3794863" y="0"/>
                  </a:lnTo>
                  <a:lnTo>
                    <a:pt x="3794863" y="420918"/>
                  </a:lnTo>
                  <a:lnTo>
                    <a:pt x="0" y="420918"/>
                  </a:lnTo>
                  <a:lnTo>
                    <a:pt x="0" y="0"/>
                  </a:lnTo>
                  <a:close/>
                </a:path>
              </a:pathLst>
            </a:custGeom>
            <a:blipFill>
              <a:blip r:embed="rId4"/>
              <a:stretch>
                <a:fillRect l="-1694" t="-664921" r="-1694"/>
              </a:stretch>
            </a:blipFill>
          </p:spPr>
          <p:txBody>
            <a:bodyPr/>
            <a:lstStyle/>
            <a:p>
              <a:endParaRPr lang="en-US" dirty="0"/>
            </a:p>
          </p:txBody>
        </p:sp>
      </p:grpSp>
      <p:grpSp>
        <p:nvGrpSpPr>
          <p:cNvPr id="13" name="Group 13"/>
          <p:cNvGrpSpPr/>
          <p:nvPr/>
        </p:nvGrpSpPr>
        <p:grpSpPr>
          <a:xfrm>
            <a:off x="3821250" y="6102010"/>
            <a:ext cx="2048794" cy="2426380"/>
            <a:chOff x="0" y="0"/>
            <a:chExt cx="2731725" cy="3235173"/>
          </a:xfrm>
        </p:grpSpPr>
        <p:grpSp>
          <p:nvGrpSpPr>
            <p:cNvPr id="14" name="Group 14"/>
            <p:cNvGrpSpPr/>
            <p:nvPr/>
          </p:nvGrpSpPr>
          <p:grpSpPr>
            <a:xfrm rot="-2700000">
              <a:off x="480212" y="680955"/>
              <a:ext cx="2281921" cy="859196"/>
              <a:chOff x="0" y="0"/>
              <a:chExt cx="1079350" cy="406400"/>
            </a:xfrm>
          </p:grpSpPr>
          <p:sp>
            <p:nvSpPr>
              <p:cNvPr id="15" name="Freeform 15"/>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solidFill>
            </p:spPr>
          </p:sp>
        </p:grpSp>
        <p:grpSp>
          <p:nvGrpSpPr>
            <p:cNvPr id="16" name="Group 16"/>
            <p:cNvGrpSpPr/>
            <p:nvPr/>
          </p:nvGrpSpPr>
          <p:grpSpPr>
            <a:xfrm rot="-2700000">
              <a:off x="-56201" y="1632753"/>
              <a:ext cx="2458047" cy="859196"/>
              <a:chOff x="0" y="0"/>
              <a:chExt cx="1162657" cy="406400"/>
            </a:xfrm>
          </p:grpSpPr>
          <p:sp>
            <p:nvSpPr>
              <p:cNvPr id="17" name="Freeform 17"/>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FFFFFF"/>
              </a:solidFill>
            </p:spPr>
          </p:sp>
        </p:grpSp>
      </p:grpSp>
      <p:grpSp>
        <p:nvGrpSpPr>
          <p:cNvPr id="18" name="Group 18"/>
          <p:cNvGrpSpPr/>
          <p:nvPr/>
        </p:nvGrpSpPr>
        <p:grpSpPr>
          <a:xfrm>
            <a:off x="8304142" y="-188626"/>
            <a:ext cx="2031570" cy="2528771"/>
            <a:chOff x="0" y="0"/>
            <a:chExt cx="2708760" cy="3371695"/>
          </a:xfrm>
        </p:grpSpPr>
        <p:grpSp>
          <p:nvGrpSpPr>
            <p:cNvPr id="19" name="Group 19"/>
            <p:cNvGrpSpPr/>
            <p:nvPr/>
          </p:nvGrpSpPr>
          <p:grpSpPr>
            <a:xfrm rot="-2700000">
              <a:off x="16262" y="1527745"/>
              <a:ext cx="2552216" cy="1103159"/>
              <a:chOff x="0" y="0"/>
              <a:chExt cx="940228" cy="406400"/>
            </a:xfrm>
          </p:grpSpPr>
          <p:sp>
            <p:nvSpPr>
              <p:cNvPr id="20" name="Freeform 20"/>
              <p:cNvSpPr/>
              <p:nvPr/>
            </p:nvSpPr>
            <p:spPr>
              <a:xfrm>
                <a:off x="17780" y="22860"/>
                <a:ext cx="914828" cy="360680"/>
              </a:xfrm>
              <a:custGeom>
                <a:avLst/>
                <a:gdLst/>
                <a:ahLst/>
                <a:cxnLst/>
                <a:rect l="l" t="t" r="r" b="b"/>
                <a:pathLst>
                  <a:path w="914828" h="360680">
                    <a:moveTo>
                      <a:pt x="914828" y="180340"/>
                    </a:moveTo>
                    <a:cubicBezTo>
                      <a:pt x="914828" y="81280"/>
                      <a:pt x="834818"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FFFFFF"/>
              </a:solidFill>
            </p:spPr>
          </p:sp>
        </p:grpSp>
        <p:grpSp>
          <p:nvGrpSpPr>
            <p:cNvPr id="21" name="Group 21"/>
            <p:cNvGrpSpPr/>
            <p:nvPr/>
          </p:nvGrpSpPr>
          <p:grpSpPr>
            <a:xfrm rot="-2700000">
              <a:off x="313039" y="669232"/>
              <a:ext cx="2349818" cy="1103159"/>
              <a:chOff x="0" y="0"/>
              <a:chExt cx="865665" cy="406400"/>
            </a:xfrm>
          </p:grpSpPr>
          <p:sp>
            <p:nvSpPr>
              <p:cNvPr id="22" name="Freeform 22"/>
              <p:cNvSpPr/>
              <p:nvPr/>
            </p:nvSpPr>
            <p:spPr>
              <a:xfrm>
                <a:off x="17780" y="22860"/>
                <a:ext cx="840266" cy="360680"/>
              </a:xfrm>
              <a:custGeom>
                <a:avLst/>
                <a:gdLst/>
                <a:ahLst/>
                <a:cxnLst/>
                <a:rect l="l" t="t" r="r" b="b"/>
                <a:pathLst>
                  <a:path w="840266" h="360680">
                    <a:moveTo>
                      <a:pt x="840266" y="180340"/>
                    </a:moveTo>
                    <a:cubicBezTo>
                      <a:pt x="840266" y="81280"/>
                      <a:pt x="760256" y="0"/>
                      <a:pt x="659926"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5" y="279400"/>
                      <a:pt x="840265" y="180340"/>
                    </a:cubicBezTo>
                    <a:close/>
                  </a:path>
                </a:pathLst>
              </a:custGeom>
              <a:solidFill>
                <a:srgbClr val="1B87BE"/>
              </a:solidFill>
            </p:spPr>
          </p:sp>
        </p:grpSp>
      </p:grpSp>
      <p:sp>
        <p:nvSpPr>
          <p:cNvPr id="23" name="TextBox 23"/>
          <p:cNvSpPr txBox="1"/>
          <p:nvPr/>
        </p:nvSpPr>
        <p:spPr>
          <a:xfrm>
            <a:off x="441223" y="3231685"/>
            <a:ext cx="4435577" cy="342900"/>
          </a:xfrm>
          <a:prstGeom prst="rect">
            <a:avLst/>
          </a:prstGeom>
        </p:spPr>
        <p:txBody>
          <a:bodyPr lIns="0" tIns="0" rIns="0" bIns="0" rtlCol="0" anchor="t">
            <a:spAutoFit/>
          </a:bodyPr>
          <a:lstStyle/>
          <a:p>
            <a:pPr algn="r">
              <a:lnSpc>
                <a:spcPts val="2760"/>
              </a:lnSpc>
            </a:pPr>
            <a:r>
              <a:rPr lang="en-US" sz="2300" spc="161" dirty="0">
                <a:solidFill>
                  <a:srgbClr val="FFFFFF"/>
                </a:solidFill>
                <a:latin typeface="Arial" panose="020B0604020202020204" pitchFamily="34" charset="0"/>
              </a:rPr>
              <a:t>LEAVE A QUESTION BLANK</a:t>
            </a:r>
          </a:p>
        </p:txBody>
      </p:sp>
      <p:sp>
        <p:nvSpPr>
          <p:cNvPr id="24" name="TextBox 24"/>
          <p:cNvSpPr txBox="1"/>
          <p:nvPr/>
        </p:nvSpPr>
        <p:spPr>
          <a:xfrm>
            <a:off x="441223" y="3614885"/>
            <a:ext cx="4435577" cy="1360170"/>
          </a:xfrm>
          <a:prstGeom prst="rect">
            <a:avLst/>
          </a:prstGeom>
        </p:spPr>
        <p:txBody>
          <a:bodyPr lIns="0" tIns="0" rIns="0" bIns="0" rtlCol="0" anchor="t">
            <a:spAutoFit/>
          </a:bodyPr>
          <a:lstStyle/>
          <a:p>
            <a:pPr algn="r">
              <a:lnSpc>
                <a:spcPts val="2700"/>
              </a:lnSpc>
            </a:pPr>
            <a:r>
              <a:rPr lang="en-US" sz="1800" dirty="0">
                <a:solidFill>
                  <a:srgbClr val="FFFFFF"/>
                </a:solidFill>
                <a:latin typeface="Arial" panose="020B0604020202020204" pitchFamily="34" charset="0"/>
              </a:rPr>
              <a:t>Take the last five minutes to fill in all questions that you haven't answered yet! It's better to have all filled than leave any empty.</a:t>
            </a:r>
          </a:p>
        </p:txBody>
      </p:sp>
      <p:sp>
        <p:nvSpPr>
          <p:cNvPr id="25" name="TextBox 25"/>
          <p:cNvSpPr txBox="1"/>
          <p:nvPr/>
        </p:nvSpPr>
        <p:spPr>
          <a:xfrm>
            <a:off x="441223" y="2282995"/>
            <a:ext cx="4435577" cy="730969"/>
          </a:xfrm>
          <a:prstGeom prst="rect">
            <a:avLst/>
          </a:prstGeom>
        </p:spPr>
        <p:txBody>
          <a:bodyPr lIns="0" tIns="0" rIns="0" bIns="0" rtlCol="0" anchor="t">
            <a:spAutoFit/>
          </a:bodyPr>
          <a:lstStyle/>
          <a:p>
            <a:pPr algn="r">
              <a:lnSpc>
                <a:spcPts val="5719"/>
              </a:lnSpc>
            </a:pPr>
            <a:r>
              <a:rPr lang="en-US" sz="5199" spc="-155" dirty="0">
                <a:solidFill>
                  <a:srgbClr val="FFFFFF"/>
                </a:solidFill>
                <a:latin typeface="Arial Black" panose="020B0A04020102020204" pitchFamily="34" charset="0"/>
              </a:rPr>
              <a:t>NEVER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26325" y="4571745"/>
            <a:ext cx="5066728" cy="6000510"/>
            <a:chOff x="0" y="0"/>
            <a:chExt cx="6755638" cy="8000680"/>
          </a:xfrm>
        </p:grpSpPr>
        <p:grpSp>
          <p:nvGrpSpPr>
            <p:cNvPr id="3" name="Group 3"/>
            <p:cNvGrpSpPr/>
            <p:nvPr/>
          </p:nvGrpSpPr>
          <p:grpSpPr>
            <a:xfrm rot="-2700000">
              <a:off x="1187578" y="1684021"/>
              <a:ext cx="5643260" cy="2124817"/>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alpha val="14902"/>
                </a:srgbClr>
              </a:solidFill>
            </p:spPr>
          </p:sp>
        </p:grpSp>
        <p:grpSp>
          <p:nvGrpSpPr>
            <p:cNvPr id="5" name="Group 5"/>
            <p:cNvGrpSpPr/>
            <p:nvPr/>
          </p:nvGrpSpPr>
          <p:grpSpPr>
            <a:xfrm rot="-2700000">
              <a:off x="-138987" y="4037847"/>
              <a:ext cx="6078824" cy="2124817"/>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8FBF26">
                  <a:alpha val="14902"/>
                </a:srgbClr>
              </a:solidFill>
            </p:spPr>
          </p:sp>
        </p:grpSp>
      </p:grpSp>
      <p:grpSp>
        <p:nvGrpSpPr>
          <p:cNvPr id="7" name="Group 7"/>
          <p:cNvGrpSpPr/>
          <p:nvPr/>
        </p:nvGrpSpPr>
        <p:grpSpPr>
          <a:xfrm>
            <a:off x="8456018" y="-511578"/>
            <a:ext cx="2248102" cy="2248102"/>
            <a:chOff x="0" y="0"/>
            <a:chExt cx="2997470" cy="2997470"/>
          </a:xfrm>
        </p:grpSpPr>
        <p:grpSp>
          <p:nvGrpSpPr>
            <p:cNvPr id="8" name="Group 8"/>
            <p:cNvGrpSpPr/>
            <p:nvPr/>
          </p:nvGrpSpPr>
          <p:grpSpPr>
            <a:xfrm rot="-2700000">
              <a:off x="-139827" y="1017765"/>
              <a:ext cx="3277123" cy="961939"/>
              <a:chOff x="0" y="0"/>
              <a:chExt cx="1384518" cy="406400"/>
            </a:xfrm>
          </p:grpSpPr>
          <p:sp>
            <p:nvSpPr>
              <p:cNvPr id="9" name="Freeform 9"/>
              <p:cNvSpPr/>
              <p:nvPr/>
            </p:nvSpPr>
            <p:spPr>
              <a:xfrm>
                <a:off x="17780" y="22860"/>
                <a:ext cx="1359119" cy="360680"/>
              </a:xfrm>
              <a:custGeom>
                <a:avLst/>
                <a:gdLst/>
                <a:ahLst/>
                <a:cxnLst/>
                <a:rect l="l" t="t" r="r" b="b"/>
                <a:pathLst>
                  <a:path w="1359119" h="360680">
                    <a:moveTo>
                      <a:pt x="1359119" y="180340"/>
                    </a:moveTo>
                    <a:cubicBezTo>
                      <a:pt x="1359119" y="81280"/>
                      <a:pt x="1279109" y="0"/>
                      <a:pt x="1178779" y="0"/>
                    </a:cubicBezTo>
                    <a:lnTo>
                      <a:pt x="172720" y="0"/>
                    </a:lnTo>
                    <a:lnTo>
                      <a:pt x="172720" y="1270"/>
                    </a:lnTo>
                    <a:cubicBezTo>
                      <a:pt x="76200" y="5080"/>
                      <a:pt x="0" y="83820"/>
                      <a:pt x="0" y="180340"/>
                    </a:cubicBezTo>
                    <a:cubicBezTo>
                      <a:pt x="0" y="276860"/>
                      <a:pt x="77470" y="355600"/>
                      <a:pt x="172720" y="359410"/>
                    </a:cubicBezTo>
                    <a:lnTo>
                      <a:pt x="172720" y="360680"/>
                    </a:lnTo>
                    <a:lnTo>
                      <a:pt x="1178778" y="360680"/>
                    </a:lnTo>
                    <a:cubicBezTo>
                      <a:pt x="1277838" y="360680"/>
                      <a:pt x="1359118" y="279400"/>
                      <a:pt x="1359118" y="180340"/>
                    </a:cubicBezTo>
                    <a:close/>
                  </a:path>
                </a:pathLst>
              </a:custGeom>
              <a:solidFill>
                <a:srgbClr val="1B87BE"/>
              </a:solidFill>
            </p:spPr>
          </p:sp>
        </p:grpSp>
        <p:grpSp>
          <p:nvGrpSpPr>
            <p:cNvPr id="10" name="Group 10"/>
            <p:cNvGrpSpPr/>
            <p:nvPr/>
          </p:nvGrpSpPr>
          <p:grpSpPr>
            <a:xfrm rot="-2700000">
              <a:off x="196405" y="758956"/>
              <a:ext cx="1994974" cy="961939"/>
              <a:chOff x="0" y="0"/>
              <a:chExt cx="842836" cy="406400"/>
            </a:xfrm>
          </p:grpSpPr>
          <p:sp>
            <p:nvSpPr>
              <p:cNvPr id="11" name="Freeform 11"/>
              <p:cNvSpPr/>
              <p:nvPr/>
            </p:nvSpPr>
            <p:spPr>
              <a:xfrm>
                <a:off x="17780" y="22860"/>
                <a:ext cx="817436" cy="360680"/>
              </a:xfrm>
              <a:custGeom>
                <a:avLst/>
                <a:gdLst/>
                <a:ahLst/>
                <a:cxnLst/>
                <a:rect l="l" t="t" r="r" b="b"/>
                <a:pathLst>
                  <a:path w="817436" h="360680">
                    <a:moveTo>
                      <a:pt x="817436" y="180340"/>
                    </a:moveTo>
                    <a:cubicBezTo>
                      <a:pt x="817436" y="81280"/>
                      <a:pt x="737426" y="0"/>
                      <a:pt x="637096" y="0"/>
                    </a:cubicBezTo>
                    <a:lnTo>
                      <a:pt x="172720" y="0"/>
                    </a:lnTo>
                    <a:lnTo>
                      <a:pt x="172720" y="1270"/>
                    </a:lnTo>
                    <a:cubicBezTo>
                      <a:pt x="76200" y="5080"/>
                      <a:pt x="0" y="83820"/>
                      <a:pt x="0" y="180340"/>
                    </a:cubicBezTo>
                    <a:cubicBezTo>
                      <a:pt x="0" y="276860"/>
                      <a:pt x="77470" y="355600"/>
                      <a:pt x="172720" y="359410"/>
                    </a:cubicBezTo>
                    <a:lnTo>
                      <a:pt x="172720" y="360680"/>
                    </a:lnTo>
                    <a:lnTo>
                      <a:pt x="637096" y="360680"/>
                    </a:lnTo>
                    <a:cubicBezTo>
                      <a:pt x="736156" y="360680"/>
                      <a:pt x="817436" y="279400"/>
                      <a:pt x="817436" y="180340"/>
                    </a:cubicBezTo>
                    <a:close/>
                  </a:path>
                </a:pathLst>
              </a:custGeom>
              <a:solidFill>
                <a:srgbClr val="8FBF26"/>
              </a:solidFill>
            </p:spPr>
          </p:sp>
        </p:grpSp>
      </p:grpSp>
      <p:sp>
        <p:nvSpPr>
          <p:cNvPr id="12" name="TextBox 12"/>
          <p:cNvSpPr txBox="1"/>
          <p:nvPr/>
        </p:nvSpPr>
        <p:spPr>
          <a:xfrm>
            <a:off x="731520" y="1032766"/>
            <a:ext cx="8327327" cy="5232202"/>
          </a:xfrm>
          <a:prstGeom prst="rect">
            <a:avLst/>
          </a:prstGeom>
        </p:spPr>
        <p:txBody>
          <a:bodyPr lIns="0" tIns="0" rIns="0" bIns="0" rtlCol="0" anchor="t">
            <a:spAutoFit/>
          </a:bodyPr>
          <a:lstStyle/>
          <a:p>
            <a:pPr algn="ctr">
              <a:lnSpc>
                <a:spcPts val="6471"/>
              </a:lnSpc>
            </a:pPr>
            <a:endParaRPr dirty="0"/>
          </a:p>
          <a:p>
            <a:pPr algn="ctr">
              <a:lnSpc>
                <a:spcPts val="9000"/>
              </a:lnSpc>
            </a:pPr>
            <a:r>
              <a:rPr lang="en-US" sz="7500" spc="-225" dirty="0">
                <a:solidFill>
                  <a:srgbClr val="1B87BE"/>
                </a:solidFill>
                <a:latin typeface="Arial Black" panose="020B0A04020102020204" pitchFamily="34" charset="0"/>
              </a:rPr>
              <a:t>REMEMBER:</a:t>
            </a:r>
          </a:p>
          <a:p>
            <a:pPr algn="ctr">
              <a:lnSpc>
                <a:spcPts val="4079"/>
              </a:lnSpc>
            </a:pPr>
            <a:r>
              <a:rPr lang="en-US" sz="3399" spc="-101" dirty="0">
                <a:solidFill>
                  <a:srgbClr val="1B87BE"/>
                </a:solidFill>
                <a:latin typeface="Arial" panose="020B0604020202020204" pitchFamily="34" charset="0"/>
              </a:rPr>
              <a:t>Test Information Release (TIR) is available for the April, June, and December national test dates!</a:t>
            </a:r>
          </a:p>
          <a:p>
            <a:pPr algn="ctr">
              <a:lnSpc>
                <a:spcPts val="6471"/>
              </a:lnSpc>
            </a:pPr>
            <a:r>
              <a:rPr lang="en-US" sz="5392" spc="-161" dirty="0">
                <a:solidFill>
                  <a:srgbClr val="1B87BE"/>
                </a:solidFill>
                <a:latin typeface="Arial" panose="020B0604020202020204" pitchFamily="34" charset="0"/>
              </a:rPr>
              <a:t> </a:t>
            </a:r>
          </a:p>
          <a:p>
            <a:pPr algn="ctr">
              <a:lnSpc>
                <a:spcPts val="6471"/>
              </a:lnSpc>
            </a:pPr>
            <a:endParaRPr lang="en-US" sz="5392" spc="-161" dirty="0">
              <a:solidFill>
                <a:srgbClr val="1B87BE"/>
              </a:solidFill>
              <a:latin typeface="Arial" panose="020B0604020202020204" pitchFamily="34" charset="0"/>
            </a:endParaRPr>
          </a:p>
        </p:txBody>
      </p:sp>
      <p:grpSp>
        <p:nvGrpSpPr>
          <p:cNvPr id="13" name="Group 13"/>
          <p:cNvGrpSpPr/>
          <p:nvPr/>
        </p:nvGrpSpPr>
        <p:grpSpPr>
          <a:xfrm>
            <a:off x="4615420" y="4805330"/>
            <a:ext cx="559528" cy="77494"/>
            <a:chOff x="0" y="0"/>
            <a:chExt cx="2934307" cy="406400"/>
          </a:xfrm>
        </p:grpSpPr>
        <p:sp>
          <p:nvSpPr>
            <p:cNvPr id="14" name="Freeform 14"/>
            <p:cNvSpPr/>
            <p:nvPr/>
          </p:nvSpPr>
          <p:spPr>
            <a:xfrm>
              <a:off x="17780" y="22860"/>
              <a:ext cx="2908908" cy="360680"/>
            </a:xfrm>
            <a:custGeom>
              <a:avLst/>
              <a:gdLst/>
              <a:ahLst/>
              <a:cxnLst/>
              <a:rect l="l" t="t" r="r" b="b"/>
              <a:pathLst>
                <a:path w="2908908" h="360680">
                  <a:moveTo>
                    <a:pt x="2908908" y="180340"/>
                  </a:moveTo>
                  <a:cubicBezTo>
                    <a:pt x="2908908" y="81280"/>
                    <a:pt x="2828898" y="0"/>
                    <a:pt x="2728568" y="0"/>
                  </a:cubicBezTo>
                  <a:lnTo>
                    <a:pt x="172720" y="0"/>
                  </a:lnTo>
                  <a:lnTo>
                    <a:pt x="172720" y="1270"/>
                  </a:lnTo>
                  <a:cubicBezTo>
                    <a:pt x="76200" y="5080"/>
                    <a:pt x="0" y="83820"/>
                    <a:pt x="0" y="180340"/>
                  </a:cubicBezTo>
                  <a:cubicBezTo>
                    <a:pt x="0" y="276860"/>
                    <a:pt x="77470" y="355600"/>
                    <a:pt x="172720" y="359410"/>
                  </a:cubicBezTo>
                  <a:lnTo>
                    <a:pt x="172720" y="360680"/>
                  </a:lnTo>
                  <a:lnTo>
                    <a:pt x="2728567" y="360680"/>
                  </a:lnTo>
                  <a:cubicBezTo>
                    <a:pt x="2827628" y="360680"/>
                    <a:pt x="2908907" y="279400"/>
                    <a:pt x="2908907" y="180340"/>
                  </a:cubicBezTo>
                  <a:close/>
                </a:path>
              </a:pathLst>
            </a:custGeom>
            <a:solidFill>
              <a:srgbClr val="1B87BE"/>
            </a:solidFill>
          </p:spPr>
        </p:sp>
      </p:grpSp>
      <p:sp>
        <p:nvSpPr>
          <p:cNvPr id="15" name="Freeform 15"/>
          <p:cNvSpPr/>
          <p:nvPr/>
        </p:nvSpPr>
        <p:spPr>
          <a:xfrm>
            <a:off x="7315056" y="6094590"/>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2"/>
            <a:stretch>
              <a:fillRect/>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sp>
        <p:nvSpPr>
          <p:cNvPr id="2" name="Freeform 2"/>
          <p:cNvSpPr/>
          <p:nvPr/>
        </p:nvSpPr>
        <p:spPr>
          <a:xfrm>
            <a:off x="1693492" y="1363239"/>
            <a:ext cx="6342642" cy="4227026"/>
          </a:xfrm>
          <a:custGeom>
            <a:avLst/>
            <a:gdLst/>
            <a:ahLst/>
            <a:cxnLst/>
            <a:rect l="l" t="t" r="r" b="b"/>
            <a:pathLst>
              <a:path w="6342642" h="4227026">
                <a:moveTo>
                  <a:pt x="0" y="0"/>
                </a:moveTo>
                <a:lnTo>
                  <a:pt x="6342642" y="0"/>
                </a:lnTo>
                <a:lnTo>
                  <a:pt x="6342642" y="4227026"/>
                </a:lnTo>
                <a:lnTo>
                  <a:pt x="0" y="4227026"/>
                </a:lnTo>
                <a:lnTo>
                  <a:pt x="0" y="0"/>
                </a:lnTo>
                <a:close/>
              </a:path>
            </a:pathLst>
          </a:custGeom>
          <a:blipFill>
            <a:blip r:embed="rId2"/>
            <a:stretch>
              <a:fillRect l="-12"/>
            </a:stretch>
          </a:blipFill>
        </p:spPr>
      </p:sp>
      <p:grpSp>
        <p:nvGrpSpPr>
          <p:cNvPr id="3" name="Group 3"/>
          <p:cNvGrpSpPr/>
          <p:nvPr/>
        </p:nvGrpSpPr>
        <p:grpSpPr>
          <a:xfrm>
            <a:off x="-473694" y="5590265"/>
            <a:ext cx="10677014" cy="2055358"/>
            <a:chOff x="0" y="0"/>
            <a:chExt cx="14236018" cy="2740477"/>
          </a:xfrm>
        </p:grpSpPr>
        <p:sp>
          <p:nvSpPr>
            <p:cNvPr id="4" name="Freeform 4"/>
            <p:cNvSpPr/>
            <p:nvPr/>
          </p:nvSpPr>
          <p:spPr>
            <a:xfrm>
              <a:off x="19685" y="18034"/>
              <a:ext cx="14196649" cy="2320036"/>
            </a:xfrm>
            <a:custGeom>
              <a:avLst/>
              <a:gdLst/>
              <a:ahLst/>
              <a:cxnLst/>
              <a:rect l="l" t="t" r="r" b="b"/>
              <a:pathLst>
                <a:path w="14196649" h="2320036">
                  <a:moveTo>
                    <a:pt x="0" y="0"/>
                  </a:moveTo>
                  <a:lnTo>
                    <a:pt x="14196649" y="0"/>
                  </a:lnTo>
                  <a:lnTo>
                    <a:pt x="14196649" y="2320036"/>
                  </a:lnTo>
                  <a:lnTo>
                    <a:pt x="0" y="2320036"/>
                  </a:lnTo>
                  <a:close/>
                </a:path>
              </a:pathLst>
            </a:custGeom>
            <a:solidFill>
              <a:srgbClr val="8FBF26"/>
            </a:solidFill>
          </p:spPr>
        </p:sp>
        <p:sp>
          <p:nvSpPr>
            <p:cNvPr id="5" name="Freeform 5"/>
            <p:cNvSpPr/>
            <p:nvPr/>
          </p:nvSpPr>
          <p:spPr>
            <a:xfrm>
              <a:off x="0" y="0"/>
              <a:ext cx="14236018" cy="2356104"/>
            </a:xfrm>
            <a:custGeom>
              <a:avLst/>
              <a:gdLst/>
              <a:ahLst/>
              <a:cxnLst/>
              <a:rect l="l" t="t" r="r" b="b"/>
              <a:pathLst>
                <a:path w="14236018" h="2356104">
                  <a:moveTo>
                    <a:pt x="19685" y="0"/>
                  </a:moveTo>
                  <a:lnTo>
                    <a:pt x="14216334" y="0"/>
                  </a:lnTo>
                  <a:cubicBezTo>
                    <a:pt x="14227285" y="0"/>
                    <a:pt x="14236018" y="8128"/>
                    <a:pt x="14236018" y="18034"/>
                  </a:cubicBezTo>
                  <a:lnTo>
                    <a:pt x="14236018" y="2338070"/>
                  </a:lnTo>
                  <a:cubicBezTo>
                    <a:pt x="14236018" y="2348103"/>
                    <a:pt x="14227146" y="2356104"/>
                    <a:pt x="14216334" y="2356104"/>
                  </a:cubicBezTo>
                  <a:lnTo>
                    <a:pt x="19685" y="2356104"/>
                  </a:lnTo>
                  <a:cubicBezTo>
                    <a:pt x="8733" y="2356104"/>
                    <a:pt x="0" y="2347976"/>
                    <a:pt x="0" y="2338070"/>
                  </a:cubicBezTo>
                  <a:lnTo>
                    <a:pt x="0" y="18034"/>
                  </a:lnTo>
                  <a:cubicBezTo>
                    <a:pt x="0" y="8128"/>
                    <a:pt x="8872" y="0"/>
                    <a:pt x="19685" y="0"/>
                  </a:cubicBezTo>
                  <a:moveTo>
                    <a:pt x="19685" y="36068"/>
                  </a:moveTo>
                  <a:lnTo>
                    <a:pt x="19685" y="18034"/>
                  </a:lnTo>
                  <a:lnTo>
                    <a:pt x="39370" y="18034"/>
                  </a:lnTo>
                  <a:lnTo>
                    <a:pt x="39370" y="2338070"/>
                  </a:lnTo>
                  <a:lnTo>
                    <a:pt x="19685" y="2338070"/>
                  </a:lnTo>
                  <a:lnTo>
                    <a:pt x="19685" y="2320036"/>
                  </a:lnTo>
                  <a:lnTo>
                    <a:pt x="14216334" y="2320036"/>
                  </a:lnTo>
                  <a:lnTo>
                    <a:pt x="14216334" y="2338070"/>
                  </a:lnTo>
                  <a:lnTo>
                    <a:pt x="14196648" y="2338070"/>
                  </a:lnTo>
                  <a:lnTo>
                    <a:pt x="14196648" y="18034"/>
                  </a:lnTo>
                  <a:lnTo>
                    <a:pt x="14216334" y="18034"/>
                  </a:lnTo>
                  <a:lnTo>
                    <a:pt x="14216334" y="36068"/>
                  </a:lnTo>
                  <a:lnTo>
                    <a:pt x="19685" y="36068"/>
                  </a:lnTo>
                  <a:close/>
                </a:path>
              </a:pathLst>
            </a:custGeom>
            <a:solidFill>
              <a:srgbClr val="8FBF26"/>
            </a:solidFill>
          </p:spPr>
        </p:sp>
        <p:sp>
          <p:nvSpPr>
            <p:cNvPr id="6" name="TextBox 6"/>
            <p:cNvSpPr txBox="1"/>
            <p:nvPr/>
          </p:nvSpPr>
          <p:spPr>
            <a:xfrm>
              <a:off x="678731" y="222476"/>
              <a:ext cx="13042131" cy="2518001"/>
            </a:xfrm>
            <a:prstGeom prst="rect">
              <a:avLst/>
            </a:prstGeom>
          </p:spPr>
          <p:txBody>
            <a:bodyPr lIns="50800" tIns="50800" rIns="50800" bIns="50800" rtlCol="0" anchor="t"/>
            <a:lstStyle/>
            <a:p>
              <a:pPr algn="ctr">
                <a:lnSpc>
                  <a:spcPts val="9920"/>
                </a:lnSpc>
              </a:pPr>
              <a:r>
                <a:rPr lang="en-US" sz="7200" dirty="0">
                  <a:solidFill>
                    <a:srgbClr val="FFFFFF"/>
                  </a:solidFill>
                  <a:latin typeface="Arial Black" panose="020B0A04020102020204" pitchFamily="34" charset="0"/>
                </a:rPr>
                <a:t>ACT® MATH</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sp>
        <p:nvSpPr>
          <p:cNvPr id="7" name="Freeform 7"/>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grpSp>
        <p:nvGrpSpPr>
          <p:cNvPr id="8" name="Group 8"/>
          <p:cNvGrpSpPr/>
          <p:nvPr/>
        </p:nvGrpSpPr>
        <p:grpSpPr>
          <a:xfrm>
            <a:off x="-647805" y="497730"/>
            <a:ext cx="9591227" cy="771411"/>
            <a:chOff x="0" y="0"/>
            <a:chExt cx="3552306" cy="285708"/>
          </a:xfrm>
        </p:grpSpPr>
        <p:sp>
          <p:nvSpPr>
            <p:cNvPr id="9" name="Freeform 9"/>
            <p:cNvSpPr/>
            <p:nvPr/>
          </p:nvSpPr>
          <p:spPr>
            <a:xfrm>
              <a:off x="0" y="0"/>
              <a:ext cx="3552306" cy="285708"/>
            </a:xfrm>
            <a:custGeom>
              <a:avLst/>
              <a:gdLst/>
              <a:ahLst/>
              <a:cxnLst/>
              <a:rect l="l" t="t" r="r" b="b"/>
              <a:pathLst>
                <a:path w="3552306" h="285708">
                  <a:moveTo>
                    <a:pt x="29059" y="0"/>
                  </a:moveTo>
                  <a:lnTo>
                    <a:pt x="3523248" y="0"/>
                  </a:lnTo>
                  <a:cubicBezTo>
                    <a:pt x="3530955" y="0"/>
                    <a:pt x="3538346" y="3062"/>
                    <a:pt x="3543795" y="8511"/>
                  </a:cubicBezTo>
                  <a:cubicBezTo>
                    <a:pt x="3549245" y="13961"/>
                    <a:pt x="3552306" y="21352"/>
                    <a:pt x="3552306" y="29059"/>
                  </a:cubicBezTo>
                  <a:lnTo>
                    <a:pt x="3552306" y="256649"/>
                  </a:lnTo>
                  <a:cubicBezTo>
                    <a:pt x="3552306" y="264356"/>
                    <a:pt x="3549245" y="271747"/>
                    <a:pt x="3543795" y="277197"/>
                  </a:cubicBezTo>
                  <a:cubicBezTo>
                    <a:pt x="3538346" y="282646"/>
                    <a:pt x="3530955" y="285708"/>
                    <a:pt x="3523248" y="285708"/>
                  </a:cubicBezTo>
                  <a:lnTo>
                    <a:pt x="29059" y="285708"/>
                  </a:lnTo>
                  <a:cubicBezTo>
                    <a:pt x="21352" y="285708"/>
                    <a:pt x="13961" y="282646"/>
                    <a:pt x="8511" y="277197"/>
                  </a:cubicBezTo>
                  <a:cubicBezTo>
                    <a:pt x="3062" y="271747"/>
                    <a:pt x="0" y="264356"/>
                    <a:pt x="0" y="256649"/>
                  </a:cubicBezTo>
                  <a:lnTo>
                    <a:pt x="0" y="29059"/>
                  </a:lnTo>
                  <a:cubicBezTo>
                    <a:pt x="0" y="21352"/>
                    <a:pt x="3062" y="13961"/>
                    <a:pt x="8511" y="8511"/>
                  </a:cubicBezTo>
                  <a:cubicBezTo>
                    <a:pt x="13961" y="3062"/>
                    <a:pt x="21352" y="0"/>
                    <a:pt x="29059" y="0"/>
                  </a:cubicBezTo>
                  <a:close/>
                </a:path>
              </a:pathLst>
            </a:custGeom>
            <a:solidFill>
              <a:srgbClr val="8FBF26"/>
            </a:solidFill>
          </p:spPr>
        </p:sp>
        <p:sp>
          <p:nvSpPr>
            <p:cNvPr id="10" name="TextBox 10"/>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sp>
        <p:nvSpPr>
          <p:cNvPr id="11" name="TextBox 11"/>
          <p:cNvSpPr txBox="1"/>
          <p:nvPr/>
        </p:nvSpPr>
        <p:spPr>
          <a:xfrm>
            <a:off x="731520" y="633373"/>
            <a:ext cx="7765685" cy="509627"/>
          </a:xfrm>
          <a:prstGeom prst="rect">
            <a:avLst/>
          </a:prstGeom>
        </p:spPr>
        <p:txBody>
          <a:bodyPr lIns="0" tIns="0" rIns="0" bIns="0" rtlCol="0" anchor="t">
            <a:spAutoFit/>
          </a:bodyPr>
          <a:lstStyle/>
          <a:p>
            <a:pPr algn="l">
              <a:lnSpc>
                <a:spcPts val="4095"/>
              </a:lnSpc>
            </a:pPr>
            <a:r>
              <a:rPr lang="en-US" sz="3413" dirty="0">
                <a:solidFill>
                  <a:srgbClr val="FFFFFF"/>
                </a:solidFill>
                <a:latin typeface="Arial Black" panose="020B0A04020102020204" pitchFamily="34" charset="0"/>
              </a:rPr>
              <a:t>ACT® Math Quick Facts:</a:t>
            </a:r>
          </a:p>
        </p:txBody>
      </p:sp>
      <p:sp>
        <p:nvSpPr>
          <p:cNvPr id="12" name="TextBox 12"/>
          <p:cNvSpPr txBox="1"/>
          <p:nvPr/>
        </p:nvSpPr>
        <p:spPr>
          <a:xfrm>
            <a:off x="1651304" y="1503291"/>
            <a:ext cx="6291174" cy="348942"/>
          </a:xfrm>
          <a:prstGeom prst="rect">
            <a:avLst/>
          </a:prstGeom>
        </p:spPr>
        <p:txBody>
          <a:bodyPr lIns="0" tIns="0" rIns="0" bIns="0" rtlCol="0" anchor="t">
            <a:spAutoFit/>
          </a:bodyPr>
          <a:lstStyle/>
          <a:p>
            <a:pPr algn="l">
              <a:lnSpc>
                <a:spcPts val="2879"/>
              </a:lnSpc>
            </a:pPr>
            <a:r>
              <a:rPr lang="en-US" sz="2399" b="1" dirty="0">
                <a:solidFill>
                  <a:srgbClr val="FFFFFF"/>
                </a:solidFill>
                <a:latin typeface="Arial" panose="020B0604020202020204" pitchFamily="34" charset="0"/>
              </a:rPr>
              <a:t>60</a:t>
            </a:r>
            <a:r>
              <a:rPr lang="en-US" sz="2399" dirty="0">
                <a:solidFill>
                  <a:srgbClr val="FFFFFF"/>
                </a:solidFill>
                <a:latin typeface="Arial" panose="020B0604020202020204" pitchFamily="34" charset="0"/>
              </a:rPr>
              <a:t> minutes for </a:t>
            </a:r>
            <a:r>
              <a:rPr lang="en-US" sz="2399" b="1" dirty="0">
                <a:solidFill>
                  <a:srgbClr val="FFFFFF"/>
                </a:solidFill>
                <a:latin typeface="Arial" panose="020B0604020202020204" pitchFamily="34" charset="0"/>
              </a:rPr>
              <a:t>60</a:t>
            </a:r>
            <a:r>
              <a:rPr lang="en-US" sz="2399" dirty="0">
                <a:solidFill>
                  <a:srgbClr val="FFFFFF"/>
                </a:solidFill>
                <a:latin typeface="Arial" panose="020B0604020202020204" pitchFamily="34" charset="0"/>
              </a:rPr>
              <a:t> questions</a:t>
            </a:r>
          </a:p>
        </p:txBody>
      </p:sp>
      <p:sp>
        <p:nvSpPr>
          <p:cNvPr id="13" name="TextBox 13"/>
          <p:cNvSpPr txBox="1"/>
          <p:nvPr/>
        </p:nvSpPr>
        <p:spPr>
          <a:xfrm>
            <a:off x="1651304" y="1994611"/>
            <a:ext cx="5836546" cy="348942"/>
          </a:xfrm>
          <a:prstGeom prst="rect">
            <a:avLst/>
          </a:prstGeom>
        </p:spPr>
        <p:txBody>
          <a:bodyPr lIns="0" tIns="0" rIns="0" bIns="0" rtlCol="0" anchor="t">
            <a:spAutoFit/>
          </a:bodyPr>
          <a:lstStyle/>
          <a:p>
            <a:pPr algn="l">
              <a:lnSpc>
                <a:spcPts val="2879"/>
              </a:lnSpc>
            </a:pPr>
            <a:r>
              <a:rPr lang="en-US" sz="2400" b="1" dirty="0">
                <a:solidFill>
                  <a:srgbClr val="FFFFFF"/>
                </a:solidFill>
                <a:latin typeface="Arial" panose="020B0604020202020204" pitchFamily="34" charset="0"/>
              </a:rPr>
              <a:t>Five</a:t>
            </a:r>
            <a:r>
              <a:rPr lang="en-US" sz="2400" dirty="0">
                <a:solidFill>
                  <a:srgbClr val="FFFFFF"/>
                </a:solidFill>
                <a:latin typeface="Arial" panose="020B0604020202020204" pitchFamily="34" charset="0"/>
              </a:rPr>
              <a:t> answer choices</a:t>
            </a:r>
          </a:p>
        </p:txBody>
      </p:sp>
      <p:sp>
        <p:nvSpPr>
          <p:cNvPr id="14" name="TextBox 14"/>
          <p:cNvSpPr txBox="1"/>
          <p:nvPr/>
        </p:nvSpPr>
        <p:spPr>
          <a:xfrm>
            <a:off x="1651304" y="2471476"/>
            <a:ext cx="5877102" cy="1095375"/>
          </a:xfrm>
          <a:prstGeom prst="rect">
            <a:avLst/>
          </a:prstGeom>
        </p:spPr>
        <p:txBody>
          <a:bodyPr lIns="0" tIns="0" rIns="0" bIns="0" rtlCol="0" anchor="t">
            <a:spAutoFit/>
          </a:bodyPr>
          <a:lstStyle/>
          <a:p>
            <a:pPr algn="l">
              <a:lnSpc>
                <a:spcPts val="2879"/>
              </a:lnSpc>
            </a:pPr>
            <a:r>
              <a:rPr lang="en-US" sz="2400" dirty="0">
                <a:solidFill>
                  <a:srgbClr val="FFFFFF"/>
                </a:solidFill>
                <a:latin typeface="Arial" panose="020B0604020202020204" pitchFamily="34" charset="0"/>
              </a:rPr>
              <a:t>Many </a:t>
            </a:r>
            <a:r>
              <a:rPr lang="en-US" sz="2400" b="1" dirty="0">
                <a:solidFill>
                  <a:srgbClr val="FFFFFF"/>
                </a:solidFill>
                <a:latin typeface="Arial" panose="020B0604020202020204" pitchFamily="34" charset="0"/>
              </a:rPr>
              <a:t>easy</a:t>
            </a:r>
            <a:r>
              <a:rPr lang="en-US" sz="2400" dirty="0">
                <a:solidFill>
                  <a:srgbClr val="FFFFFF"/>
                </a:solidFill>
                <a:latin typeface="Arial" panose="020B0604020202020204" pitchFamily="34" charset="0"/>
              </a:rPr>
              <a:t> questions will be at the beginning, and many </a:t>
            </a:r>
            <a:r>
              <a:rPr lang="en-US" sz="2400" b="1" dirty="0">
                <a:solidFill>
                  <a:srgbClr val="FFFFFF"/>
                </a:solidFill>
                <a:latin typeface="Arial" panose="020B0604020202020204" pitchFamily="34" charset="0"/>
              </a:rPr>
              <a:t>difficult</a:t>
            </a:r>
            <a:r>
              <a:rPr lang="en-US" sz="2400" dirty="0">
                <a:solidFill>
                  <a:srgbClr val="FFFFFF"/>
                </a:solidFill>
                <a:latin typeface="Arial" panose="020B0604020202020204" pitchFamily="34" charset="0"/>
              </a:rPr>
              <a:t> questions will come towards the end. </a:t>
            </a:r>
          </a:p>
        </p:txBody>
      </p:sp>
      <p:sp>
        <p:nvSpPr>
          <p:cNvPr id="15" name="TextBox 15"/>
          <p:cNvSpPr txBox="1"/>
          <p:nvPr/>
        </p:nvSpPr>
        <p:spPr>
          <a:xfrm>
            <a:off x="1651304" y="3738301"/>
            <a:ext cx="6958705" cy="348942"/>
          </a:xfrm>
          <a:prstGeom prst="rect">
            <a:avLst/>
          </a:prstGeom>
        </p:spPr>
        <p:txBody>
          <a:bodyPr lIns="0" tIns="0" rIns="0" bIns="0" rtlCol="0" anchor="t">
            <a:spAutoFit/>
          </a:bodyPr>
          <a:lstStyle/>
          <a:p>
            <a:pPr algn="l">
              <a:lnSpc>
                <a:spcPts val="2879"/>
              </a:lnSpc>
            </a:pPr>
            <a:r>
              <a:rPr lang="en-US" sz="2400" dirty="0">
                <a:solidFill>
                  <a:srgbClr val="FFFFFF"/>
                </a:solidFill>
                <a:latin typeface="Arial" panose="020B0604020202020204" pitchFamily="34" charset="0"/>
              </a:rPr>
              <a:t>Formulas will not be given </a:t>
            </a:r>
          </a:p>
        </p:txBody>
      </p:sp>
      <p:grpSp>
        <p:nvGrpSpPr>
          <p:cNvPr id="16" name="Group 16"/>
          <p:cNvGrpSpPr/>
          <p:nvPr/>
        </p:nvGrpSpPr>
        <p:grpSpPr>
          <a:xfrm>
            <a:off x="1102337" y="1527945"/>
            <a:ext cx="356346" cy="356346"/>
            <a:chOff x="0" y="0"/>
            <a:chExt cx="475128" cy="475128"/>
          </a:xfrm>
        </p:grpSpPr>
        <p:grpSp>
          <p:nvGrpSpPr>
            <p:cNvPr id="17" name="Group 17"/>
            <p:cNvGrpSpPr/>
            <p:nvPr/>
          </p:nvGrpSpPr>
          <p:grpSpPr>
            <a:xfrm>
              <a:off x="0" y="0"/>
              <a:ext cx="475128" cy="475128"/>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9" name="TextBox 19"/>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20" name="TextBox 20"/>
            <p:cNvSpPr txBox="1"/>
            <p:nvPr/>
          </p:nvSpPr>
          <p:spPr>
            <a:xfrm>
              <a:off x="74980" y="33803"/>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1</a:t>
              </a:r>
            </a:p>
          </p:txBody>
        </p:sp>
      </p:grpSp>
      <p:grpSp>
        <p:nvGrpSpPr>
          <p:cNvPr id="21" name="Group 21"/>
          <p:cNvGrpSpPr/>
          <p:nvPr/>
        </p:nvGrpSpPr>
        <p:grpSpPr>
          <a:xfrm>
            <a:off x="1102337" y="1994670"/>
            <a:ext cx="356346" cy="356346"/>
            <a:chOff x="0" y="0"/>
            <a:chExt cx="475128" cy="475128"/>
          </a:xfrm>
        </p:grpSpPr>
        <p:grpSp>
          <p:nvGrpSpPr>
            <p:cNvPr id="22" name="Group 22"/>
            <p:cNvGrpSpPr/>
            <p:nvPr/>
          </p:nvGrpSpPr>
          <p:grpSpPr>
            <a:xfrm>
              <a:off x="0" y="0"/>
              <a:ext cx="475128" cy="475128"/>
              <a:chOff x="0" y="0"/>
              <a:chExt cx="812800" cy="812800"/>
            </a:xfrm>
          </p:grpSpPr>
          <p:sp>
            <p:nvSpPr>
              <p:cNvPr id="23" name="Freeform 2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24" name="TextBox 24"/>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25" name="TextBox 25"/>
            <p:cNvSpPr txBox="1"/>
            <p:nvPr/>
          </p:nvSpPr>
          <p:spPr>
            <a:xfrm>
              <a:off x="74980" y="5107"/>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2</a:t>
              </a:r>
            </a:p>
          </p:txBody>
        </p:sp>
      </p:grpSp>
      <p:grpSp>
        <p:nvGrpSpPr>
          <p:cNvPr id="26" name="Group 26"/>
          <p:cNvGrpSpPr/>
          <p:nvPr/>
        </p:nvGrpSpPr>
        <p:grpSpPr>
          <a:xfrm>
            <a:off x="1102337" y="2496130"/>
            <a:ext cx="356346" cy="356346"/>
            <a:chOff x="0" y="0"/>
            <a:chExt cx="475128" cy="475128"/>
          </a:xfrm>
        </p:grpSpPr>
        <p:grpSp>
          <p:nvGrpSpPr>
            <p:cNvPr id="27" name="Group 27"/>
            <p:cNvGrpSpPr/>
            <p:nvPr/>
          </p:nvGrpSpPr>
          <p:grpSpPr>
            <a:xfrm>
              <a:off x="0" y="0"/>
              <a:ext cx="475128" cy="475128"/>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29" name="TextBox 29"/>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30" name="TextBox 30"/>
            <p:cNvSpPr txBox="1"/>
            <p:nvPr/>
          </p:nvSpPr>
          <p:spPr>
            <a:xfrm>
              <a:off x="74980" y="5107"/>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3</a:t>
              </a:r>
            </a:p>
          </p:txBody>
        </p:sp>
      </p:grpSp>
      <p:grpSp>
        <p:nvGrpSpPr>
          <p:cNvPr id="31" name="Group 31"/>
          <p:cNvGrpSpPr/>
          <p:nvPr/>
        </p:nvGrpSpPr>
        <p:grpSpPr>
          <a:xfrm>
            <a:off x="1102337" y="3750628"/>
            <a:ext cx="356346" cy="356346"/>
            <a:chOff x="0" y="0"/>
            <a:chExt cx="812800" cy="812800"/>
          </a:xfrm>
        </p:grpSpPr>
        <p:sp>
          <p:nvSpPr>
            <p:cNvPr id="32" name="Freeform 3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33" name="TextBox 33"/>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34" name="TextBox 34"/>
          <p:cNvSpPr txBox="1"/>
          <p:nvPr/>
        </p:nvSpPr>
        <p:spPr>
          <a:xfrm>
            <a:off x="1158572" y="3742552"/>
            <a:ext cx="237757" cy="297838"/>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FBF26"/>
        </a:solidFill>
        <a:effectLst/>
      </p:bgPr>
    </p:bg>
    <p:spTree>
      <p:nvGrpSpPr>
        <p:cNvPr id="1" name=""/>
        <p:cNvGrpSpPr/>
        <p:nvPr/>
      </p:nvGrpSpPr>
      <p:grpSpPr>
        <a:xfrm>
          <a:off x="0" y="0"/>
          <a:ext cx="0" cy="0"/>
          <a:chOff x="0" y="0"/>
          <a:chExt cx="0" cy="0"/>
        </a:xfrm>
      </p:grpSpPr>
      <p:sp>
        <p:nvSpPr>
          <p:cNvPr id="2" name="Freeform 2"/>
          <p:cNvSpPr/>
          <p:nvPr/>
        </p:nvSpPr>
        <p:spPr>
          <a:xfrm>
            <a:off x="1121065" y="731520"/>
            <a:ext cx="7511471" cy="5714955"/>
          </a:xfrm>
          <a:custGeom>
            <a:avLst/>
            <a:gdLst/>
            <a:ahLst/>
            <a:cxnLst/>
            <a:rect l="l" t="t" r="r" b="b"/>
            <a:pathLst>
              <a:path w="7511471" h="5714955">
                <a:moveTo>
                  <a:pt x="0" y="0"/>
                </a:moveTo>
                <a:lnTo>
                  <a:pt x="7511470" y="0"/>
                </a:lnTo>
                <a:lnTo>
                  <a:pt x="7511470" y="5714955"/>
                </a:lnTo>
                <a:lnTo>
                  <a:pt x="0" y="5714955"/>
                </a:lnTo>
                <a:lnTo>
                  <a:pt x="0" y="0"/>
                </a:lnTo>
                <a:close/>
              </a:path>
            </a:pathLst>
          </a:custGeom>
          <a:blipFill>
            <a:blip r:embed="rId3"/>
            <a:stretch>
              <a:fillRect/>
            </a:stretch>
          </a:blipFill>
        </p:spPr>
      </p:sp>
      <p:grpSp>
        <p:nvGrpSpPr>
          <p:cNvPr id="3" name="Group 3"/>
          <p:cNvGrpSpPr/>
          <p:nvPr/>
        </p:nvGrpSpPr>
        <p:grpSpPr>
          <a:xfrm>
            <a:off x="-1996677" y="-2086924"/>
            <a:ext cx="5817926" cy="6890152"/>
            <a:chOff x="0" y="0"/>
            <a:chExt cx="7757235" cy="9186869"/>
          </a:xfrm>
        </p:grpSpPr>
        <p:grpSp>
          <p:nvGrpSpPr>
            <p:cNvPr id="4" name="Group 4"/>
            <p:cNvGrpSpPr/>
            <p:nvPr/>
          </p:nvGrpSpPr>
          <p:grpSpPr>
            <a:xfrm rot="-2700000">
              <a:off x="1363649" y="1933696"/>
              <a:ext cx="6479935" cy="2439845"/>
              <a:chOff x="0" y="0"/>
              <a:chExt cx="1079350" cy="406400"/>
            </a:xfrm>
          </p:grpSpPr>
          <p:sp>
            <p:nvSpPr>
              <p:cNvPr id="5" name="Freeform 5"/>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alpha val="14902"/>
                </a:srgbClr>
              </a:solidFill>
            </p:spPr>
          </p:sp>
        </p:grpSp>
        <p:grpSp>
          <p:nvGrpSpPr>
            <p:cNvPr id="6" name="Group 6"/>
            <p:cNvGrpSpPr/>
            <p:nvPr/>
          </p:nvGrpSpPr>
          <p:grpSpPr>
            <a:xfrm rot="-2700000">
              <a:off x="-159593" y="4636502"/>
              <a:ext cx="6980076" cy="2439845"/>
              <a:chOff x="0" y="0"/>
              <a:chExt cx="1162657" cy="406400"/>
            </a:xfrm>
          </p:grpSpPr>
          <p:sp>
            <p:nvSpPr>
              <p:cNvPr id="7" name="Freeform 7"/>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CCCED2">
                  <a:alpha val="14902"/>
                </a:srgbClr>
              </a:solidFill>
            </p:spPr>
          </p:sp>
        </p:grpSp>
      </p:grpSp>
      <p:grpSp>
        <p:nvGrpSpPr>
          <p:cNvPr id="8" name="Group 8"/>
          <p:cNvGrpSpPr/>
          <p:nvPr/>
        </p:nvGrpSpPr>
        <p:grpSpPr>
          <a:xfrm>
            <a:off x="5430392" y="6102010"/>
            <a:ext cx="2048794" cy="2426380"/>
            <a:chOff x="0" y="0"/>
            <a:chExt cx="2731725" cy="3235173"/>
          </a:xfrm>
        </p:grpSpPr>
        <p:grpSp>
          <p:nvGrpSpPr>
            <p:cNvPr id="9" name="Group 9"/>
            <p:cNvGrpSpPr/>
            <p:nvPr/>
          </p:nvGrpSpPr>
          <p:grpSpPr>
            <a:xfrm rot="-2700000">
              <a:off x="480212" y="680955"/>
              <a:ext cx="2281921" cy="859196"/>
              <a:chOff x="0" y="0"/>
              <a:chExt cx="1079350" cy="406400"/>
            </a:xfrm>
          </p:grpSpPr>
          <p:sp>
            <p:nvSpPr>
              <p:cNvPr id="10" name="Freeform 10"/>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solidFill>
            </p:spPr>
          </p:sp>
        </p:grpSp>
        <p:grpSp>
          <p:nvGrpSpPr>
            <p:cNvPr id="11" name="Group 11"/>
            <p:cNvGrpSpPr/>
            <p:nvPr/>
          </p:nvGrpSpPr>
          <p:grpSpPr>
            <a:xfrm rot="-2700000">
              <a:off x="-56201" y="1632753"/>
              <a:ext cx="2458047" cy="859196"/>
              <a:chOff x="0" y="0"/>
              <a:chExt cx="1162657" cy="406400"/>
            </a:xfrm>
          </p:grpSpPr>
          <p:sp>
            <p:nvSpPr>
              <p:cNvPr id="12" name="Freeform 12"/>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FFFFFF"/>
              </a:solidFill>
            </p:spPr>
          </p:sp>
        </p:grpSp>
      </p:grpSp>
      <p:grpSp>
        <p:nvGrpSpPr>
          <p:cNvPr id="13" name="Group 13"/>
          <p:cNvGrpSpPr/>
          <p:nvPr/>
        </p:nvGrpSpPr>
        <p:grpSpPr>
          <a:xfrm>
            <a:off x="8304142" y="-188626"/>
            <a:ext cx="2031570" cy="2528771"/>
            <a:chOff x="0" y="0"/>
            <a:chExt cx="2708760" cy="3371695"/>
          </a:xfrm>
        </p:grpSpPr>
        <p:grpSp>
          <p:nvGrpSpPr>
            <p:cNvPr id="14" name="Group 14"/>
            <p:cNvGrpSpPr/>
            <p:nvPr/>
          </p:nvGrpSpPr>
          <p:grpSpPr>
            <a:xfrm rot="-2700000">
              <a:off x="16262" y="1527745"/>
              <a:ext cx="2552216" cy="1103159"/>
              <a:chOff x="0" y="0"/>
              <a:chExt cx="940228" cy="406400"/>
            </a:xfrm>
          </p:grpSpPr>
          <p:sp>
            <p:nvSpPr>
              <p:cNvPr id="15" name="Freeform 15"/>
              <p:cNvSpPr/>
              <p:nvPr/>
            </p:nvSpPr>
            <p:spPr>
              <a:xfrm>
                <a:off x="17780" y="22860"/>
                <a:ext cx="914828" cy="360680"/>
              </a:xfrm>
              <a:custGeom>
                <a:avLst/>
                <a:gdLst/>
                <a:ahLst/>
                <a:cxnLst/>
                <a:rect l="l" t="t" r="r" b="b"/>
                <a:pathLst>
                  <a:path w="914828" h="360680">
                    <a:moveTo>
                      <a:pt x="914828" y="180340"/>
                    </a:moveTo>
                    <a:cubicBezTo>
                      <a:pt x="914828" y="81280"/>
                      <a:pt x="834818"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FFFFFF"/>
              </a:solidFill>
            </p:spPr>
          </p:sp>
        </p:grpSp>
        <p:grpSp>
          <p:nvGrpSpPr>
            <p:cNvPr id="16" name="Group 16"/>
            <p:cNvGrpSpPr/>
            <p:nvPr/>
          </p:nvGrpSpPr>
          <p:grpSpPr>
            <a:xfrm rot="-2700000">
              <a:off x="313039" y="669232"/>
              <a:ext cx="2349818" cy="1103159"/>
              <a:chOff x="0" y="0"/>
              <a:chExt cx="865665" cy="406400"/>
            </a:xfrm>
          </p:grpSpPr>
          <p:sp>
            <p:nvSpPr>
              <p:cNvPr id="17" name="Freeform 17"/>
              <p:cNvSpPr/>
              <p:nvPr/>
            </p:nvSpPr>
            <p:spPr>
              <a:xfrm>
                <a:off x="17780" y="22860"/>
                <a:ext cx="840266" cy="360680"/>
              </a:xfrm>
              <a:custGeom>
                <a:avLst/>
                <a:gdLst/>
                <a:ahLst/>
                <a:cxnLst/>
                <a:rect l="l" t="t" r="r" b="b"/>
                <a:pathLst>
                  <a:path w="840266" h="360680">
                    <a:moveTo>
                      <a:pt x="840266" y="180340"/>
                    </a:moveTo>
                    <a:cubicBezTo>
                      <a:pt x="840266" y="81280"/>
                      <a:pt x="760256" y="0"/>
                      <a:pt x="659926"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5" y="279400"/>
                      <a:pt x="840265" y="180340"/>
                    </a:cubicBezTo>
                    <a:close/>
                  </a:path>
                </a:pathLst>
              </a:custGeom>
              <a:solidFill>
                <a:srgbClr val="1B87BE"/>
              </a:solidFill>
            </p:spPr>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sp>
        <p:nvSpPr>
          <p:cNvPr id="7" name="Freeform 7"/>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grpSp>
        <p:nvGrpSpPr>
          <p:cNvPr id="8" name="Group 8"/>
          <p:cNvGrpSpPr/>
          <p:nvPr/>
        </p:nvGrpSpPr>
        <p:grpSpPr>
          <a:xfrm>
            <a:off x="-647805" y="497730"/>
            <a:ext cx="9591227" cy="771411"/>
            <a:chOff x="0" y="0"/>
            <a:chExt cx="3552306" cy="285708"/>
          </a:xfrm>
        </p:grpSpPr>
        <p:sp>
          <p:nvSpPr>
            <p:cNvPr id="9" name="Freeform 9"/>
            <p:cNvSpPr/>
            <p:nvPr/>
          </p:nvSpPr>
          <p:spPr>
            <a:xfrm>
              <a:off x="0" y="0"/>
              <a:ext cx="3552306" cy="285708"/>
            </a:xfrm>
            <a:custGeom>
              <a:avLst/>
              <a:gdLst/>
              <a:ahLst/>
              <a:cxnLst/>
              <a:rect l="l" t="t" r="r" b="b"/>
              <a:pathLst>
                <a:path w="3552306" h="285708">
                  <a:moveTo>
                    <a:pt x="29059" y="0"/>
                  </a:moveTo>
                  <a:lnTo>
                    <a:pt x="3523248" y="0"/>
                  </a:lnTo>
                  <a:cubicBezTo>
                    <a:pt x="3530955" y="0"/>
                    <a:pt x="3538346" y="3062"/>
                    <a:pt x="3543795" y="8511"/>
                  </a:cubicBezTo>
                  <a:cubicBezTo>
                    <a:pt x="3549245" y="13961"/>
                    <a:pt x="3552306" y="21352"/>
                    <a:pt x="3552306" y="29059"/>
                  </a:cubicBezTo>
                  <a:lnTo>
                    <a:pt x="3552306" y="256649"/>
                  </a:lnTo>
                  <a:cubicBezTo>
                    <a:pt x="3552306" y="264356"/>
                    <a:pt x="3549245" y="271747"/>
                    <a:pt x="3543795" y="277197"/>
                  </a:cubicBezTo>
                  <a:cubicBezTo>
                    <a:pt x="3538346" y="282646"/>
                    <a:pt x="3530955" y="285708"/>
                    <a:pt x="3523248" y="285708"/>
                  </a:cubicBezTo>
                  <a:lnTo>
                    <a:pt x="29059" y="285708"/>
                  </a:lnTo>
                  <a:cubicBezTo>
                    <a:pt x="21352" y="285708"/>
                    <a:pt x="13961" y="282646"/>
                    <a:pt x="8511" y="277197"/>
                  </a:cubicBezTo>
                  <a:cubicBezTo>
                    <a:pt x="3062" y="271747"/>
                    <a:pt x="0" y="264356"/>
                    <a:pt x="0" y="256649"/>
                  </a:cubicBezTo>
                  <a:lnTo>
                    <a:pt x="0" y="29059"/>
                  </a:lnTo>
                  <a:cubicBezTo>
                    <a:pt x="0" y="21352"/>
                    <a:pt x="3062" y="13961"/>
                    <a:pt x="8511" y="8511"/>
                  </a:cubicBezTo>
                  <a:cubicBezTo>
                    <a:pt x="13961" y="3062"/>
                    <a:pt x="21352" y="0"/>
                    <a:pt x="29059" y="0"/>
                  </a:cubicBezTo>
                  <a:close/>
                </a:path>
              </a:pathLst>
            </a:custGeom>
            <a:solidFill>
              <a:srgbClr val="8FBF26"/>
            </a:solidFill>
          </p:spPr>
        </p:sp>
        <p:sp>
          <p:nvSpPr>
            <p:cNvPr id="10" name="TextBox 10"/>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sp>
        <p:nvSpPr>
          <p:cNvPr id="11" name="TextBox 11"/>
          <p:cNvSpPr txBox="1"/>
          <p:nvPr/>
        </p:nvSpPr>
        <p:spPr>
          <a:xfrm>
            <a:off x="731520" y="633373"/>
            <a:ext cx="7765685" cy="509627"/>
          </a:xfrm>
          <a:prstGeom prst="rect">
            <a:avLst/>
          </a:prstGeom>
        </p:spPr>
        <p:txBody>
          <a:bodyPr lIns="0" tIns="0" rIns="0" bIns="0" rtlCol="0" anchor="t">
            <a:spAutoFit/>
          </a:bodyPr>
          <a:lstStyle/>
          <a:p>
            <a:pPr algn="l">
              <a:lnSpc>
                <a:spcPts val="4095"/>
              </a:lnSpc>
            </a:pPr>
            <a:r>
              <a:rPr lang="en-US" sz="3413" dirty="0">
                <a:solidFill>
                  <a:srgbClr val="FFFFFF"/>
                </a:solidFill>
                <a:latin typeface="Arial Black" panose="020B0A04020102020204" pitchFamily="34" charset="0"/>
              </a:rPr>
              <a:t>ACT® Math Breakdown</a:t>
            </a:r>
          </a:p>
        </p:txBody>
      </p:sp>
      <p:sp>
        <p:nvSpPr>
          <p:cNvPr id="12" name="TextBox 12"/>
          <p:cNvSpPr txBox="1"/>
          <p:nvPr/>
        </p:nvSpPr>
        <p:spPr>
          <a:xfrm>
            <a:off x="1163227" y="1553594"/>
            <a:ext cx="7427145" cy="1047750"/>
          </a:xfrm>
          <a:prstGeom prst="rect">
            <a:avLst/>
          </a:prstGeom>
        </p:spPr>
        <p:txBody>
          <a:bodyPr lIns="0" tIns="0" rIns="0" bIns="0" rtlCol="0" anchor="t">
            <a:spAutoFit/>
          </a:bodyPr>
          <a:lstStyle/>
          <a:p>
            <a:pPr algn="l">
              <a:lnSpc>
                <a:spcPts val="2713"/>
              </a:lnSpc>
            </a:pPr>
            <a:r>
              <a:rPr lang="en-US" sz="2261" dirty="0">
                <a:solidFill>
                  <a:srgbClr val="FFFFFF"/>
                </a:solidFill>
                <a:latin typeface="Arial" panose="020B0604020202020204" pitchFamily="34" charset="0"/>
              </a:rPr>
              <a:t>**NOTE: The following is a sample of how the ACT® may present questions in each subject. The actual number may vary.</a:t>
            </a:r>
          </a:p>
        </p:txBody>
      </p:sp>
      <p:sp>
        <p:nvSpPr>
          <p:cNvPr id="13" name="TextBox 13"/>
          <p:cNvSpPr txBox="1"/>
          <p:nvPr/>
        </p:nvSpPr>
        <p:spPr>
          <a:xfrm>
            <a:off x="1163227" y="2916555"/>
            <a:ext cx="5506720" cy="3710696"/>
          </a:xfrm>
          <a:prstGeom prst="rect">
            <a:avLst/>
          </a:prstGeom>
        </p:spPr>
        <p:txBody>
          <a:bodyPr lIns="0" tIns="0" rIns="0" bIns="0" rtlCol="0" anchor="t">
            <a:spAutoFit/>
          </a:bodyPr>
          <a:lstStyle/>
          <a:p>
            <a:pPr algn="l">
              <a:lnSpc>
                <a:spcPts val="3071"/>
              </a:lnSpc>
            </a:pPr>
            <a:r>
              <a:rPr lang="en-US" sz="2559" u="sng" dirty="0">
                <a:solidFill>
                  <a:srgbClr val="FFFFFF"/>
                </a:solidFill>
                <a:latin typeface="Arial Black" panose="020B0A04020102020204" pitchFamily="34" charset="0"/>
              </a:rPr>
              <a:t>33 Algebra Questions</a:t>
            </a:r>
          </a:p>
          <a:p>
            <a:pPr algn="l">
              <a:lnSpc>
                <a:spcPts val="2560"/>
              </a:lnSpc>
            </a:pPr>
            <a:r>
              <a:rPr lang="en-US" sz="2133" dirty="0">
                <a:solidFill>
                  <a:srgbClr val="FFFFFF"/>
                </a:solidFill>
                <a:latin typeface="Arial" panose="020B0604020202020204" pitchFamily="34" charset="0"/>
              </a:rPr>
              <a:t>14 Pre-Algebra </a:t>
            </a:r>
          </a:p>
          <a:p>
            <a:pPr algn="l">
              <a:lnSpc>
                <a:spcPts val="2560"/>
              </a:lnSpc>
            </a:pPr>
            <a:r>
              <a:rPr lang="en-US" sz="2133" dirty="0">
                <a:solidFill>
                  <a:srgbClr val="FFFFFF"/>
                </a:solidFill>
                <a:latin typeface="Arial" panose="020B0604020202020204" pitchFamily="34" charset="0"/>
              </a:rPr>
              <a:t>10 Elementary Algebra/Algebra I</a:t>
            </a:r>
          </a:p>
          <a:p>
            <a:pPr algn="l">
              <a:lnSpc>
                <a:spcPts val="2560"/>
              </a:lnSpc>
            </a:pPr>
            <a:r>
              <a:rPr lang="en-US" sz="2133" dirty="0">
                <a:solidFill>
                  <a:srgbClr val="FFFFFF"/>
                </a:solidFill>
                <a:latin typeface="Arial" panose="020B0604020202020204" pitchFamily="34" charset="0"/>
              </a:rPr>
              <a:t>9 Intermediate Algebra/Algebra II</a:t>
            </a:r>
          </a:p>
          <a:p>
            <a:pPr algn="l">
              <a:lnSpc>
                <a:spcPts val="2560"/>
              </a:lnSpc>
            </a:pPr>
            <a:endParaRPr lang="en-US" sz="2133" dirty="0">
              <a:solidFill>
                <a:srgbClr val="FFFFFF"/>
              </a:solidFill>
              <a:latin typeface="Arial" panose="020B0604020202020204" pitchFamily="34" charset="0"/>
            </a:endParaRPr>
          </a:p>
          <a:p>
            <a:pPr algn="l">
              <a:lnSpc>
                <a:spcPts val="2560"/>
              </a:lnSpc>
            </a:pPr>
            <a:r>
              <a:rPr lang="en-US" sz="2133" u="sng" dirty="0">
                <a:solidFill>
                  <a:srgbClr val="FFFFFF"/>
                </a:solidFill>
                <a:latin typeface="Arial Black" panose="020B0A04020102020204" pitchFamily="34" charset="0"/>
              </a:rPr>
              <a:t>23 Geometry Questions</a:t>
            </a:r>
          </a:p>
          <a:p>
            <a:pPr algn="l">
              <a:lnSpc>
                <a:spcPts val="2560"/>
              </a:lnSpc>
            </a:pPr>
            <a:r>
              <a:rPr lang="en-US" sz="2133" dirty="0">
                <a:solidFill>
                  <a:srgbClr val="FFFFFF"/>
                </a:solidFill>
                <a:latin typeface="Arial" panose="020B0604020202020204" pitchFamily="34" charset="0"/>
              </a:rPr>
              <a:t>14 Plane Geometry</a:t>
            </a:r>
          </a:p>
          <a:p>
            <a:pPr algn="l">
              <a:lnSpc>
                <a:spcPts val="2560"/>
              </a:lnSpc>
            </a:pPr>
            <a:r>
              <a:rPr lang="en-US" sz="2133" dirty="0">
                <a:solidFill>
                  <a:srgbClr val="FFFFFF"/>
                </a:solidFill>
                <a:latin typeface="Arial" panose="020B0604020202020204" pitchFamily="34" charset="0"/>
              </a:rPr>
              <a:t>9 Coordinate Geometry</a:t>
            </a:r>
          </a:p>
          <a:p>
            <a:pPr algn="l">
              <a:lnSpc>
                <a:spcPts val="2560"/>
              </a:lnSpc>
            </a:pPr>
            <a:endParaRPr lang="en-US" sz="2133" dirty="0">
              <a:solidFill>
                <a:srgbClr val="FFFFFF"/>
              </a:solidFill>
              <a:latin typeface="Arial" panose="020B0604020202020204" pitchFamily="34" charset="0"/>
            </a:endParaRPr>
          </a:p>
          <a:p>
            <a:pPr algn="l">
              <a:lnSpc>
                <a:spcPts val="2560"/>
              </a:lnSpc>
            </a:pPr>
            <a:r>
              <a:rPr lang="en-US" sz="2133" dirty="0">
                <a:solidFill>
                  <a:srgbClr val="FFFFFF"/>
                </a:solidFill>
                <a:latin typeface="Arial" panose="020B0604020202020204" pitchFamily="34" charset="0"/>
              </a:rPr>
              <a:t>4 Trigonometry Questions</a:t>
            </a:r>
          </a:p>
          <a:p>
            <a:pPr algn="l">
              <a:lnSpc>
                <a:spcPts val="2560"/>
              </a:lnSpc>
            </a:pPr>
            <a:endParaRPr lang="en-US" sz="2133" dirty="0">
              <a:solidFill>
                <a:srgbClr val="FFFFFF"/>
              </a:solidFill>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sp>
        <p:nvSpPr>
          <p:cNvPr id="7" name="Freeform 7"/>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grpSp>
        <p:nvGrpSpPr>
          <p:cNvPr id="8" name="Group 8"/>
          <p:cNvGrpSpPr/>
          <p:nvPr/>
        </p:nvGrpSpPr>
        <p:grpSpPr>
          <a:xfrm>
            <a:off x="-647805" y="497730"/>
            <a:ext cx="9591227" cy="771411"/>
            <a:chOff x="0" y="0"/>
            <a:chExt cx="3552306" cy="285708"/>
          </a:xfrm>
        </p:grpSpPr>
        <p:sp>
          <p:nvSpPr>
            <p:cNvPr id="9" name="Freeform 9"/>
            <p:cNvSpPr/>
            <p:nvPr/>
          </p:nvSpPr>
          <p:spPr>
            <a:xfrm>
              <a:off x="0" y="0"/>
              <a:ext cx="3552306" cy="285708"/>
            </a:xfrm>
            <a:custGeom>
              <a:avLst/>
              <a:gdLst/>
              <a:ahLst/>
              <a:cxnLst/>
              <a:rect l="l" t="t" r="r" b="b"/>
              <a:pathLst>
                <a:path w="3552306" h="285708">
                  <a:moveTo>
                    <a:pt x="29059" y="0"/>
                  </a:moveTo>
                  <a:lnTo>
                    <a:pt x="3523248" y="0"/>
                  </a:lnTo>
                  <a:cubicBezTo>
                    <a:pt x="3530955" y="0"/>
                    <a:pt x="3538346" y="3062"/>
                    <a:pt x="3543795" y="8511"/>
                  </a:cubicBezTo>
                  <a:cubicBezTo>
                    <a:pt x="3549245" y="13961"/>
                    <a:pt x="3552306" y="21352"/>
                    <a:pt x="3552306" y="29059"/>
                  </a:cubicBezTo>
                  <a:lnTo>
                    <a:pt x="3552306" y="256649"/>
                  </a:lnTo>
                  <a:cubicBezTo>
                    <a:pt x="3552306" y="264356"/>
                    <a:pt x="3549245" y="271747"/>
                    <a:pt x="3543795" y="277197"/>
                  </a:cubicBezTo>
                  <a:cubicBezTo>
                    <a:pt x="3538346" y="282646"/>
                    <a:pt x="3530955" y="285708"/>
                    <a:pt x="3523248" y="285708"/>
                  </a:cubicBezTo>
                  <a:lnTo>
                    <a:pt x="29059" y="285708"/>
                  </a:lnTo>
                  <a:cubicBezTo>
                    <a:pt x="21352" y="285708"/>
                    <a:pt x="13961" y="282646"/>
                    <a:pt x="8511" y="277197"/>
                  </a:cubicBezTo>
                  <a:cubicBezTo>
                    <a:pt x="3062" y="271747"/>
                    <a:pt x="0" y="264356"/>
                    <a:pt x="0" y="256649"/>
                  </a:cubicBezTo>
                  <a:lnTo>
                    <a:pt x="0" y="29059"/>
                  </a:lnTo>
                  <a:cubicBezTo>
                    <a:pt x="0" y="21352"/>
                    <a:pt x="3062" y="13961"/>
                    <a:pt x="8511" y="8511"/>
                  </a:cubicBezTo>
                  <a:cubicBezTo>
                    <a:pt x="13961" y="3062"/>
                    <a:pt x="21352" y="0"/>
                    <a:pt x="29059" y="0"/>
                  </a:cubicBezTo>
                  <a:close/>
                </a:path>
              </a:pathLst>
            </a:custGeom>
            <a:solidFill>
              <a:srgbClr val="8FBF26"/>
            </a:solidFill>
          </p:spPr>
        </p:sp>
        <p:sp>
          <p:nvSpPr>
            <p:cNvPr id="10" name="TextBox 10"/>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grpSp>
        <p:nvGrpSpPr>
          <p:cNvPr id="11" name="Group 11"/>
          <p:cNvGrpSpPr/>
          <p:nvPr/>
        </p:nvGrpSpPr>
        <p:grpSpPr>
          <a:xfrm>
            <a:off x="1091100" y="1508989"/>
            <a:ext cx="356346" cy="356346"/>
            <a:chOff x="0" y="0"/>
            <a:chExt cx="475128" cy="475128"/>
          </a:xfrm>
        </p:grpSpPr>
        <p:grpSp>
          <p:nvGrpSpPr>
            <p:cNvPr id="12" name="Group 12"/>
            <p:cNvGrpSpPr/>
            <p:nvPr/>
          </p:nvGrpSpPr>
          <p:grpSpPr>
            <a:xfrm>
              <a:off x="0" y="0"/>
              <a:ext cx="475128" cy="475128"/>
              <a:chOff x="0" y="0"/>
              <a:chExt cx="812800" cy="812800"/>
            </a:xfrm>
          </p:grpSpPr>
          <p:sp>
            <p:nvSpPr>
              <p:cNvPr id="13" name="Freeform 1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4" name="TextBox 14"/>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15" name="TextBox 15"/>
            <p:cNvSpPr txBox="1"/>
            <p:nvPr/>
          </p:nvSpPr>
          <p:spPr>
            <a:xfrm>
              <a:off x="74980" y="33803"/>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1</a:t>
              </a:r>
            </a:p>
          </p:txBody>
        </p:sp>
      </p:grpSp>
      <p:grpSp>
        <p:nvGrpSpPr>
          <p:cNvPr id="16" name="Group 16"/>
          <p:cNvGrpSpPr/>
          <p:nvPr/>
        </p:nvGrpSpPr>
        <p:grpSpPr>
          <a:xfrm>
            <a:off x="1091100" y="1975714"/>
            <a:ext cx="356346" cy="356346"/>
            <a:chOff x="0" y="0"/>
            <a:chExt cx="475128" cy="475128"/>
          </a:xfrm>
        </p:grpSpPr>
        <p:grpSp>
          <p:nvGrpSpPr>
            <p:cNvPr id="17" name="Group 17"/>
            <p:cNvGrpSpPr/>
            <p:nvPr/>
          </p:nvGrpSpPr>
          <p:grpSpPr>
            <a:xfrm>
              <a:off x="0" y="0"/>
              <a:ext cx="475128" cy="475128"/>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9" name="TextBox 19"/>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20" name="TextBox 20"/>
            <p:cNvSpPr txBox="1"/>
            <p:nvPr/>
          </p:nvSpPr>
          <p:spPr>
            <a:xfrm>
              <a:off x="74980" y="5107"/>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2</a:t>
              </a:r>
            </a:p>
          </p:txBody>
        </p:sp>
      </p:grpSp>
      <p:grpSp>
        <p:nvGrpSpPr>
          <p:cNvPr id="21" name="Group 21"/>
          <p:cNvGrpSpPr/>
          <p:nvPr/>
        </p:nvGrpSpPr>
        <p:grpSpPr>
          <a:xfrm>
            <a:off x="1091100" y="2477174"/>
            <a:ext cx="356346" cy="356346"/>
            <a:chOff x="0" y="0"/>
            <a:chExt cx="475128" cy="475128"/>
          </a:xfrm>
        </p:grpSpPr>
        <p:grpSp>
          <p:nvGrpSpPr>
            <p:cNvPr id="22" name="Group 22"/>
            <p:cNvGrpSpPr/>
            <p:nvPr/>
          </p:nvGrpSpPr>
          <p:grpSpPr>
            <a:xfrm>
              <a:off x="0" y="0"/>
              <a:ext cx="475128" cy="475128"/>
              <a:chOff x="0" y="0"/>
              <a:chExt cx="812800" cy="812800"/>
            </a:xfrm>
          </p:grpSpPr>
          <p:sp>
            <p:nvSpPr>
              <p:cNvPr id="23" name="Freeform 2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24" name="TextBox 24"/>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25" name="TextBox 25"/>
            <p:cNvSpPr txBox="1"/>
            <p:nvPr/>
          </p:nvSpPr>
          <p:spPr>
            <a:xfrm>
              <a:off x="74980" y="5107"/>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3</a:t>
              </a:r>
            </a:p>
          </p:txBody>
        </p:sp>
      </p:grpSp>
      <p:grpSp>
        <p:nvGrpSpPr>
          <p:cNvPr id="26" name="Group 26"/>
          <p:cNvGrpSpPr/>
          <p:nvPr/>
        </p:nvGrpSpPr>
        <p:grpSpPr>
          <a:xfrm>
            <a:off x="1091100" y="2976396"/>
            <a:ext cx="356346" cy="356346"/>
            <a:chOff x="0" y="0"/>
            <a:chExt cx="475128" cy="475128"/>
          </a:xfrm>
        </p:grpSpPr>
        <p:grpSp>
          <p:nvGrpSpPr>
            <p:cNvPr id="27" name="Group 27"/>
            <p:cNvGrpSpPr/>
            <p:nvPr/>
          </p:nvGrpSpPr>
          <p:grpSpPr>
            <a:xfrm>
              <a:off x="0" y="0"/>
              <a:ext cx="475128" cy="475128"/>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29" name="TextBox 29"/>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30" name="TextBox 30"/>
            <p:cNvSpPr txBox="1"/>
            <p:nvPr/>
          </p:nvSpPr>
          <p:spPr>
            <a:xfrm>
              <a:off x="74980" y="5107"/>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4</a:t>
              </a:r>
            </a:p>
          </p:txBody>
        </p:sp>
      </p:grpSp>
      <p:sp>
        <p:nvSpPr>
          <p:cNvPr id="31" name="Freeform 31"/>
          <p:cNvSpPr/>
          <p:nvPr/>
        </p:nvSpPr>
        <p:spPr>
          <a:xfrm>
            <a:off x="2219075" y="4154839"/>
            <a:ext cx="3196320" cy="3160361"/>
          </a:xfrm>
          <a:custGeom>
            <a:avLst/>
            <a:gdLst/>
            <a:ahLst/>
            <a:cxnLst/>
            <a:rect l="l" t="t" r="r" b="b"/>
            <a:pathLst>
              <a:path w="3196320" h="3160361">
                <a:moveTo>
                  <a:pt x="0" y="0"/>
                </a:moveTo>
                <a:lnTo>
                  <a:pt x="3196320" y="0"/>
                </a:lnTo>
                <a:lnTo>
                  <a:pt x="3196320" y="3160361"/>
                </a:lnTo>
                <a:lnTo>
                  <a:pt x="0" y="31603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2" name="TextBox 32"/>
          <p:cNvSpPr txBox="1"/>
          <p:nvPr/>
        </p:nvSpPr>
        <p:spPr>
          <a:xfrm>
            <a:off x="587705" y="646754"/>
            <a:ext cx="7765685" cy="509627"/>
          </a:xfrm>
          <a:prstGeom prst="rect">
            <a:avLst/>
          </a:prstGeom>
        </p:spPr>
        <p:txBody>
          <a:bodyPr lIns="0" tIns="0" rIns="0" bIns="0" rtlCol="0" anchor="t">
            <a:spAutoFit/>
          </a:bodyPr>
          <a:lstStyle/>
          <a:p>
            <a:pPr algn="l">
              <a:lnSpc>
                <a:spcPts val="4095"/>
              </a:lnSpc>
            </a:pPr>
            <a:r>
              <a:rPr lang="en-US" sz="3413" dirty="0">
                <a:solidFill>
                  <a:srgbClr val="FFFFFF"/>
                </a:solidFill>
                <a:latin typeface="Arial Black" panose="020B0A04020102020204" pitchFamily="34" charset="0"/>
              </a:rPr>
              <a:t>Calculator Quick Facts</a:t>
            </a:r>
          </a:p>
        </p:txBody>
      </p:sp>
      <p:sp>
        <p:nvSpPr>
          <p:cNvPr id="33" name="TextBox 33"/>
          <p:cNvSpPr txBox="1"/>
          <p:nvPr/>
        </p:nvSpPr>
        <p:spPr>
          <a:xfrm>
            <a:off x="1545281" y="1480320"/>
            <a:ext cx="7159877" cy="348942"/>
          </a:xfrm>
          <a:prstGeom prst="rect">
            <a:avLst/>
          </a:prstGeom>
        </p:spPr>
        <p:txBody>
          <a:bodyPr lIns="0" tIns="0" rIns="0" bIns="0" rtlCol="0" anchor="t">
            <a:spAutoFit/>
          </a:bodyPr>
          <a:lstStyle/>
          <a:p>
            <a:pPr algn="l">
              <a:lnSpc>
                <a:spcPts val="2879"/>
              </a:lnSpc>
            </a:pPr>
            <a:r>
              <a:rPr lang="en-US" sz="2399" dirty="0">
                <a:solidFill>
                  <a:srgbClr val="FFFFFF"/>
                </a:solidFill>
                <a:latin typeface="Arial" panose="020B0604020202020204" pitchFamily="34" charset="0"/>
              </a:rPr>
              <a:t>Use your calculator as a tool, not a crutch </a:t>
            </a:r>
          </a:p>
        </p:txBody>
      </p:sp>
      <p:sp>
        <p:nvSpPr>
          <p:cNvPr id="34" name="TextBox 34"/>
          <p:cNvSpPr txBox="1"/>
          <p:nvPr/>
        </p:nvSpPr>
        <p:spPr>
          <a:xfrm>
            <a:off x="1545281" y="1953862"/>
            <a:ext cx="7159877" cy="348942"/>
          </a:xfrm>
          <a:prstGeom prst="rect">
            <a:avLst/>
          </a:prstGeom>
        </p:spPr>
        <p:txBody>
          <a:bodyPr lIns="0" tIns="0" rIns="0" bIns="0" rtlCol="0" anchor="t">
            <a:spAutoFit/>
          </a:bodyPr>
          <a:lstStyle/>
          <a:p>
            <a:pPr algn="l">
              <a:lnSpc>
                <a:spcPts val="2879"/>
              </a:lnSpc>
            </a:pPr>
            <a:r>
              <a:rPr lang="en-US" sz="2399" dirty="0">
                <a:solidFill>
                  <a:srgbClr val="FFFFFF"/>
                </a:solidFill>
                <a:latin typeface="Arial" panose="020B0604020202020204" pitchFamily="34" charset="0"/>
              </a:rPr>
              <a:t>Make sure your calculator has fresh batteries</a:t>
            </a:r>
          </a:p>
        </p:txBody>
      </p:sp>
      <p:sp>
        <p:nvSpPr>
          <p:cNvPr id="35" name="TextBox 35"/>
          <p:cNvSpPr txBox="1"/>
          <p:nvPr/>
        </p:nvSpPr>
        <p:spPr>
          <a:xfrm>
            <a:off x="1545281" y="2462046"/>
            <a:ext cx="7159877" cy="348942"/>
          </a:xfrm>
          <a:prstGeom prst="rect">
            <a:avLst/>
          </a:prstGeom>
        </p:spPr>
        <p:txBody>
          <a:bodyPr lIns="0" tIns="0" rIns="0" bIns="0" rtlCol="0" anchor="t">
            <a:spAutoFit/>
          </a:bodyPr>
          <a:lstStyle/>
          <a:p>
            <a:pPr algn="l">
              <a:lnSpc>
                <a:spcPts val="2879"/>
              </a:lnSpc>
            </a:pPr>
            <a:r>
              <a:rPr lang="en-US" sz="2399" dirty="0">
                <a:solidFill>
                  <a:srgbClr val="FFFFFF"/>
                </a:solidFill>
                <a:latin typeface="Arial" panose="020B0604020202020204" pitchFamily="34" charset="0"/>
              </a:rPr>
              <a:t>Don’t rely on the memory function</a:t>
            </a:r>
          </a:p>
        </p:txBody>
      </p:sp>
      <p:sp>
        <p:nvSpPr>
          <p:cNvPr id="36" name="TextBox 36"/>
          <p:cNvSpPr txBox="1"/>
          <p:nvPr/>
        </p:nvSpPr>
        <p:spPr>
          <a:xfrm>
            <a:off x="1545281" y="2945019"/>
            <a:ext cx="7159877" cy="348942"/>
          </a:xfrm>
          <a:prstGeom prst="rect">
            <a:avLst/>
          </a:prstGeom>
        </p:spPr>
        <p:txBody>
          <a:bodyPr lIns="0" tIns="0" rIns="0" bIns="0" rtlCol="0" anchor="t">
            <a:spAutoFit/>
          </a:bodyPr>
          <a:lstStyle/>
          <a:p>
            <a:pPr algn="l">
              <a:lnSpc>
                <a:spcPts val="2879"/>
              </a:lnSpc>
            </a:pPr>
            <a:r>
              <a:rPr lang="en-US" sz="2399" dirty="0">
                <a:solidFill>
                  <a:srgbClr val="FFFFFF"/>
                </a:solidFill>
                <a:latin typeface="Arial" panose="020B0604020202020204" pitchFamily="34" charset="0"/>
              </a:rPr>
              <a:t>Make sure your calculator is allowed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grpSp>
        <p:nvGrpSpPr>
          <p:cNvPr id="7" name="Group 7"/>
          <p:cNvGrpSpPr/>
          <p:nvPr/>
        </p:nvGrpSpPr>
        <p:grpSpPr>
          <a:xfrm>
            <a:off x="-1996677" y="-2086924"/>
            <a:ext cx="5817926" cy="6890152"/>
            <a:chOff x="0" y="0"/>
            <a:chExt cx="7757235" cy="9186869"/>
          </a:xfrm>
        </p:grpSpPr>
        <p:grpSp>
          <p:nvGrpSpPr>
            <p:cNvPr id="8" name="Group 8"/>
            <p:cNvGrpSpPr/>
            <p:nvPr/>
          </p:nvGrpSpPr>
          <p:grpSpPr>
            <a:xfrm rot="-2700000">
              <a:off x="1363649" y="1933696"/>
              <a:ext cx="6479935" cy="2439845"/>
              <a:chOff x="0" y="0"/>
              <a:chExt cx="1079350" cy="406400"/>
            </a:xfrm>
          </p:grpSpPr>
          <p:sp>
            <p:nvSpPr>
              <p:cNvPr id="9" name="Freeform 9"/>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alpha val="14902"/>
                </a:srgbClr>
              </a:solidFill>
            </p:spPr>
          </p:sp>
        </p:grpSp>
        <p:grpSp>
          <p:nvGrpSpPr>
            <p:cNvPr id="10" name="Group 10"/>
            <p:cNvGrpSpPr/>
            <p:nvPr/>
          </p:nvGrpSpPr>
          <p:grpSpPr>
            <a:xfrm rot="-2700000">
              <a:off x="-159593" y="4636502"/>
              <a:ext cx="6980076" cy="2439845"/>
              <a:chOff x="0" y="0"/>
              <a:chExt cx="1162657" cy="406400"/>
            </a:xfrm>
          </p:grpSpPr>
          <p:sp>
            <p:nvSpPr>
              <p:cNvPr id="11" name="Freeform 11"/>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CCCED2">
                  <a:alpha val="14902"/>
                </a:srgbClr>
              </a:solidFill>
            </p:spPr>
          </p:sp>
        </p:grpSp>
      </p:grpSp>
      <p:graphicFrame>
        <p:nvGraphicFramePr>
          <p:cNvPr id="12" name="Table 12"/>
          <p:cNvGraphicFramePr>
            <a:graphicFrameLocks noGrp="1"/>
          </p:cNvGraphicFramePr>
          <p:nvPr>
            <p:extLst>
              <p:ext uri="{D42A27DB-BD31-4B8C-83A1-F6EECF244321}">
                <p14:modId xmlns:p14="http://schemas.microsoft.com/office/powerpoint/2010/main" val="2523162408"/>
              </p:ext>
            </p:extLst>
          </p:nvPr>
        </p:nvGraphicFramePr>
        <p:xfrm>
          <a:off x="514508" y="354906"/>
          <a:ext cx="8801100" cy="6605387"/>
        </p:xfrm>
        <a:graphic>
          <a:graphicData uri="http://schemas.openxmlformats.org/drawingml/2006/table">
            <a:tbl>
              <a:tblPr/>
              <a:tblGrid>
                <a:gridCol w="2594009">
                  <a:extLst>
                    <a:ext uri="{9D8B030D-6E8A-4147-A177-3AD203B41FA5}">
                      <a16:colId xmlns:a16="http://schemas.microsoft.com/office/drawing/2014/main" val="20000"/>
                    </a:ext>
                  </a:extLst>
                </a:gridCol>
                <a:gridCol w="6207091">
                  <a:extLst>
                    <a:ext uri="{9D8B030D-6E8A-4147-A177-3AD203B41FA5}">
                      <a16:colId xmlns:a16="http://schemas.microsoft.com/office/drawing/2014/main" val="20001"/>
                    </a:ext>
                  </a:extLst>
                </a:gridCol>
              </a:tblGrid>
              <a:tr h="360835">
                <a:tc>
                  <a:txBody>
                    <a:bodyPr/>
                    <a:lstStyle/>
                    <a:p>
                      <a:pPr algn="l">
                        <a:lnSpc>
                          <a:spcPts val="2304"/>
                        </a:lnSpc>
                        <a:defRPr/>
                      </a:pPr>
                      <a:r>
                        <a:rPr lang="en-US" sz="1920" dirty="0">
                          <a:solidFill>
                            <a:srgbClr val="FFFFFF"/>
                          </a:solidFill>
                          <a:latin typeface="Arial Black" panose="020B0A04020102020204" pitchFamily="34" charset="0"/>
                        </a:rPr>
                        <a:t> Key Term</a:t>
                      </a:r>
                      <a:endParaRPr lang="en-US" sz="1100"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l">
                        <a:lnSpc>
                          <a:spcPts val="2304"/>
                        </a:lnSpc>
                        <a:defRPr/>
                      </a:pPr>
                      <a:r>
                        <a:rPr lang="en-US" sz="1920" dirty="0">
                          <a:solidFill>
                            <a:srgbClr val="FFFFFF"/>
                          </a:solidFill>
                          <a:latin typeface="Arial Black" panose="020B0A04020102020204" pitchFamily="34" charset="0"/>
                        </a:rPr>
                        <a:t> Definition</a:t>
                      </a:r>
                      <a:endParaRPr lang="en-US" sz="1100"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10000"/>
                  </a:ext>
                </a:extLst>
              </a:tr>
              <a:tr h="324751">
                <a:tc>
                  <a:txBody>
                    <a:bodyPr/>
                    <a:lstStyle/>
                    <a:p>
                      <a:pPr algn="l">
                        <a:lnSpc>
                          <a:spcPts val="2047"/>
                        </a:lnSpc>
                        <a:defRPr/>
                      </a:pPr>
                      <a:r>
                        <a:rPr lang="en-US" sz="1706" dirty="0">
                          <a:solidFill>
                            <a:srgbClr val="0070C0"/>
                          </a:solidFill>
                          <a:latin typeface="Arial Black" panose="020B0A04020102020204" pitchFamily="34" charset="0"/>
                        </a:rPr>
                        <a:t> </a:t>
                      </a:r>
                      <a:r>
                        <a:rPr lang="en-US" sz="1706" dirty="0">
                          <a:solidFill>
                            <a:srgbClr val="0070C0"/>
                          </a:solidFill>
                          <a:latin typeface="Arial" panose="020B0604020202020204" pitchFamily="34" charset="0"/>
                          <a:cs typeface="Arial" panose="020B0604020202020204" pitchFamily="34" charset="0"/>
                        </a:rPr>
                        <a:t>Integer</a:t>
                      </a:r>
                      <a:endParaRPr lang="en-US" sz="1100" dirty="0">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2047"/>
                        </a:lnSpc>
                        <a:defRPr/>
                      </a:pPr>
                      <a:r>
                        <a:rPr lang="en-US" sz="1706" dirty="0">
                          <a:solidFill>
                            <a:srgbClr val="000000"/>
                          </a:solidFill>
                          <a:latin typeface="Arial" panose="020B0604020202020204" pitchFamily="34" charset="0"/>
                          <a:cs typeface="Arial" panose="020B0604020202020204" pitchFamily="34" charset="0"/>
                        </a:rPr>
                        <a:t> Any number that is not a fraction</a:t>
                      </a:r>
                      <a:endParaRPr lang="en-US" sz="1100" dirty="0">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24751">
                <a:tc>
                  <a:txBody>
                    <a:bodyPr/>
                    <a:lstStyle/>
                    <a:p>
                      <a:pPr algn="l">
                        <a:lnSpc>
                          <a:spcPts val="2047"/>
                        </a:lnSpc>
                        <a:defRPr/>
                      </a:pPr>
                      <a:r>
                        <a:rPr lang="en-US" sz="1706" dirty="0">
                          <a:solidFill>
                            <a:srgbClr val="0070C0"/>
                          </a:solidFill>
                          <a:latin typeface="Arial Black" panose="020B0A04020102020204" pitchFamily="34" charset="0"/>
                        </a:rPr>
                        <a:t> </a:t>
                      </a:r>
                      <a:r>
                        <a:rPr lang="en-US" sz="1706" dirty="0">
                          <a:solidFill>
                            <a:srgbClr val="0070C0"/>
                          </a:solidFill>
                          <a:latin typeface="Arial" panose="020B0604020202020204" pitchFamily="34" charset="0"/>
                          <a:cs typeface="Arial" panose="020B0604020202020204" pitchFamily="34" charset="0"/>
                        </a:rPr>
                        <a:t>Real number</a:t>
                      </a:r>
                      <a:endParaRPr lang="en-US" sz="1100" dirty="0">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2047"/>
                        </a:lnSpc>
                        <a:defRPr/>
                      </a:pPr>
                      <a:r>
                        <a:rPr lang="en-US" sz="1706" dirty="0">
                          <a:solidFill>
                            <a:srgbClr val="000000"/>
                          </a:solidFill>
                          <a:latin typeface="Arial" panose="020B0604020202020204" pitchFamily="34" charset="0"/>
                          <a:cs typeface="Arial" panose="020B0604020202020204" pitchFamily="34" charset="0"/>
                        </a:rPr>
                        <a:t> Any rational or irrational number</a:t>
                      </a:r>
                      <a:endParaRPr lang="en-US" sz="1100" dirty="0">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24751">
                <a:tc>
                  <a:txBody>
                    <a:bodyPr/>
                    <a:lstStyle/>
                    <a:p>
                      <a:pPr algn="l">
                        <a:lnSpc>
                          <a:spcPts val="2047"/>
                        </a:lnSpc>
                        <a:defRPr/>
                      </a:pPr>
                      <a:r>
                        <a:rPr lang="en-US" sz="1706" dirty="0">
                          <a:solidFill>
                            <a:srgbClr val="0070C0"/>
                          </a:solidFill>
                          <a:latin typeface="Arial Black" panose="020B0A04020102020204" pitchFamily="34" charset="0"/>
                        </a:rPr>
                        <a:t> </a:t>
                      </a:r>
                      <a:r>
                        <a:rPr lang="en-US" sz="1706" dirty="0">
                          <a:solidFill>
                            <a:srgbClr val="0070C0"/>
                          </a:solidFill>
                          <a:latin typeface="Arial" panose="020B0604020202020204" pitchFamily="34" charset="0"/>
                          <a:cs typeface="Arial" panose="020B0604020202020204" pitchFamily="34" charset="0"/>
                        </a:rPr>
                        <a:t>Rational number</a:t>
                      </a:r>
                      <a:endParaRPr lang="en-US" sz="1100" dirty="0">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2047"/>
                        </a:lnSpc>
                        <a:defRPr/>
                      </a:pPr>
                      <a:r>
                        <a:rPr lang="en-US" sz="1706" dirty="0">
                          <a:solidFill>
                            <a:srgbClr val="000000"/>
                          </a:solidFill>
                          <a:latin typeface="Arial" panose="020B0604020202020204" pitchFamily="34" charset="0"/>
                          <a:cs typeface="Arial" panose="020B0604020202020204" pitchFamily="34" charset="0"/>
                        </a:rPr>
                        <a:t> An integer or a fraction</a:t>
                      </a:r>
                      <a:endParaRPr lang="en-US" sz="1100" dirty="0">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68315">
                <a:tc>
                  <a:txBody>
                    <a:bodyPr/>
                    <a:lstStyle/>
                    <a:p>
                      <a:pPr algn="l">
                        <a:lnSpc>
                          <a:spcPts val="2047"/>
                        </a:lnSpc>
                        <a:defRPr/>
                      </a:pPr>
                      <a:r>
                        <a:rPr lang="en-US" sz="1706" dirty="0">
                          <a:solidFill>
                            <a:srgbClr val="0070C0"/>
                          </a:solidFill>
                          <a:latin typeface="Arial Black" panose="020B0A04020102020204" pitchFamily="34" charset="0"/>
                        </a:rPr>
                        <a:t> </a:t>
                      </a:r>
                      <a:r>
                        <a:rPr lang="en-US" sz="1706" dirty="0">
                          <a:solidFill>
                            <a:srgbClr val="0070C0"/>
                          </a:solidFill>
                          <a:latin typeface="Arial" panose="020B0604020202020204" pitchFamily="34" charset="0"/>
                          <a:cs typeface="Arial" panose="020B0604020202020204" pitchFamily="34" charset="0"/>
                        </a:rPr>
                        <a:t>Prime number</a:t>
                      </a:r>
                      <a:endParaRPr lang="en-US" sz="1100" dirty="0">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2047"/>
                        </a:lnSpc>
                        <a:defRPr/>
                      </a:pPr>
                      <a:r>
                        <a:rPr lang="en-US" sz="1706" dirty="0">
                          <a:solidFill>
                            <a:srgbClr val="000000"/>
                          </a:solidFill>
                          <a:latin typeface="Arial" panose="020B0604020202020204" pitchFamily="34" charset="0"/>
                          <a:cs typeface="Arial" panose="020B0604020202020204" pitchFamily="34" charset="0"/>
                        </a:rPr>
                        <a:t> A number divisible by only one and itself</a:t>
                      </a:r>
                      <a:endParaRPr lang="en-US" sz="1100" dirty="0">
                        <a:latin typeface="Arial" panose="020B0604020202020204" pitchFamily="34" charset="0"/>
                        <a:cs typeface="Arial" panose="020B0604020202020204" pitchFamily="34" charset="0"/>
                      </a:endParaRPr>
                    </a:p>
                    <a:p>
                      <a:pPr algn="l">
                        <a:lnSpc>
                          <a:spcPts val="2047"/>
                        </a:lnSpc>
                      </a:pPr>
                      <a:r>
                        <a:rPr lang="en-US" sz="1706" dirty="0">
                          <a:solidFill>
                            <a:srgbClr val="000000"/>
                          </a:solidFill>
                          <a:latin typeface="Arial" panose="020B0604020202020204" pitchFamily="34" charset="0"/>
                          <a:cs typeface="Arial" panose="020B0604020202020204" pitchFamily="34" charset="0"/>
                        </a:rPr>
                        <a:t> ZERO AND ONE ARE NEVER PRIME!!!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68315">
                <a:tc>
                  <a:txBody>
                    <a:bodyPr/>
                    <a:lstStyle/>
                    <a:p>
                      <a:pPr algn="l">
                        <a:lnSpc>
                          <a:spcPts val="2047"/>
                        </a:lnSpc>
                        <a:defRPr/>
                      </a:pPr>
                      <a:r>
                        <a:rPr lang="en-US" sz="1706" dirty="0">
                          <a:solidFill>
                            <a:srgbClr val="0070C0"/>
                          </a:solidFill>
                          <a:latin typeface="Arial" panose="020B0604020202020204" pitchFamily="34" charset="0"/>
                          <a:cs typeface="Arial" panose="020B0604020202020204" pitchFamily="34" charset="0"/>
                        </a:rPr>
                        <a:t> Remainder</a:t>
                      </a:r>
                      <a:endParaRPr lang="en-US" sz="1100" dirty="0">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2047"/>
                        </a:lnSpc>
                        <a:defRPr/>
                      </a:pPr>
                      <a:r>
                        <a:rPr lang="en-US" sz="1706" dirty="0">
                          <a:solidFill>
                            <a:srgbClr val="000000"/>
                          </a:solidFill>
                          <a:latin typeface="Arial" panose="020B0604020202020204" pitchFamily="34" charset="0"/>
                          <a:cs typeface="Arial" panose="020B0604020202020204" pitchFamily="34" charset="0"/>
                        </a:rPr>
                        <a:t> The number left over when one integer is divided  </a:t>
                      </a:r>
                    </a:p>
                    <a:p>
                      <a:pPr algn="l">
                        <a:lnSpc>
                          <a:spcPts val="2047"/>
                        </a:lnSpc>
                        <a:defRPr/>
                      </a:pPr>
                      <a:r>
                        <a:rPr lang="en-US" sz="1706" dirty="0">
                          <a:solidFill>
                            <a:srgbClr val="000000"/>
                          </a:solidFill>
                          <a:latin typeface="Arial" panose="020B0604020202020204" pitchFamily="34" charset="0"/>
                          <a:cs typeface="Arial" panose="020B0604020202020204" pitchFamily="34" charset="0"/>
                        </a:rPr>
                        <a:t> by another</a:t>
                      </a:r>
                      <a:endParaRPr lang="en-US" sz="1100" dirty="0">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24751">
                <a:tc>
                  <a:txBody>
                    <a:bodyPr/>
                    <a:lstStyle/>
                    <a:p>
                      <a:pPr algn="l">
                        <a:lnSpc>
                          <a:spcPts val="2047"/>
                        </a:lnSpc>
                        <a:defRPr/>
                      </a:pPr>
                      <a:r>
                        <a:rPr lang="en-US" sz="1706" dirty="0">
                          <a:solidFill>
                            <a:srgbClr val="0070C0"/>
                          </a:solidFill>
                          <a:latin typeface="Arial" panose="020B0604020202020204" pitchFamily="34" charset="0"/>
                          <a:cs typeface="Arial" panose="020B0604020202020204" pitchFamily="34" charset="0"/>
                        </a:rPr>
                        <a:t> Absolute Value</a:t>
                      </a:r>
                      <a:endParaRPr lang="en-US" sz="1100" dirty="0">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2047"/>
                        </a:lnSpc>
                        <a:defRPr/>
                      </a:pPr>
                      <a:r>
                        <a:rPr lang="en-US" sz="1706" dirty="0">
                          <a:solidFill>
                            <a:srgbClr val="000000"/>
                          </a:solidFill>
                          <a:latin typeface="Arial" panose="020B0604020202020204" pitchFamily="34" charset="0"/>
                          <a:cs typeface="Arial" panose="020B0604020202020204" pitchFamily="34" charset="0"/>
                        </a:rPr>
                        <a:t> Distance from zero</a:t>
                      </a:r>
                      <a:endParaRPr lang="en-US" sz="1100" dirty="0">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24751">
                <a:tc>
                  <a:txBody>
                    <a:bodyPr/>
                    <a:lstStyle/>
                    <a:p>
                      <a:pPr algn="l">
                        <a:lnSpc>
                          <a:spcPts val="2047"/>
                        </a:lnSpc>
                        <a:defRPr/>
                      </a:pPr>
                      <a:r>
                        <a:rPr lang="en-US" sz="1706" dirty="0">
                          <a:solidFill>
                            <a:srgbClr val="0070C0"/>
                          </a:solidFill>
                          <a:latin typeface="Arial" panose="020B0604020202020204" pitchFamily="34" charset="0"/>
                          <a:cs typeface="Arial" panose="020B0604020202020204" pitchFamily="34" charset="0"/>
                        </a:rPr>
                        <a:t> Product</a:t>
                      </a:r>
                      <a:endParaRPr lang="en-US" sz="1100" dirty="0">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2047"/>
                        </a:lnSpc>
                        <a:defRPr/>
                      </a:pPr>
                      <a:r>
                        <a:rPr lang="en-US" sz="1706" dirty="0">
                          <a:solidFill>
                            <a:srgbClr val="000000"/>
                          </a:solidFill>
                          <a:latin typeface="Arial" panose="020B0604020202020204" pitchFamily="34" charset="0"/>
                          <a:cs typeface="Arial" panose="020B0604020202020204" pitchFamily="34" charset="0"/>
                        </a:rPr>
                        <a:t> Multiply</a:t>
                      </a:r>
                      <a:endParaRPr lang="en-US" sz="1100" dirty="0">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24751">
                <a:tc>
                  <a:txBody>
                    <a:bodyPr/>
                    <a:lstStyle/>
                    <a:p>
                      <a:pPr algn="l">
                        <a:lnSpc>
                          <a:spcPts val="2047"/>
                        </a:lnSpc>
                        <a:defRPr/>
                      </a:pPr>
                      <a:r>
                        <a:rPr lang="en-US" sz="1706" dirty="0">
                          <a:solidFill>
                            <a:srgbClr val="0070C0"/>
                          </a:solidFill>
                          <a:latin typeface="Arial" panose="020B0604020202020204" pitchFamily="34" charset="0"/>
                          <a:cs typeface="Arial" panose="020B0604020202020204" pitchFamily="34" charset="0"/>
                        </a:rPr>
                        <a:t> Quotient</a:t>
                      </a:r>
                      <a:endParaRPr lang="en-US" sz="1100" dirty="0">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2047"/>
                        </a:lnSpc>
                        <a:defRPr/>
                      </a:pPr>
                      <a:r>
                        <a:rPr lang="en-US" sz="1706" dirty="0">
                          <a:solidFill>
                            <a:srgbClr val="000000"/>
                          </a:solidFill>
                          <a:latin typeface="Arial" panose="020B0604020202020204" pitchFamily="34" charset="0"/>
                          <a:cs typeface="Arial" panose="020B0604020202020204" pitchFamily="34" charset="0"/>
                        </a:rPr>
                        <a:t> Divide</a:t>
                      </a:r>
                      <a:endParaRPr lang="en-US" sz="1100" dirty="0">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24751">
                <a:tc>
                  <a:txBody>
                    <a:bodyPr/>
                    <a:lstStyle/>
                    <a:p>
                      <a:pPr algn="l">
                        <a:lnSpc>
                          <a:spcPts val="2047"/>
                        </a:lnSpc>
                        <a:defRPr/>
                      </a:pPr>
                      <a:r>
                        <a:rPr lang="en-US" sz="1706" dirty="0">
                          <a:solidFill>
                            <a:srgbClr val="0070C0"/>
                          </a:solidFill>
                          <a:latin typeface="Arial" panose="020B0604020202020204" pitchFamily="34" charset="0"/>
                          <a:cs typeface="Arial" panose="020B0604020202020204" pitchFamily="34" charset="0"/>
                        </a:rPr>
                        <a:t> Sum</a:t>
                      </a:r>
                      <a:endParaRPr lang="en-US" sz="1100" dirty="0">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2047"/>
                        </a:lnSpc>
                        <a:defRPr/>
                      </a:pPr>
                      <a:r>
                        <a:rPr lang="en-US" sz="1706" dirty="0">
                          <a:solidFill>
                            <a:srgbClr val="000000"/>
                          </a:solidFill>
                          <a:latin typeface="Arial" panose="020B0604020202020204" pitchFamily="34" charset="0"/>
                          <a:cs typeface="Arial" panose="020B0604020202020204" pitchFamily="34" charset="0"/>
                        </a:rPr>
                        <a:t> Add</a:t>
                      </a:r>
                      <a:endParaRPr lang="en-US" sz="1100" dirty="0">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324751">
                <a:tc>
                  <a:txBody>
                    <a:bodyPr/>
                    <a:lstStyle/>
                    <a:p>
                      <a:pPr algn="l">
                        <a:lnSpc>
                          <a:spcPts val="2047"/>
                        </a:lnSpc>
                        <a:defRPr/>
                      </a:pPr>
                      <a:r>
                        <a:rPr lang="en-US" sz="1706" dirty="0">
                          <a:solidFill>
                            <a:srgbClr val="0070C0"/>
                          </a:solidFill>
                          <a:latin typeface="Arial" panose="020B0604020202020204" pitchFamily="34" charset="0"/>
                          <a:cs typeface="Arial" panose="020B0604020202020204" pitchFamily="34" charset="0"/>
                        </a:rPr>
                        <a:t> Difference</a:t>
                      </a:r>
                      <a:endParaRPr lang="en-US" sz="1100" dirty="0">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2047"/>
                        </a:lnSpc>
                        <a:defRPr/>
                      </a:pPr>
                      <a:r>
                        <a:rPr lang="en-US" sz="1706" dirty="0">
                          <a:solidFill>
                            <a:srgbClr val="000000"/>
                          </a:solidFill>
                          <a:latin typeface="Arial" panose="020B0604020202020204" pitchFamily="34" charset="0"/>
                          <a:cs typeface="Arial" panose="020B0604020202020204" pitchFamily="34" charset="0"/>
                        </a:rPr>
                        <a:t> Subtract</a:t>
                      </a:r>
                      <a:endParaRPr lang="en-US" sz="1100" dirty="0">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324751">
                <a:tc>
                  <a:txBody>
                    <a:bodyPr/>
                    <a:lstStyle/>
                    <a:p>
                      <a:pPr algn="l">
                        <a:lnSpc>
                          <a:spcPts val="2047"/>
                        </a:lnSpc>
                        <a:defRPr/>
                      </a:pPr>
                      <a:r>
                        <a:rPr lang="en-US" sz="1706" dirty="0">
                          <a:solidFill>
                            <a:srgbClr val="0070C0"/>
                          </a:solidFill>
                          <a:latin typeface="Arial" panose="020B0604020202020204" pitchFamily="34" charset="0"/>
                          <a:cs typeface="Arial" panose="020B0604020202020204" pitchFamily="34" charset="0"/>
                        </a:rPr>
                        <a:t> Consecutive</a:t>
                      </a:r>
                      <a:endParaRPr lang="en-US" sz="1100" dirty="0">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2047"/>
                        </a:lnSpc>
                        <a:defRPr/>
                      </a:pPr>
                      <a:r>
                        <a:rPr lang="en-US" sz="1706" dirty="0">
                          <a:solidFill>
                            <a:srgbClr val="000000"/>
                          </a:solidFill>
                          <a:latin typeface="Arial" panose="020B0604020202020204" pitchFamily="34" charset="0"/>
                          <a:cs typeface="Arial" panose="020B0604020202020204" pitchFamily="34" charset="0"/>
                        </a:rPr>
                        <a:t> Integers in a sequence</a:t>
                      </a:r>
                      <a:endParaRPr lang="en-US" sz="1100" dirty="0">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324751">
                <a:tc>
                  <a:txBody>
                    <a:bodyPr/>
                    <a:lstStyle/>
                    <a:p>
                      <a:pPr algn="l">
                        <a:lnSpc>
                          <a:spcPts val="2047"/>
                        </a:lnSpc>
                        <a:defRPr/>
                      </a:pPr>
                      <a:r>
                        <a:rPr lang="en-US" sz="1706" dirty="0">
                          <a:solidFill>
                            <a:srgbClr val="0070C0"/>
                          </a:solidFill>
                          <a:latin typeface="Arial" panose="020B0604020202020204" pitchFamily="34" charset="0"/>
                          <a:cs typeface="Arial" panose="020B0604020202020204" pitchFamily="34" charset="0"/>
                        </a:rPr>
                        <a:t> Distinct</a:t>
                      </a:r>
                      <a:endParaRPr lang="en-US" sz="1100" dirty="0">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2047"/>
                        </a:lnSpc>
                        <a:defRPr/>
                      </a:pPr>
                      <a:r>
                        <a:rPr lang="en-US" sz="1706" dirty="0">
                          <a:solidFill>
                            <a:srgbClr val="000000"/>
                          </a:solidFill>
                          <a:latin typeface="Arial" panose="020B0604020202020204" pitchFamily="34" charset="0"/>
                          <a:cs typeface="Arial" panose="020B0604020202020204" pitchFamily="34" charset="0"/>
                        </a:rPr>
                        <a:t> Non-repeats</a:t>
                      </a:r>
                      <a:endParaRPr lang="en-US" sz="1100" dirty="0">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480218">
                <a:tc>
                  <a:txBody>
                    <a:bodyPr/>
                    <a:lstStyle/>
                    <a:p>
                      <a:pPr algn="l">
                        <a:lnSpc>
                          <a:spcPts val="2047"/>
                        </a:lnSpc>
                        <a:defRPr/>
                      </a:pPr>
                      <a:r>
                        <a:rPr lang="en-US" sz="1706" dirty="0">
                          <a:solidFill>
                            <a:srgbClr val="0070C0"/>
                          </a:solidFill>
                          <a:latin typeface="Arial" panose="020B0604020202020204" pitchFamily="34" charset="0"/>
                          <a:cs typeface="Arial" panose="020B0604020202020204" pitchFamily="34" charset="0"/>
                        </a:rPr>
                        <a:t> Union</a:t>
                      </a:r>
                      <a:endParaRPr lang="en-US" sz="1100" dirty="0">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2047"/>
                        </a:lnSpc>
                        <a:defRPr/>
                      </a:pPr>
                      <a:r>
                        <a:rPr lang="en-US" sz="1706" dirty="0">
                          <a:solidFill>
                            <a:srgbClr val="000000"/>
                          </a:solidFill>
                          <a:latin typeface="Arial" panose="020B0604020202020204" pitchFamily="34" charset="0"/>
                          <a:cs typeface="Arial" panose="020B0604020202020204" pitchFamily="34" charset="0"/>
                        </a:rPr>
                        <a:t> The collection of points the lie in sets A,B, or both</a:t>
                      </a:r>
                      <a:endParaRPr lang="en-US" sz="1100" dirty="0">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324751">
                <a:tc>
                  <a:txBody>
                    <a:bodyPr/>
                    <a:lstStyle/>
                    <a:p>
                      <a:pPr algn="l">
                        <a:lnSpc>
                          <a:spcPts val="2047"/>
                        </a:lnSpc>
                        <a:defRPr/>
                      </a:pPr>
                      <a:r>
                        <a:rPr lang="en-US" sz="1706" dirty="0">
                          <a:solidFill>
                            <a:srgbClr val="0070C0"/>
                          </a:solidFill>
                          <a:latin typeface="Arial" panose="020B0604020202020204" pitchFamily="34" charset="0"/>
                          <a:cs typeface="Arial" panose="020B0604020202020204" pitchFamily="34" charset="0"/>
                        </a:rPr>
                        <a:t> Intersection</a:t>
                      </a:r>
                      <a:endParaRPr lang="en-US" sz="1100" dirty="0">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2047"/>
                        </a:lnSpc>
                        <a:defRPr/>
                      </a:pPr>
                      <a:r>
                        <a:rPr lang="en-US" sz="1706" dirty="0">
                          <a:solidFill>
                            <a:srgbClr val="000000"/>
                          </a:solidFill>
                          <a:latin typeface="Arial" panose="020B0604020202020204" pitchFamily="34" charset="0"/>
                          <a:cs typeface="Arial" panose="020B0604020202020204" pitchFamily="34" charset="0"/>
                        </a:rPr>
                        <a:t> The point where two straight lines meet</a:t>
                      </a:r>
                      <a:endParaRPr lang="en-US" sz="1100" dirty="0">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055443">
                <a:tc>
                  <a:txBody>
                    <a:bodyPr/>
                    <a:lstStyle/>
                    <a:p>
                      <a:pPr algn="l">
                        <a:lnSpc>
                          <a:spcPts val="2047"/>
                        </a:lnSpc>
                        <a:defRPr/>
                      </a:pPr>
                      <a:r>
                        <a:rPr lang="en-US" sz="1706" dirty="0">
                          <a:solidFill>
                            <a:srgbClr val="0070C0"/>
                          </a:solidFill>
                          <a:latin typeface="Arial" panose="020B0604020202020204" pitchFamily="34" charset="0"/>
                          <a:cs typeface="Arial" panose="020B0604020202020204" pitchFamily="34" charset="0"/>
                        </a:rPr>
                        <a:t> Rules of zero</a:t>
                      </a:r>
                      <a:endParaRPr lang="en-US" sz="1100" dirty="0">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2047"/>
                        </a:lnSpc>
                        <a:defRPr/>
                      </a:pPr>
                      <a:r>
                        <a:rPr lang="en-US" sz="1706" dirty="0">
                          <a:solidFill>
                            <a:srgbClr val="000000"/>
                          </a:solidFill>
                          <a:latin typeface="Arial" panose="020B0604020202020204" pitchFamily="34" charset="0"/>
                          <a:cs typeface="Arial" panose="020B0604020202020204" pitchFamily="34" charset="0"/>
                        </a:rPr>
                        <a:t> 0÷a = 0 (if a does not equal 0)</a:t>
                      </a:r>
                      <a:endParaRPr lang="en-US" sz="1100" dirty="0">
                        <a:latin typeface="Arial" panose="020B0604020202020204" pitchFamily="34" charset="0"/>
                        <a:cs typeface="Arial" panose="020B0604020202020204" pitchFamily="34" charset="0"/>
                      </a:endParaRPr>
                    </a:p>
                    <a:p>
                      <a:pPr algn="l">
                        <a:lnSpc>
                          <a:spcPts val="2047"/>
                        </a:lnSpc>
                      </a:pPr>
                      <a:r>
                        <a:rPr lang="en-US" sz="1706" dirty="0">
                          <a:solidFill>
                            <a:srgbClr val="000000"/>
                          </a:solidFill>
                          <a:latin typeface="Arial" panose="020B0604020202020204" pitchFamily="34" charset="0"/>
                          <a:cs typeface="Arial" panose="020B0604020202020204" pitchFamily="34" charset="0"/>
                        </a:rPr>
                        <a:t> = 1</a:t>
                      </a:r>
                    </a:p>
                    <a:p>
                      <a:pPr algn="l">
                        <a:lnSpc>
                          <a:spcPts val="2047"/>
                        </a:lnSpc>
                      </a:pPr>
                      <a:r>
                        <a:rPr lang="en-US" sz="1706" dirty="0">
                          <a:solidFill>
                            <a:srgbClr val="000000"/>
                          </a:solidFill>
                          <a:latin typeface="Arial" panose="020B0604020202020204" pitchFamily="34" charset="0"/>
                          <a:cs typeface="Arial" panose="020B0604020202020204" pitchFamily="34" charset="0"/>
                        </a:rPr>
                        <a:t> 0(a) = 0</a:t>
                      </a:r>
                    </a:p>
                    <a:p>
                      <a:pPr algn="l">
                        <a:lnSpc>
                          <a:spcPts val="2047"/>
                        </a:lnSpc>
                      </a:pPr>
                      <a:r>
                        <a:rPr lang="en-US" sz="1706" dirty="0">
                          <a:solidFill>
                            <a:srgbClr val="000000"/>
                          </a:solidFill>
                          <a:latin typeface="Arial" panose="020B0604020202020204" pitchFamily="34" charset="0"/>
                          <a:cs typeface="Arial" panose="020B0604020202020204" pitchFamily="34" charset="0"/>
                        </a:rPr>
                        <a:t> a÷0 = undefined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18900000">
            <a:off x="-1435642" y="5834761"/>
            <a:ext cx="4232445" cy="1593613"/>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alpha val="14902"/>
              </a:srgbClr>
            </a:solidFill>
          </p:spPr>
        </p:sp>
      </p:grpSp>
      <p:grpSp>
        <p:nvGrpSpPr>
          <p:cNvPr id="5" name="Group 5"/>
          <p:cNvGrpSpPr/>
          <p:nvPr/>
        </p:nvGrpSpPr>
        <p:grpSpPr>
          <a:xfrm rot="18900000">
            <a:off x="-2430565" y="7600130"/>
            <a:ext cx="4559118" cy="1593613"/>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8FBF26">
                <a:alpha val="14902"/>
              </a:srgbClr>
            </a:solidFill>
          </p:spPr>
        </p:sp>
      </p:grpSp>
      <p:grpSp>
        <p:nvGrpSpPr>
          <p:cNvPr id="7" name="Group 7"/>
          <p:cNvGrpSpPr/>
          <p:nvPr/>
        </p:nvGrpSpPr>
        <p:grpSpPr>
          <a:xfrm>
            <a:off x="8456018" y="-511578"/>
            <a:ext cx="2248102" cy="2248102"/>
            <a:chOff x="0" y="0"/>
            <a:chExt cx="2997470" cy="2997470"/>
          </a:xfrm>
        </p:grpSpPr>
        <p:grpSp>
          <p:nvGrpSpPr>
            <p:cNvPr id="8" name="Group 8"/>
            <p:cNvGrpSpPr/>
            <p:nvPr/>
          </p:nvGrpSpPr>
          <p:grpSpPr>
            <a:xfrm rot="-2700000">
              <a:off x="-139827" y="1017765"/>
              <a:ext cx="3277123" cy="961939"/>
              <a:chOff x="0" y="0"/>
              <a:chExt cx="1384518" cy="406400"/>
            </a:xfrm>
          </p:grpSpPr>
          <p:sp>
            <p:nvSpPr>
              <p:cNvPr id="9" name="Freeform 9"/>
              <p:cNvSpPr/>
              <p:nvPr/>
            </p:nvSpPr>
            <p:spPr>
              <a:xfrm>
                <a:off x="17780" y="22860"/>
                <a:ext cx="1359119" cy="360680"/>
              </a:xfrm>
              <a:custGeom>
                <a:avLst/>
                <a:gdLst/>
                <a:ahLst/>
                <a:cxnLst/>
                <a:rect l="l" t="t" r="r" b="b"/>
                <a:pathLst>
                  <a:path w="1359119" h="360680">
                    <a:moveTo>
                      <a:pt x="1359119" y="180340"/>
                    </a:moveTo>
                    <a:cubicBezTo>
                      <a:pt x="1359119" y="81280"/>
                      <a:pt x="1279109" y="0"/>
                      <a:pt x="1178779" y="0"/>
                    </a:cubicBezTo>
                    <a:lnTo>
                      <a:pt x="172720" y="0"/>
                    </a:lnTo>
                    <a:lnTo>
                      <a:pt x="172720" y="1270"/>
                    </a:lnTo>
                    <a:cubicBezTo>
                      <a:pt x="76200" y="5080"/>
                      <a:pt x="0" y="83820"/>
                      <a:pt x="0" y="180340"/>
                    </a:cubicBezTo>
                    <a:cubicBezTo>
                      <a:pt x="0" y="276860"/>
                      <a:pt x="77470" y="355600"/>
                      <a:pt x="172720" y="359410"/>
                    </a:cubicBezTo>
                    <a:lnTo>
                      <a:pt x="172720" y="360680"/>
                    </a:lnTo>
                    <a:lnTo>
                      <a:pt x="1178778" y="360680"/>
                    </a:lnTo>
                    <a:cubicBezTo>
                      <a:pt x="1277838" y="360680"/>
                      <a:pt x="1359118" y="279400"/>
                      <a:pt x="1359118" y="180340"/>
                    </a:cubicBezTo>
                    <a:close/>
                  </a:path>
                </a:pathLst>
              </a:custGeom>
              <a:solidFill>
                <a:srgbClr val="1B87BE"/>
              </a:solidFill>
            </p:spPr>
          </p:sp>
        </p:grpSp>
        <p:grpSp>
          <p:nvGrpSpPr>
            <p:cNvPr id="10" name="Group 10"/>
            <p:cNvGrpSpPr/>
            <p:nvPr/>
          </p:nvGrpSpPr>
          <p:grpSpPr>
            <a:xfrm rot="-2700000">
              <a:off x="196405" y="758956"/>
              <a:ext cx="1994974" cy="961939"/>
              <a:chOff x="0" y="0"/>
              <a:chExt cx="842836" cy="406400"/>
            </a:xfrm>
          </p:grpSpPr>
          <p:sp>
            <p:nvSpPr>
              <p:cNvPr id="11" name="Freeform 11"/>
              <p:cNvSpPr/>
              <p:nvPr/>
            </p:nvSpPr>
            <p:spPr>
              <a:xfrm>
                <a:off x="17780" y="22860"/>
                <a:ext cx="817436" cy="360680"/>
              </a:xfrm>
              <a:custGeom>
                <a:avLst/>
                <a:gdLst/>
                <a:ahLst/>
                <a:cxnLst/>
                <a:rect l="l" t="t" r="r" b="b"/>
                <a:pathLst>
                  <a:path w="817436" h="360680">
                    <a:moveTo>
                      <a:pt x="817436" y="180340"/>
                    </a:moveTo>
                    <a:cubicBezTo>
                      <a:pt x="817436" y="81280"/>
                      <a:pt x="737426" y="0"/>
                      <a:pt x="637096" y="0"/>
                    </a:cubicBezTo>
                    <a:lnTo>
                      <a:pt x="172720" y="0"/>
                    </a:lnTo>
                    <a:lnTo>
                      <a:pt x="172720" y="1270"/>
                    </a:lnTo>
                    <a:cubicBezTo>
                      <a:pt x="76200" y="5080"/>
                      <a:pt x="0" y="83820"/>
                      <a:pt x="0" y="180340"/>
                    </a:cubicBezTo>
                    <a:cubicBezTo>
                      <a:pt x="0" y="276860"/>
                      <a:pt x="77470" y="355600"/>
                      <a:pt x="172720" y="359410"/>
                    </a:cubicBezTo>
                    <a:lnTo>
                      <a:pt x="172720" y="360680"/>
                    </a:lnTo>
                    <a:lnTo>
                      <a:pt x="637096" y="360680"/>
                    </a:lnTo>
                    <a:cubicBezTo>
                      <a:pt x="736156" y="360680"/>
                      <a:pt x="817436" y="279400"/>
                      <a:pt x="817436" y="180340"/>
                    </a:cubicBezTo>
                    <a:close/>
                  </a:path>
                </a:pathLst>
              </a:custGeom>
              <a:solidFill>
                <a:srgbClr val="8FBF26"/>
              </a:solidFill>
            </p:spPr>
          </p:sp>
        </p:grpSp>
      </p:grpSp>
      <p:sp>
        <p:nvSpPr>
          <p:cNvPr id="12" name="TextBox 12"/>
          <p:cNvSpPr txBox="1"/>
          <p:nvPr/>
        </p:nvSpPr>
        <p:spPr>
          <a:xfrm>
            <a:off x="731520" y="2671066"/>
            <a:ext cx="8327327" cy="1640898"/>
          </a:xfrm>
          <a:prstGeom prst="rect">
            <a:avLst/>
          </a:prstGeom>
        </p:spPr>
        <p:txBody>
          <a:bodyPr lIns="0" tIns="0" rIns="0" bIns="0" rtlCol="0" anchor="t">
            <a:spAutoFit/>
          </a:bodyPr>
          <a:lstStyle/>
          <a:p>
            <a:pPr algn="ctr">
              <a:lnSpc>
                <a:spcPts val="6471"/>
              </a:lnSpc>
            </a:pPr>
            <a:r>
              <a:rPr lang="en-US" sz="5392" spc="-161" dirty="0">
                <a:solidFill>
                  <a:srgbClr val="1B87BE"/>
                </a:solidFill>
                <a:latin typeface="Arial Black" panose="020B0A04020102020204" pitchFamily="34" charset="0"/>
              </a:rPr>
              <a:t>How do colleges use ACT® scores?</a:t>
            </a:r>
          </a:p>
        </p:txBody>
      </p:sp>
      <p:grpSp>
        <p:nvGrpSpPr>
          <p:cNvPr id="13" name="Group 13"/>
          <p:cNvGrpSpPr/>
          <p:nvPr/>
        </p:nvGrpSpPr>
        <p:grpSpPr>
          <a:xfrm>
            <a:off x="4615420" y="4571745"/>
            <a:ext cx="559528" cy="77494"/>
            <a:chOff x="0" y="0"/>
            <a:chExt cx="2934307" cy="406400"/>
          </a:xfrm>
        </p:grpSpPr>
        <p:sp>
          <p:nvSpPr>
            <p:cNvPr id="14" name="Freeform 14"/>
            <p:cNvSpPr/>
            <p:nvPr/>
          </p:nvSpPr>
          <p:spPr>
            <a:xfrm>
              <a:off x="17780" y="22860"/>
              <a:ext cx="2908908" cy="360680"/>
            </a:xfrm>
            <a:custGeom>
              <a:avLst/>
              <a:gdLst/>
              <a:ahLst/>
              <a:cxnLst/>
              <a:rect l="l" t="t" r="r" b="b"/>
              <a:pathLst>
                <a:path w="2908908" h="360680">
                  <a:moveTo>
                    <a:pt x="2908908" y="180340"/>
                  </a:moveTo>
                  <a:cubicBezTo>
                    <a:pt x="2908908" y="81280"/>
                    <a:pt x="2828898" y="0"/>
                    <a:pt x="2728568" y="0"/>
                  </a:cubicBezTo>
                  <a:lnTo>
                    <a:pt x="172720" y="0"/>
                  </a:lnTo>
                  <a:lnTo>
                    <a:pt x="172720" y="1270"/>
                  </a:lnTo>
                  <a:cubicBezTo>
                    <a:pt x="76200" y="5080"/>
                    <a:pt x="0" y="83820"/>
                    <a:pt x="0" y="180340"/>
                  </a:cubicBezTo>
                  <a:cubicBezTo>
                    <a:pt x="0" y="276860"/>
                    <a:pt x="77470" y="355600"/>
                    <a:pt x="172720" y="359410"/>
                  </a:cubicBezTo>
                  <a:lnTo>
                    <a:pt x="172720" y="360680"/>
                  </a:lnTo>
                  <a:lnTo>
                    <a:pt x="2728567" y="360680"/>
                  </a:lnTo>
                  <a:cubicBezTo>
                    <a:pt x="2827628" y="360680"/>
                    <a:pt x="2908907" y="279400"/>
                    <a:pt x="2908907" y="180340"/>
                  </a:cubicBezTo>
                  <a:close/>
                </a:path>
              </a:pathLst>
            </a:custGeom>
            <a:solidFill>
              <a:srgbClr val="1B87BE"/>
            </a:solidFill>
          </p:spPr>
        </p:sp>
      </p:grpSp>
      <p:sp>
        <p:nvSpPr>
          <p:cNvPr id="15" name="Freeform 15"/>
          <p:cNvSpPr/>
          <p:nvPr/>
        </p:nvSpPr>
        <p:spPr>
          <a:xfrm>
            <a:off x="7315056" y="6094590"/>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26325" y="4571745"/>
            <a:ext cx="5066728" cy="6000510"/>
            <a:chOff x="0" y="0"/>
            <a:chExt cx="6755638" cy="8000680"/>
          </a:xfrm>
        </p:grpSpPr>
        <p:grpSp>
          <p:nvGrpSpPr>
            <p:cNvPr id="3" name="Group 3"/>
            <p:cNvGrpSpPr/>
            <p:nvPr/>
          </p:nvGrpSpPr>
          <p:grpSpPr>
            <a:xfrm rot="-2700000">
              <a:off x="1187578" y="1684021"/>
              <a:ext cx="5643260" cy="2124817"/>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alpha val="14902"/>
                </a:srgbClr>
              </a:solidFill>
            </p:spPr>
          </p:sp>
        </p:grpSp>
        <p:grpSp>
          <p:nvGrpSpPr>
            <p:cNvPr id="5" name="Group 5"/>
            <p:cNvGrpSpPr/>
            <p:nvPr/>
          </p:nvGrpSpPr>
          <p:grpSpPr>
            <a:xfrm rot="-2700000">
              <a:off x="-138987" y="4037847"/>
              <a:ext cx="6078824" cy="2124817"/>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8FBF26">
                  <a:alpha val="14902"/>
                </a:srgbClr>
              </a:solidFill>
            </p:spPr>
          </p:sp>
        </p:grpSp>
      </p:grpSp>
      <p:grpSp>
        <p:nvGrpSpPr>
          <p:cNvPr id="7" name="Group 7"/>
          <p:cNvGrpSpPr/>
          <p:nvPr/>
        </p:nvGrpSpPr>
        <p:grpSpPr>
          <a:xfrm>
            <a:off x="8456018" y="-511578"/>
            <a:ext cx="2248102" cy="2248102"/>
            <a:chOff x="0" y="0"/>
            <a:chExt cx="2997470" cy="2997470"/>
          </a:xfrm>
        </p:grpSpPr>
        <p:grpSp>
          <p:nvGrpSpPr>
            <p:cNvPr id="8" name="Group 8"/>
            <p:cNvGrpSpPr/>
            <p:nvPr/>
          </p:nvGrpSpPr>
          <p:grpSpPr>
            <a:xfrm rot="-2700000">
              <a:off x="-139827" y="1017765"/>
              <a:ext cx="3277123" cy="961939"/>
              <a:chOff x="0" y="0"/>
              <a:chExt cx="1384518" cy="406400"/>
            </a:xfrm>
          </p:grpSpPr>
          <p:sp>
            <p:nvSpPr>
              <p:cNvPr id="9" name="Freeform 9"/>
              <p:cNvSpPr/>
              <p:nvPr/>
            </p:nvSpPr>
            <p:spPr>
              <a:xfrm>
                <a:off x="17780" y="22860"/>
                <a:ext cx="1359119" cy="360680"/>
              </a:xfrm>
              <a:custGeom>
                <a:avLst/>
                <a:gdLst/>
                <a:ahLst/>
                <a:cxnLst/>
                <a:rect l="l" t="t" r="r" b="b"/>
                <a:pathLst>
                  <a:path w="1359119" h="360680">
                    <a:moveTo>
                      <a:pt x="1359119" y="180340"/>
                    </a:moveTo>
                    <a:cubicBezTo>
                      <a:pt x="1359119" y="81280"/>
                      <a:pt x="1279109" y="0"/>
                      <a:pt x="1178779" y="0"/>
                    </a:cubicBezTo>
                    <a:lnTo>
                      <a:pt x="172720" y="0"/>
                    </a:lnTo>
                    <a:lnTo>
                      <a:pt x="172720" y="1270"/>
                    </a:lnTo>
                    <a:cubicBezTo>
                      <a:pt x="76200" y="5080"/>
                      <a:pt x="0" y="83820"/>
                      <a:pt x="0" y="180340"/>
                    </a:cubicBezTo>
                    <a:cubicBezTo>
                      <a:pt x="0" y="276860"/>
                      <a:pt x="77470" y="355600"/>
                      <a:pt x="172720" y="359410"/>
                    </a:cubicBezTo>
                    <a:lnTo>
                      <a:pt x="172720" y="360680"/>
                    </a:lnTo>
                    <a:lnTo>
                      <a:pt x="1178778" y="360680"/>
                    </a:lnTo>
                    <a:cubicBezTo>
                      <a:pt x="1277838" y="360680"/>
                      <a:pt x="1359118" y="279400"/>
                      <a:pt x="1359118" y="180340"/>
                    </a:cubicBezTo>
                    <a:close/>
                  </a:path>
                </a:pathLst>
              </a:custGeom>
              <a:solidFill>
                <a:srgbClr val="1B87BE"/>
              </a:solidFill>
            </p:spPr>
          </p:sp>
        </p:grpSp>
        <p:grpSp>
          <p:nvGrpSpPr>
            <p:cNvPr id="10" name="Group 10"/>
            <p:cNvGrpSpPr/>
            <p:nvPr/>
          </p:nvGrpSpPr>
          <p:grpSpPr>
            <a:xfrm rot="-2700000">
              <a:off x="196405" y="758956"/>
              <a:ext cx="1994974" cy="961939"/>
              <a:chOff x="0" y="0"/>
              <a:chExt cx="842836" cy="406400"/>
            </a:xfrm>
          </p:grpSpPr>
          <p:sp>
            <p:nvSpPr>
              <p:cNvPr id="11" name="Freeform 11"/>
              <p:cNvSpPr/>
              <p:nvPr/>
            </p:nvSpPr>
            <p:spPr>
              <a:xfrm>
                <a:off x="17780" y="22860"/>
                <a:ext cx="817436" cy="360680"/>
              </a:xfrm>
              <a:custGeom>
                <a:avLst/>
                <a:gdLst/>
                <a:ahLst/>
                <a:cxnLst/>
                <a:rect l="l" t="t" r="r" b="b"/>
                <a:pathLst>
                  <a:path w="817436" h="360680">
                    <a:moveTo>
                      <a:pt x="817436" y="180340"/>
                    </a:moveTo>
                    <a:cubicBezTo>
                      <a:pt x="817436" y="81280"/>
                      <a:pt x="737426" y="0"/>
                      <a:pt x="637096" y="0"/>
                    </a:cubicBezTo>
                    <a:lnTo>
                      <a:pt x="172720" y="0"/>
                    </a:lnTo>
                    <a:lnTo>
                      <a:pt x="172720" y="1270"/>
                    </a:lnTo>
                    <a:cubicBezTo>
                      <a:pt x="76200" y="5080"/>
                      <a:pt x="0" y="83820"/>
                      <a:pt x="0" y="180340"/>
                    </a:cubicBezTo>
                    <a:cubicBezTo>
                      <a:pt x="0" y="276860"/>
                      <a:pt x="77470" y="355600"/>
                      <a:pt x="172720" y="359410"/>
                    </a:cubicBezTo>
                    <a:lnTo>
                      <a:pt x="172720" y="360680"/>
                    </a:lnTo>
                    <a:lnTo>
                      <a:pt x="637096" y="360680"/>
                    </a:lnTo>
                    <a:cubicBezTo>
                      <a:pt x="736156" y="360680"/>
                      <a:pt x="817436" y="279400"/>
                      <a:pt x="817436" y="180340"/>
                    </a:cubicBezTo>
                    <a:close/>
                  </a:path>
                </a:pathLst>
              </a:custGeom>
              <a:solidFill>
                <a:srgbClr val="8FBF26"/>
              </a:solidFill>
            </p:spPr>
          </p:sp>
        </p:grpSp>
      </p:grpSp>
      <p:sp>
        <p:nvSpPr>
          <p:cNvPr id="12" name="Freeform 12"/>
          <p:cNvSpPr/>
          <p:nvPr/>
        </p:nvSpPr>
        <p:spPr>
          <a:xfrm>
            <a:off x="7315056" y="6094590"/>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sp>
        <p:nvSpPr>
          <p:cNvPr id="13" name="TextBox 13"/>
          <p:cNvSpPr txBox="1"/>
          <p:nvPr/>
        </p:nvSpPr>
        <p:spPr>
          <a:xfrm>
            <a:off x="960792" y="1991618"/>
            <a:ext cx="7592664" cy="1658916"/>
          </a:xfrm>
          <a:prstGeom prst="rect">
            <a:avLst/>
          </a:prstGeom>
        </p:spPr>
        <p:txBody>
          <a:bodyPr wrap="square" lIns="0" tIns="0" rIns="0" bIns="0" rtlCol="0" anchor="t">
            <a:spAutoFit/>
          </a:bodyPr>
          <a:lstStyle/>
          <a:p>
            <a:pPr algn="ctr"/>
            <a:r>
              <a:rPr lang="en-US" sz="5390" spc="-225" dirty="0">
                <a:solidFill>
                  <a:srgbClr val="1B87BE"/>
                </a:solidFill>
                <a:latin typeface="Arial Black" panose="020B0A04020102020204" pitchFamily="34" charset="0"/>
              </a:rPr>
              <a:t>Shortcuts to ALGEBRA </a:t>
            </a:r>
          </a:p>
        </p:txBody>
      </p:sp>
      <p:grpSp>
        <p:nvGrpSpPr>
          <p:cNvPr id="14" name="Group 14"/>
          <p:cNvGrpSpPr/>
          <p:nvPr/>
        </p:nvGrpSpPr>
        <p:grpSpPr>
          <a:xfrm>
            <a:off x="3518263" y="4160209"/>
            <a:ext cx="356346" cy="356346"/>
            <a:chOff x="0" y="0"/>
            <a:chExt cx="475128" cy="475128"/>
          </a:xfrm>
        </p:grpSpPr>
        <p:grpSp>
          <p:nvGrpSpPr>
            <p:cNvPr id="15" name="Group 15"/>
            <p:cNvGrpSpPr/>
            <p:nvPr/>
          </p:nvGrpSpPr>
          <p:grpSpPr>
            <a:xfrm>
              <a:off x="0" y="0"/>
              <a:ext cx="475128" cy="475128"/>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FBF26"/>
              </a:solidFill>
            </p:spPr>
          </p:sp>
          <p:sp>
            <p:nvSpPr>
              <p:cNvPr id="17" name="TextBox 17"/>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18" name="TextBox 18"/>
            <p:cNvSpPr txBox="1"/>
            <p:nvPr/>
          </p:nvSpPr>
          <p:spPr>
            <a:xfrm>
              <a:off x="74980" y="33803"/>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FFFFFF"/>
                  </a:solidFill>
                  <a:latin typeface="Arial Black" panose="020B0A04020102020204" pitchFamily="34" charset="0"/>
                </a:rPr>
                <a:t>1</a:t>
              </a:r>
            </a:p>
          </p:txBody>
        </p:sp>
      </p:grpSp>
      <p:grpSp>
        <p:nvGrpSpPr>
          <p:cNvPr id="19" name="Group 19"/>
          <p:cNvGrpSpPr/>
          <p:nvPr/>
        </p:nvGrpSpPr>
        <p:grpSpPr>
          <a:xfrm>
            <a:off x="3518263" y="5121356"/>
            <a:ext cx="356346" cy="356346"/>
            <a:chOff x="0" y="0"/>
            <a:chExt cx="812800" cy="812800"/>
          </a:xfrm>
        </p:grpSpPr>
        <p:sp>
          <p:nvSpPr>
            <p:cNvPr id="20" name="Freeform 2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FBF26"/>
            </a:solidFill>
          </p:spPr>
        </p:sp>
        <p:sp>
          <p:nvSpPr>
            <p:cNvPr id="21" name="TextBox 21"/>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22" name="TextBox 22"/>
          <p:cNvSpPr txBox="1"/>
          <p:nvPr/>
        </p:nvSpPr>
        <p:spPr>
          <a:xfrm>
            <a:off x="3574498" y="5146457"/>
            <a:ext cx="237757" cy="297838"/>
          </a:xfrm>
          <a:prstGeom prst="rect">
            <a:avLst/>
          </a:prstGeom>
        </p:spPr>
        <p:txBody>
          <a:bodyPr lIns="0" tIns="0" rIns="0" bIns="0" rtlCol="0" anchor="t">
            <a:spAutoFit/>
          </a:bodyPr>
          <a:lstStyle/>
          <a:p>
            <a:pPr algn="ctr">
              <a:lnSpc>
                <a:spcPts val="2381"/>
              </a:lnSpc>
              <a:spcBef>
                <a:spcPct val="0"/>
              </a:spcBef>
            </a:pPr>
            <a:r>
              <a:rPr lang="en-US" sz="1984" dirty="0">
                <a:solidFill>
                  <a:srgbClr val="FFFFFF"/>
                </a:solidFill>
                <a:latin typeface="Arial Black" panose="020B0A04020102020204" pitchFamily="34" charset="0"/>
              </a:rPr>
              <a:t>2</a:t>
            </a:r>
          </a:p>
        </p:txBody>
      </p:sp>
      <p:sp>
        <p:nvSpPr>
          <p:cNvPr id="23" name="TextBox 23"/>
          <p:cNvSpPr txBox="1"/>
          <p:nvPr/>
        </p:nvSpPr>
        <p:spPr>
          <a:xfrm>
            <a:off x="4073713" y="4160209"/>
            <a:ext cx="1818531" cy="371475"/>
          </a:xfrm>
          <a:prstGeom prst="rect">
            <a:avLst/>
          </a:prstGeom>
        </p:spPr>
        <p:txBody>
          <a:bodyPr lIns="0" tIns="0" rIns="0" bIns="0" rtlCol="0" anchor="t">
            <a:spAutoFit/>
          </a:bodyPr>
          <a:lstStyle/>
          <a:p>
            <a:pPr algn="ctr">
              <a:lnSpc>
                <a:spcPts val="2997"/>
              </a:lnSpc>
              <a:spcBef>
                <a:spcPct val="0"/>
              </a:spcBef>
            </a:pPr>
            <a:r>
              <a:rPr lang="en-US" sz="2497" dirty="0">
                <a:solidFill>
                  <a:srgbClr val="1B87BE"/>
                </a:solidFill>
                <a:latin typeface="Arial" panose="020B0604020202020204" pitchFamily="34" charset="0"/>
              </a:rPr>
              <a:t>Plugging-In</a:t>
            </a:r>
          </a:p>
        </p:txBody>
      </p:sp>
      <p:sp>
        <p:nvSpPr>
          <p:cNvPr id="24" name="TextBox 24"/>
          <p:cNvSpPr txBox="1"/>
          <p:nvPr/>
        </p:nvSpPr>
        <p:spPr>
          <a:xfrm>
            <a:off x="3948042" y="5160905"/>
            <a:ext cx="3036243" cy="361446"/>
          </a:xfrm>
          <a:prstGeom prst="rect">
            <a:avLst/>
          </a:prstGeom>
        </p:spPr>
        <p:txBody>
          <a:bodyPr lIns="0" tIns="0" rIns="0" bIns="0" rtlCol="0" anchor="t">
            <a:spAutoFit/>
          </a:bodyPr>
          <a:lstStyle/>
          <a:p>
            <a:pPr algn="ctr">
              <a:lnSpc>
                <a:spcPts val="2997"/>
              </a:lnSpc>
              <a:spcBef>
                <a:spcPct val="0"/>
              </a:spcBef>
            </a:pPr>
            <a:r>
              <a:rPr lang="en-US" sz="2497" dirty="0">
                <a:solidFill>
                  <a:srgbClr val="000000"/>
                </a:solidFill>
                <a:latin typeface="Arial" panose="020B0604020202020204" pitchFamily="34" charset="0"/>
              </a:rPr>
              <a:t> </a:t>
            </a:r>
            <a:r>
              <a:rPr lang="en-US" sz="2497" dirty="0">
                <a:solidFill>
                  <a:srgbClr val="1B87BE"/>
                </a:solidFill>
                <a:latin typeface="Arial" panose="020B0604020202020204" pitchFamily="34" charset="0"/>
              </a:rPr>
              <a:t>Using the Answers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sp>
        <p:nvSpPr>
          <p:cNvPr id="7" name="Freeform 7"/>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grpSp>
        <p:nvGrpSpPr>
          <p:cNvPr id="8" name="Group 8"/>
          <p:cNvGrpSpPr/>
          <p:nvPr/>
        </p:nvGrpSpPr>
        <p:grpSpPr>
          <a:xfrm>
            <a:off x="-647805" y="497730"/>
            <a:ext cx="9591227" cy="771411"/>
            <a:chOff x="0" y="0"/>
            <a:chExt cx="3552306" cy="285708"/>
          </a:xfrm>
        </p:grpSpPr>
        <p:sp>
          <p:nvSpPr>
            <p:cNvPr id="9" name="Freeform 9"/>
            <p:cNvSpPr/>
            <p:nvPr/>
          </p:nvSpPr>
          <p:spPr>
            <a:xfrm>
              <a:off x="0" y="0"/>
              <a:ext cx="3552306" cy="285708"/>
            </a:xfrm>
            <a:custGeom>
              <a:avLst/>
              <a:gdLst/>
              <a:ahLst/>
              <a:cxnLst/>
              <a:rect l="l" t="t" r="r" b="b"/>
              <a:pathLst>
                <a:path w="3552306" h="285708">
                  <a:moveTo>
                    <a:pt x="29059" y="0"/>
                  </a:moveTo>
                  <a:lnTo>
                    <a:pt x="3523248" y="0"/>
                  </a:lnTo>
                  <a:cubicBezTo>
                    <a:pt x="3530955" y="0"/>
                    <a:pt x="3538346" y="3062"/>
                    <a:pt x="3543795" y="8511"/>
                  </a:cubicBezTo>
                  <a:cubicBezTo>
                    <a:pt x="3549245" y="13961"/>
                    <a:pt x="3552306" y="21352"/>
                    <a:pt x="3552306" y="29059"/>
                  </a:cubicBezTo>
                  <a:lnTo>
                    <a:pt x="3552306" y="256649"/>
                  </a:lnTo>
                  <a:cubicBezTo>
                    <a:pt x="3552306" y="264356"/>
                    <a:pt x="3549245" y="271747"/>
                    <a:pt x="3543795" y="277197"/>
                  </a:cubicBezTo>
                  <a:cubicBezTo>
                    <a:pt x="3538346" y="282646"/>
                    <a:pt x="3530955" y="285708"/>
                    <a:pt x="3523248" y="285708"/>
                  </a:cubicBezTo>
                  <a:lnTo>
                    <a:pt x="29059" y="285708"/>
                  </a:lnTo>
                  <a:cubicBezTo>
                    <a:pt x="21352" y="285708"/>
                    <a:pt x="13961" y="282646"/>
                    <a:pt x="8511" y="277197"/>
                  </a:cubicBezTo>
                  <a:cubicBezTo>
                    <a:pt x="3062" y="271747"/>
                    <a:pt x="0" y="264356"/>
                    <a:pt x="0" y="256649"/>
                  </a:cubicBezTo>
                  <a:lnTo>
                    <a:pt x="0" y="29059"/>
                  </a:lnTo>
                  <a:cubicBezTo>
                    <a:pt x="0" y="21352"/>
                    <a:pt x="3062" y="13961"/>
                    <a:pt x="8511" y="8511"/>
                  </a:cubicBezTo>
                  <a:cubicBezTo>
                    <a:pt x="13961" y="3062"/>
                    <a:pt x="21352" y="0"/>
                    <a:pt x="29059" y="0"/>
                  </a:cubicBezTo>
                  <a:close/>
                </a:path>
              </a:pathLst>
            </a:custGeom>
            <a:solidFill>
              <a:srgbClr val="8FBF26"/>
            </a:solidFill>
          </p:spPr>
        </p:sp>
        <p:sp>
          <p:nvSpPr>
            <p:cNvPr id="10" name="TextBox 10"/>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sp>
        <p:nvSpPr>
          <p:cNvPr id="11" name="TextBox 11"/>
          <p:cNvSpPr txBox="1"/>
          <p:nvPr/>
        </p:nvSpPr>
        <p:spPr>
          <a:xfrm>
            <a:off x="731520" y="633373"/>
            <a:ext cx="7765685" cy="509627"/>
          </a:xfrm>
          <a:prstGeom prst="rect">
            <a:avLst/>
          </a:prstGeom>
        </p:spPr>
        <p:txBody>
          <a:bodyPr lIns="0" tIns="0" rIns="0" bIns="0" rtlCol="0" anchor="t">
            <a:spAutoFit/>
          </a:bodyPr>
          <a:lstStyle/>
          <a:p>
            <a:pPr algn="l">
              <a:lnSpc>
                <a:spcPts val="4095"/>
              </a:lnSpc>
            </a:pPr>
            <a:r>
              <a:rPr lang="en-US" sz="3413" dirty="0">
                <a:solidFill>
                  <a:srgbClr val="FFFFFF"/>
                </a:solidFill>
                <a:latin typeface="Arial Black" panose="020B0A04020102020204" pitchFamily="34" charset="0"/>
              </a:rPr>
              <a:t>Plugging-In</a:t>
            </a:r>
          </a:p>
        </p:txBody>
      </p:sp>
      <p:sp>
        <p:nvSpPr>
          <p:cNvPr id="12" name="TextBox 12"/>
          <p:cNvSpPr txBox="1"/>
          <p:nvPr/>
        </p:nvSpPr>
        <p:spPr>
          <a:xfrm>
            <a:off x="1163227" y="1553594"/>
            <a:ext cx="7427145" cy="704850"/>
          </a:xfrm>
          <a:prstGeom prst="rect">
            <a:avLst/>
          </a:prstGeom>
        </p:spPr>
        <p:txBody>
          <a:bodyPr lIns="0" tIns="0" rIns="0" bIns="0" rtlCol="0" anchor="t">
            <a:spAutoFit/>
          </a:bodyPr>
          <a:lstStyle/>
          <a:p>
            <a:pPr algn="l">
              <a:lnSpc>
                <a:spcPts val="2713"/>
              </a:lnSpc>
            </a:pPr>
            <a:r>
              <a:rPr lang="en-US" sz="2261" dirty="0">
                <a:solidFill>
                  <a:srgbClr val="FFFFFF"/>
                </a:solidFill>
                <a:latin typeface="Arial" panose="020B0604020202020204" pitchFamily="34" charset="0"/>
              </a:rPr>
              <a:t>Use this strategy when there are variables in the problem and answer choices.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26325" y="4571745"/>
            <a:ext cx="5066728" cy="6000510"/>
            <a:chOff x="0" y="0"/>
            <a:chExt cx="6755638" cy="8000680"/>
          </a:xfrm>
        </p:grpSpPr>
        <p:grpSp>
          <p:nvGrpSpPr>
            <p:cNvPr id="3" name="Group 3"/>
            <p:cNvGrpSpPr/>
            <p:nvPr/>
          </p:nvGrpSpPr>
          <p:grpSpPr>
            <a:xfrm rot="-2700000">
              <a:off x="1187578" y="1684021"/>
              <a:ext cx="5643260" cy="2124817"/>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alpha val="14902"/>
                </a:srgbClr>
              </a:solidFill>
            </p:spPr>
          </p:sp>
        </p:grpSp>
        <p:grpSp>
          <p:nvGrpSpPr>
            <p:cNvPr id="5" name="Group 5"/>
            <p:cNvGrpSpPr/>
            <p:nvPr/>
          </p:nvGrpSpPr>
          <p:grpSpPr>
            <a:xfrm rot="-2700000">
              <a:off x="-138987" y="4037847"/>
              <a:ext cx="6078824" cy="2124817"/>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8FBF26">
                  <a:alpha val="14902"/>
                </a:srgbClr>
              </a:solidFill>
            </p:spPr>
          </p:sp>
        </p:grpSp>
      </p:grpSp>
      <p:grpSp>
        <p:nvGrpSpPr>
          <p:cNvPr id="7" name="Group 7"/>
          <p:cNvGrpSpPr/>
          <p:nvPr/>
        </p:nvGrpSpPr>
        <p:grpSpPr>
          <a:xfrm>
            <a:off x="8456018" y="-511578"/>
            <a:ext cx="2248102" cy="2248102"/>
            <a:chOff x="0" y="0"/>
            <a:chExt cx="2997470" cy="2997470"/>
          </a:xfrm>
        </p:grpSpPr>
        <p:grpSp>
          <p:nvGrpSpPr>
            <p:cNvPr id="8" name="Group 8"/>
            <p:cNvGrpSpPr/>
            <p:nvPr/>
          </p:nvGrpSpPr>
          <p:grpSpPr>
            <a:xfrm rot="-2700000">
              <a:off x="-139827" y="1017765"/>
              <a:ext cx="3277123" cy="961939"/>
              <a:chOff x="0" y="0"/>
              <a:chExt cx="1384518" cy="406400"/>
            </a:xfrm>
          </p:grpSpPr>
          <p:sp>
            <p:nvSpPr>
              <p:cNvPr id="9" name="Freeform 9"/>
              <p:cNvSpPr/>
              <p:nvPr/>
            </p:nvSpPr>
            <p:spPr>
              <a:xfrm>
                <a:off x="17780" y="22860"/>
                <a:ext cx="1359119" cy="360680"/>
              </a:xfrm>
              <a:custGeom>
                <a:avLst/>
                <a:gdLst/>
                <a:ahLst/>
                <a:cxnLst/>
                <a:rect l="l" t="t" r="r" b="b"/>
                <a:pathLst>
                  <a:path w="1359119" h="360680">
                    <a:moveTo>
                      <a:pt x="1359119" y="180340"/>
                    </a:moveTo>
                    <a:cubicBezTo>
                      <a:pt x="1359119" y="81280"/>
                      <a:pt x="1279109" y="0"/>
                      <a:pt x="1178779" y="0"/>
                    </a:cubicBezTo>
                    <a:lnTo>
                      <a:pt x="172720" y="0"/>
                    </a:lnTo>
                    <a:lnTo>
                      <a:pt x="172720" y="1270"/>
                    </a:lnTo>
                    <a:cubicBezTo>
                      <a:pt x="76200" y="5080"/>
                      <a:pt x="0" y="83820"/>
                      <a:pt x="0" y="180340"/>
                    </a:cubicBezTo>
                    <a:cubicBezTo>
                      <a:pt x="0" y="276860"/>
                      <a:pt x="77470" y="355600"/>
                      <a:pt x="172720" y="359410"/>
                    </a:cubicBezTo>
                    <a:lnTo>
                      <a:pt x="172720" y="360680"/>
                    </a:lnTo>
                    <a:lnTo>
                      <a:pt x="1178778" y="360680"/>
                    </a:lnTo>
                    <a:cubicBezTo>
                      <a:pt x="1277838" y="360680"/>
                      <a:pt x="1359118" y="279400"/>
                      <a:pt x="1359118" y="180340"/>
                    </a:cubicBezTo>
                    <a:close/>
                  </a:path>
                </a:pathLst>
              </a:custGeom>
              <a:solidFill>
                <a:srgbClr val="1B87BE"/>
              </a:solidFill>
            </p:spPr>
          </p:sp>
        </p:grpSp>
        <p:grpSp>
          <p:nvGrpSpPr>
            <p:cNvPr id="10" name="Group 10"/>
            <p:cNvGrpSpPr/>
            <p:nvPr/>
          </p:nvGrpSpPr>
          <p:grpSpPr>
            <a:xfrm rot="-2700000">
              <a:off x="196405" y="758956"/>
              <a:ext cx="1994974" cy="961939"/>
              <a:chOff x="0" y="0"/>
              <a:chExt cx="842836" cy="406400"/>
            </a:xfrm>
          </p:grpSpPr>
          <p:sp>
            <p:nvSpPr>
              <p:cNvPr id="11" name="Freeform 11"/>
              <p:cNvSpPr/>
              <p:nvPr/>
            </p:nvSpPr>
            <p:spPr>
              <a:xfrm>
                <a:off x="17780" y="22860"/>
                <a:ext cx="817436" cy="360680"/>
              </a:xfrm>
              <a:custGeom>
                <a:avLst/>
                <a:gdLst/>
                <a:ahLst/>
                <a:cxnLst/>
                <a:rect l="l" t="t" r="r" b="b"/>
                <a:pathLst>
                  <a:path w="817436" h="360680">
                    <a:moveTo>
                      <a:pt x="817436" y="180340"/>
                    </a:moveTo>
                    <a:cubicBezTo>
                      <a:pt x="817436" y="81280"/>
                      <a:pt x="737426" y="0"/>
                      <a:pt x="637096" y="0"/>
                    </a:cubicBezTo>
                    <a:lnTo>
                      <a:pt x="172720" y="0"/>
                    </a:lnTo>
                    <a:lnTo>
                      <a:pt x="172720" y="1270"/>
                    </a:lnTo>
                    <a:cubicBezTo>
                      <a:pt x="76200" y="5080"/>
                      <a:pt x="0" y="83820"/>
                      <a:pt x="0" y="180340"/>
                    </a:cubicBezTo>
                    <a:cubicBezTo>
                      <a:pt x="0" y="276860"/>
                      <a:pt x="77470" y="355600"/>
                      <a:pt x="172720" y="359410"/>
                    </a:cubicBezTo>
                    <a:lnTo>
                      <a:pt x="172720" y="360680"/>
                    </a:lnTo>
                    <a:lnTo>
                      <a:pt x="637096" y="360680"/>
                    </a:lnTo>
                    <a:cubicBezTo>
                      <a:pt x="736156" y="360680"/>
                      <a:pt x="817436" y="279400"/>
                      <a:pt x="817436" y="180340"/>
                    </a:cubicBezTo>
                    <a:close/>
                  </a:path>
                </a:pathLst>
              </a:custGeom>
              <a:solidFill>
                <a:srgbClr val="8FBF26"/>
              </a:solidFill>
            </p:spPr>
          </p:sp>
        </p:grpSp>
      </p:grpSp>
      <p:sp>
        <p:nvSpPr>
          <p:cNvPr id="12" name="TextBox 12"/>
          <p:cNvSpPr txBox="1"/>
          <p:nvPr/>
        </p:nvSpPr>
        <p:spPr>
          <a:xfrm>
            <a:off x="609600" y="1565496"/>
            <a:ext cx="8327327" cy="4159600"/>
          </a:xfrm>
          <a:prstGeom prst="rect">
            <a:avLst/>
          </a:prstGeom>
        </p:spPr>
        <p:txBody>
          <a:bodyPr lIns="0" tIns="0" rIns="0" bIns="0" rtlCol="0" anchor="t">
            <a:spAutoFit/>
          </a:bodyPr>
          <a:lstStyle/>
          <a:p>
            <a:pPr algn="ctr">
              <a:lnSpc>
                <a:spcPts val="6471"/>
              </a:lnSpc>
            </a:pPr>
            <a:endParaRPr dirty="0"/>
          </a:p>
          <a:p>
            <a:pPr algn="ctr"/>
            <a:r>
              <a:rPr lang="en-US" sz="5390" spc="-192" dirty="0">
                <a:solidFill>
                  <a:srgbClr val="1B87BE"/>
                </a:solidFill>
                <a:latin typeface="Arial Black" panose="020B0A04020102020204" pitchFamily="34" charset="0"/>
              </a:rPr>
              <a:t>1ˢᵗ RULE OF WORD PROBLEMS:</a:t>
            </a:r>
          </a:p>
          <a:p>
            <a:pPr algn="ctr">
              <a:lnSpc>
                <a:spcPts val="6471"/>
              </a:lnSpc>
            </a:pPr>
            <a:r>
              <a:rPr lang="en-US" sz="5392" spc="-161" dirty="0">
                <a:solidFill>
                  <a:srgbClr val="1B87BE"/>
                </a:solidFill>
                <a:latin typeface="Arial" panose="020B0604020202020204" pitchFamily="34" charset="0"/>
              </a:rPr>
              <a:t> </a:t>
            </a:r>
          </a:p>
          <a:p>
            <a:pPr algn="ctr">
              <a:lnSpc>
                <a:spcPts val="6471"/>
              </a:lnSpc>
            </a:pPr>
            <a:endParaRPr lang="en-US" sz="5392" spc="-161" dirty="0">
              <a:solidFill>
                <a:srgbClr val="1B87BE"/>
              </a:solidFill>
              <a:latin typeface="Arial" panose="020B0604020202020204" pitchFamily="34" charset="0"/>
            </a:endParaRPr>
          </a:p>
        </p:txBody>
      </p:sp>
      <p:grpSp>
        <p:nvGrpSpPr>
          <p:cNvPr id="13" name="Group 13"/>
          <p:cNvGrpSpPr/>
          <p:nvPr/>
        </p:nvGrpSpPr>
        <p:grpSpPr>
          <a:xfrm>
            <a:off x="4597036" y="5091029"/>
            <a:ext cx="559528" cy="77494"/>
            <a:chOff x="0" y="0"/>
            <a:chExt cx="2934307" cy="406400"/>
          </a:xfrm>
        </p:grpSpPr>
        <p:sp>
          <p:nvSpPr>
            <p:cNvPr id="14" name="Freeform 14"/>
            <p:cNvSpPr/>
            <p:nvPr/>
          </p:nvSpPr>
          <p:spPr>
            <a:xfrm>
              <a:off x="17780" y="22860"/>
              <a:ext cx="2908908" cy="360680"/>
            </a:xfrm>
            <a:custGeom>
              <a:avLst/>
              <a:gdLst/>
              <a:ahLst/>
              <a:cxnLst/>
              <a:rect l="l" t="t" r="r" b="b"/>
              <a:pathLst>
                <a:path w="2908908" h="360680">
                  <a:moveTo>
                    <a:pt x="2908908" y="180340"/>
                  </a:moveTo>
                  <a:cubicBezTo>
                    <a:pt x="2908908" y="81280"/>
                    <a:pt x="2828898" y="0"/>
                    <a:pt x="2728568" y="0"/>
                  </a:cubicBezTo>
                  <a:lnTo>
                    <a:pt x="172720" y="0"/>
                  </a:lnTo>
                  <a:lnTo>
                    <a:pt x="172720" y="1270"/>
                  </a:lnTo>
                  <a:cubicBezTo>
                    <a:pt x="76200" y="5080"/>
                    <a:pt x="0" y="83820"/>
                    <a:pt x="0" y="180340"/>
                  </a:cubicBezTo>
                  <a:cubicBezTo>
                    <a:pt x="0" y="276860"/>
                    <a:pt x="77470" y="355600"/>
                    <a:pt x="172720" y="359410"/>
                  </a:cubicBezTo>
                  <a:lnTo>
                    <a:pt x="172720" y="360680"/>
                  </a:lnTo>
                  <a:lnTo>
                    <a:pt x="2728567" y="360680"/>
                  </a:lnTo>
                  <a:cubicBezTo>
                    <a:pt x="2827628" y="360680"/>
                    <a:pt x="2908907" y="279400"/>
                    <a:pt x="2908907" y="180340"/>
                  </a:cubicBezTo>
                  <a:close/>
                </a:path>
              </a:pathLst>
            </a:custGeom>
            <a:solidFill>
              <a:srgbClr val="1B87BE"/>
            </a:solidFill>
          </p:spPr>
        </p:sp>
      </p:grpSp>
      <p:sp>
        <p:nvSpPr>
          <p:cNvPr id="15" name="Freeform 15"/>
          <p:cNvSpPr/>
          <p:nvPr/>
        </p:nvSpPr>
        <p:spPr>
          <a:xfrm>
            <a:off x="7315056" y="6094590"/>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2"/>
            <a:stretch>
              <a:fillRect/>
            </a:stretch>
          </a:blipFill>
        </p:spPr>
      </p:sp>
      <p:sp>
        <p:nvSpPr>
          <p:cNvPr id="17" name="TextBox 16">
            <a:extLst>
              <a:ext uri="{FF2B5EF4-FFF2-40B4-BE49-F238E27FC236}">
                <a16:creationId xmlns:a16="http://schemas.microsoft.com/office/drawing/2014/main" id="{9DC9AF79-AD6B-F7B2-61EC-9D57DAA9055D}"/>
              </a:ext>
            </a:extLst>
          </p:cNvPr>
          <p:cNvSpPr txBox="1"/>
          <p:nvPr/>
        </p:nvSpPr>
        <p:spPr>
          <a:xfrm>
            <a:off x="1758245" y="4202761"/>
            <a:ext cx="6237110" cy="585930"/>
          </a:xfrm>
          <a:prstGeom prst="rect">
            <a:avLst/>
          </a:prstGeom>
          <a:noFill/>
        </p:spPr>
        <p:txBody>
          <a:bodyPr wrap="square">
            <a:spAutoFit/>
          </a:bodyPr>
          <a:lstStyle/>
          <a:p>
            <a:pPr algn="ctr">
              <a:lnSpc>
                <a:spcPts val="4079"/>
              </a:lnSpc>
            </a:pPr>
            <a:r>
              <a:rPr lang="en-US" sz="3400" spc="-101" dirty="0">
                <a:solidFill>
                  <a:srgbClr val="1B87BE"/>
                </a:solidFill>
                <a:latin typeface="Arial" panose="020B0604020202020204" pitchFamily="34" charset="0"/>
              </a:rPr>
              <a:t>FIND THE QUESTION MARK!!!</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FBF26"/>
        </a:solidFill>
        <a:effectLst/>
      </p:bgPr>
    </p:bg>
    <p:spTree>
      <p:nvGrpSpPr>
        <p:cNvPr id="1" name=""/>
        <p:cNvGrpSpPr/>
        <p:nvPr/>
      </p:nvGrpSpPr>
      <p:grpSpPr>
        <a:xfrm>
          <a:off x="0" y="0"/>
          <a:ext cx="0" cy="0"/>
          <a:chOff x="0" y="0"/>
          <a:chExt cx="0" cy="0"/>
        </a:xfrm>
      </p:grpSpPr>
      <p:grpSp>
        <p:nvGrpSpPr>
          <p:cNvPr id="2" name="Group 2"/>
          <p:cNvGrpSpPr/>
          <p:nvPr/>
        </p:nvGrpSpPr>
        <p:grpSpPr>
          <a:xfrm>
            <a:off x="-1996677" y="-2086924"/>
            <a:ext cx="5817926" cy="6890152"/>
            <a:chOff x="0" y="0"/>
            <a:chExt cx="7757235" cy="9186869"/>
          </a:xfrm>
        </p:grpSpPr>
        <p:grpSp>
          <p:nvGrpSpPr>
            <p:cNvPr id="3" name="Group 3"/>
            <p:cNvGrpSpPr/>
            <p:nvPr/>
          </p:nvGrpSpPr>
          <p:grpSpPr>
            <a:xfrm rot="-2700000">
              <a:off x="1363649" y="1933696"/>
              <a:ext cx="6479935" cy="2439845"/>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alpha val="14902"/>
                </a:srgbClr>
              </a:solidFill>
            </p:spPr>
          </p:sp>
        </p:grpSp>
        <p:grpSp>
          <p:nvGrpSpPr>
            <p:cNvPr id="5" name="Group 5"/>
            <p:cNvGrpSpPr/>
            <p:nvPr/>
          </p:nvGrpSpPr>
          <p:grpSpPr>
            <a:xfrm rot="-2700000">
              <a:off x="-159593" y="4636502"/>
              <a:ext cx="6980076" cy="2439845"/>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CCCED2">
                  <a:alpha val="14902"/>
                </a:srgbClr>
              </a:solidFill>
            </p:spPr>
          </p:sp>
        </p:grpSp>
      </p:grpSp>
      <p:grpSp>
        <p:nvGrpSpPr>
          <p:cNvPr id="7" name="Group 7"/>
          <p:cNvGrpSpPr/>
          <p:nvPr/>
        </p:nvGrpSpPr>
        <p:grpSpPr>
          <a:xfrm>
            <a:off x="5430392" y="6102010"/>
            <a:ext cx="2048794" cy="2426380"/>
            <a:chOff x="0" y="0"/>
            <a:chExt cx="2731725" cy="3235173"/>
          </a:xfrm>
        </p:grpSpPr>
        <p:grpSp>
          <p:nvGrpSpPr>
            <p:cNvPr id="8" name="Group 8"/>
            <p:cNvGrpSpPr/>
            <p:nvPr/>
          </p:nvGrpSpPr>
          <p:grpSpPr>
            <a:xfrm rot="-2700000">
              <a:off x="480212" y="680955"/>
              <a:ext cx="2281921" cy="859196"/>
              <a:chOff x="0" y="0"/>
              <a:chExt cx="1079350" cy="406400"/>
            </a:xfrm>
          </p:grpSpPr>
          <p:sp>
            <p:nvSpPr>
              <p:cNvPr id="9" name="Freeform 9"/>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solidFill>
            </p:spPr>
          </p:sp>
        </p:grpSp>
        <p:grpSp>
          <p:nvGrpSpPr>
            <p:cNvPr id="10" name="Group 10"/>
            <p:cNvGrpSpPr/>
            <p:nvPr/>
          </p:nvGrpSpPr>
          <p:grpSpPr>
            <a:xfrm rot="-2700000">
              <a:off x="-56201" y="1632753"/>
              <a:ext cx="2458047" cy="859196"/>
              <a:chOff x="0" y="0"/>
              <a:chExt cx="1162657" cy="406400"/>
            </a:xfrm>
          </p:grpSpPr>
          <p:sp>
            <p:nvSpPr>
              <p:cNvPr id="11" name="Freeform 11"/>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FFFFFF"/>
              </a:solidFill>
            </p:spPr>
          </p:sp>
        </p:grpSp>
      </p:grpSp>
      <p:grpSp>
        <p:nvGrpSpPr>
          <p:cNvPr id="12" name="Group 12"/>
          <p:cNvGrpSpPr/>
          <p:nvPr/>
        </p:nvGrpSpPr>
        <p:grpSpPr>
          <a:xfrm>
            <a:off x="8304142" y="-188626"/>
            <a:ext cx="2031570" cy="2528771"/>
            <a:chOff x="0" y="0"/>
            <a:chExt cx="2708760" cy="3371695"/>
          </a:xfrm>
        </p:grpSpPr>
        <p:grpSp>
          <p:nvGrpSpPr>
            <p:cNvPr id="13" name="Group 13"/>
            <p:cNvGrpSpPr/>
            <p:nvPr/>
          </p:nvGrpSpPr>
          <p:grpSpPr>
            <a:xfrm rot="-2700000">
              <a:off x="16262" y="1527745"/>
              <a:ext cx="2552216" cy="1103159"/>
              <a:chOff x="0" y="0"/>
              <a:chExt cx="940228" cy="406400"/>
            </a:xfrm>
          </p:grpSpPr>
          <p:sp>
            <p:nvSpPr>
              <p:cNvPr id="14" name="Freeform 14"/>
              <p:cNvSpPr/>
              <p:nvPr/>
            </p:nvSpPr>
            <p:spPr>
              <a:xfrm>
                <a:off x="17780" y="22860"/>
                <a:ext cx="914828" cy="360680"/>
              </a:xfrm>
              <a:custGeom>
                <a:avLst/>
                <a:gdLst/>
                <a:ahLst/>
                <a:cxnLst/>
                <a:rect l="l" t="t" r="r" b="b"/>
                <a:pathLst>
                  <a:path w="914828" h="360680">
                    <a:moveTo>
                      <a:pt x="914828" y="180340"/>
                    </a:moveTo>
                    <a:cubicBezTo>
                      <a:pt x="914828" y="81280"/>
                      <a:pt x="834818"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FFFFFF"/>
              </a:solidFill>
            </p:spPr>
          </p:sp>
        </p:grpSp>
        <p:grpSp>
          <p:nvGrpSpPr>
            <p:cNvPr id="15" name="Group 15"/>
            <p:cNvGrpSpPr/>
            <p:nvPr/>
          </p:nvGrpSpPr>
          <p:grpSpPr>
            <a:xfrm rot="-2700000">
              <a:off x="313039" y="669232"/>
              <a:ext cx="2349818" cy="1103159"/>
              <a:chOff x="0" y="0"/>
              <a:chExt cx="865665" cy="406400"/>
            </a:xfrm>
          </p:grpSpPr>
          <p:sp>
            <p:nvSpPr>
              <p:cNvPr id="16" name="Freeform 16"/>
              <p:cNvSpPr/>
              <p:nvPr/>
            </p:nvSpPr>
            <p:spPr>
              <a:xfrm>
                <a:off x="17780" y="22860"/>
                <a:ext cx="840266" cy="360680"/>
              </a:xfrm>
              <a:custGeom>
                <a:avLst/>
                <a:gdLst/>
                <a:ahLst/>
                <a:cxnLst/>
                <a:rect l="l" t="t" r="r" b="b"/>
                <a:pathLst>
                  <a:path w="840266" h="360680">
                    <a:moveTo>
                      <a:pt x="840266" y="180340"/>
                    </a:moveTo>
                    <a:cubicBezTo>
                      <a:pt x="840266" y="81280"/>
                      <a:pt x="760256" y="0"/>
                      <a:pt x="659926"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5" y="279400"/>
                      <a:pt x="840265" y="180340"/>
                    </a:cubicBezTo>
                    <a:close/>
                  </a:path>
                </a:pathLst>
              </a:custGeom>
              <a:solidFill>
                <a:srgbClr val="1B87BE"/>
              </a:solidFill>
            </p:spPr>
          </p:sp>
        </p:grpSp>
      </p:grpSp>
      <p:sp>
        <p:nvSpPr>
          <p:cNvPr id="21" name="TextBox 21"/>
          <p:cNvSpPr txBox="1"/>
          <p:nvPr/>
        </p:nvSpPr>
        <p:spPr>
          <a:xfrm>
            <a:off x="1078973" y="2263535"/>
            <a:ext cx="4415134" cy="3539430"/>
          </a:xfrm>
          <a:prstGeom prst="rect">
            <a:avLst/>
          </a:prstGeom>
        </p:spPr>
        <p:txBody>
          <a:bodyPr lIns="0" tIns="0" rIns="0" bIns="0" rtlCol="0" anchor="t">
            <a:spAutoFit/>
          </a:bodyPr>
          <a:lstStyle/>
          <a:p>
            <a:pPr algn="l">
              <a:lnSpc>
                <a:spcPts val="2399"/>
              </a:lnSpc>
            </a:pPr>
            <a:r>
              <a:rPr lang="en-US" sz="2499" dirty="0">
                <a:solidFill>
                  <a:srgbClr val="FFFFFF"/>
                </a:solidFill>
                <a:latin typeface="Arial" panose="020B0604020202020204" pitchFamily="34" charset="0"/>
              </a:rPr>
              <a:t>If w hats cost z dollars, then how many hats could you buy with $100?</a:t>
            </a:r>
          </a:p>
          <a:p>
            <a:pPr algn="l">
              <a:lnSpc>
                <a:spcPts val="2999"/>
              </a:lnSpc>
            </a:pPr>
            <a:endParaRPr lang="en-US" sz="2499" dirty="0">
              <a:solidFill>
                <a:srgbClr val="FFFFFF"/>
              </a:solidFill>
              <a:latin typeface="Arial" panose="020B0604020202020204" pitchFamily="34" charset="0"/>
            </a:endParaRPr>
          </a:p>
          <a:p>
            <a:pPr algn="l">
              <a:lnSpc>
                <a:spcPts val="2999"/>
              </a:lnSpc>
            </a:pPr>
            <a:r>
              <a:rPr lang="en-US" sz="2499" dirty="0">
                <a:solidFill>
                  <a:srgbClr val="FFFFFF"/>
                </a:solidFill>
                <a:latin typeface="Arial" panose="020B0604020202020204" pitchFamily="34" charset="0"/>
              </a:rPr>
              <a:t>A. 100/</a:t>
            </a:r>
            <a:r>
              <a:rPr lang="en-US" sz="2499" dirty="0" err="1">
                <a:solidFill>
                  <a:srgbClr val="FFFFFF"/>
                </a:solidFill>
                <a:latin typeface="Arial" panose="020B0604020202020204" pitchFamily="34" charset="0"/>
              </a:rPr>
              <a:t>wz</a:t>
            </a:r>
            <a:endParaRPr lang="en-US" sz="2499" dirty="0">
              <a:solidFill>
                <a:srgbClr val="FFFFFF"/>
              </a:solidFill>
              <a:latin typeface="Arial" panose="020B0604020202020204" pitchFamily="34" charset="0"/>
            </a:endParaRPr>
          </a:p>
          <a:p>
            <a:pPr algn="l">
              <a:lnSpc>
                <a:spcPts val="2999"/>
              </a:lnSpc>
            </a:pPr>
            <a:r>
              <a:rPr lang="en-US" sz="2499" dirty="0">
                <a:solidFill>
                  <a:srgbClr val="FFFFFF"/>
                </a:solidFill>
                <a:latin typeface="Arial" panose="020B0604020202020204" pitchFamily="34" charset="0"/>
              </a:rPr>
              <a:t>B. 100w/z</a:t>
            </a:r>
          </a:p>
          <a:p>
            <a:pPr algn="l">
              <a:lnSpc>
                <a:spcPts val="2999"/>
              </a:lnSpc>
            </a:pPr>
            <a:r>
              <a:rPr lang="en-US" sz="2499" dirty="0">
                <a:solidFill>
                  <a:srgbClr val="FFFFFF"/>
                </a:solidFill>
                <a:latin typeface="Arial" panose="020B0604020202020204" pitchFamily="34" charset="0"/>
              </a:rPr>
              <a:t>C. 100/w</a:t>
            </a:r>
          </a:p>
          <a:p>
            <a:pPr algn="l">
              <a:lnSpc>
                <a:spcPts val="2999"/>
              </a:lnSpc>
            </a:pPr>
            <a:r>
              <a:rPr lang="en-US" sz="2499" dirty="0">
                <a:solidFill>
                  <a:srgbClr val="FFFFFF"/>
                </a:solidFill>
                <a:latin typeface="Arial" panose="020B0604020202020204" pitchFamily="34" charset="0"/>
              </a:rPr>
              <a:t>D. </a:t>
            </a:r>
            <a:r>
              <a:rPr lang="en-US" sz="2499" dirty="0" err="1">
                <a:solidFill>
                  <a:srgbClr val="FFFFFF"/>
                </a:solidFill>
                <a:latin typeface="Arial" panose="020B0604020202020204" pitchFamily="34" charset="0"/>
              </a:rPr>
              <a:t>wz</a:t>
            </a:r>
            <a:endParaRPr lang="en-US" sz="2499" dirty="0">
              <a:solidFill>
                <a:srgbClr val="FFFFFF"/>
              </a:solidFill>
              <a:latin typeface="Arial" panose="020B0604020202020204" pitchFamily="34" charset="0"/>
            </a:endParaRPr>
          </a:p>
          <a:p>
            <a:pPr algn="l">
              <a:lnSpc>
                <a:spcPts val="2999"/>
              </a:lnSpc>
            </a:pPr>
            <a:r>
              <a:rPr lang="en-US" sz="2499" dirty="0">
                <a:solidFill>
                  <a:srgbClr val="FFFFFF"/>
                </a:solidFill>
                <a:latin typeface="Arial" panose="020B0604020202020204" pitchFamily="34" charset="0"/>
              </a:rPr>
              <a:t>E. 100wz</a:t>
            </a:r>
          </a:p>
          <a:p>
            <a:pPr algn="l">
              <a:lnSpc>
                <a:spcPts val="2399"/>
              </a:lnSpc>
            </a:pPr>
            <a:endParaRPr lang="en-US" sz="2499" dirty="0">
              <a:solidFill>
                <a:srgbClr val="FFFFFF"/>
              </a:solidFill>
              <a:latin typeface="Arial" panose="020B0604020202020204" pitchFamily="34" charset="0"/>
            </a:endParaRPr>
          </a:p>
        </p:txBody>
      </p:sp>
      <p:sp>
        <p:nvSpPr>
          <p:cNvPr id="22" name="Freeform 22"/>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sp>
        <p:nvSpPr>
          <p:cNvPr id="23" name="Freeform 18">
            <a:extLst>
              <a:ext uri="{FF2B5EF4-FFF2-40B4-BE49-F238E27FC236}">
                <a16:creationId xmlns:a16="http://schemas.microsoft.com/office/drawing/2014/main" id="{F41C8A7A-84A4-F8AC-6373-8FE033128181}"/>
              </a:ext>
            </a:extLst>
          </p:cNvPr>
          <p:cNvSpPr/>
          <p:nvPr/>
        </p:nvSpPr>
        <p:spPr>
          <a:xfrm>
            <a:off x="745768" y="877911"/>
            <a:ext cx="3516568" cy="960431"/>
          </a:xfrm>
          <a:custGeom>
            <a:avLst/>
            <a:gdLst/>
            <a:ahLst/>
            <a:cxnLst/>
            <a:rect l="l" t="t" r="r" b="b"/>
            <a:pathLst>
              <a:path w="4688758" h="1280575">
                <a:moveTo>
                  <a:pt x="0" y="0"/>
                </a:moveTo>
                <a:lnTo>
                  <a:pt x="4688759" y="0"/>
                </a:lnTo>
                <a:lnTo>
                  <a:pt x="4688759" y="1280575"/>
                </a:lnTo>
                <a:lnTo>
                  <a:pt x="0" y="1280575"/>
                </a:lnTo>
                <a:close/>
              </a:path>
            </a:pathLst>
          </a:custGeom>
          <a:solidFill>
            <a:srgbClr val="FFFFFF"/>
          </a:solidFill>
          <a:ln w="31750">
            <a:solidFill>
              <a:schemeClr val="accent1"/>
            </a:solidFill>
          </a:ln>
        </p:spPr>
      </p:sp>
      <p:sp>
        <p:nvSpPr>
          <p:cNvPr id="24" name="TextBox 20">
            <a:extLst>
              <a:ext uri="{FF2B5EF4-FFF2-40B4-BE49-F238E27FC236}">
                <a16:creationId xmlns:a16="http://schemas.microsoft.com/office/drawing/2014/main" id="{BD79CD42-D2D0-D335-6235-9DABB3DB4298}"/>
              </a:ext>
            </a:extLst>
          </p:cNvPr>
          <p:cNvSpPr txBox="1"/>
          <p:nvPr/>
        </p:nvSpPr>
        <p:spPr>
          <a:xfrm>
            <a:off x="821386" y="982448"/>
            <a:ext cx="3365332" cy="935683"/>
          </a:xfrm>
          <a:prstGeom prst="rect">
            <a:avLst/>
          </a:prstGeom>
        </p:spPr>
        <p:txBody>
          <a:bodyPr lIns="50800" tIns="50800" rIns="50800" bIns="50800" rtlCol="0" anchor="t"/>
          <a:lstStyle/>
          <a:p>
            <a:pPr algn="ctr">
              <a:lnSpc>
                <a:spcPts val="5759"/>
              </a:lnSpc>
            </a:pPr>
            <a:r>
              <a:rPr lang="en-US" sz="4800" dirty="0">
                <a:solidFill>
                  <a:srgbClr val="1B87BE"/>
                </a:solidFill>
                <a:latin typeface="Arial Black" panose="020B0A04020102020204" pitchFamily="34" charset="0"/>
              </a:rPr>
              <a:t>EXAMPLE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FBF26"/>
        </a:solidFill>
        <a:effectLst/>
      </p:bgPr>
    </p:bg>
    <p:spTree>
      <p:nvGrpSpPr>
        <p:cNvPr id="1" name=""/>
        <p:cNvGrpSpPr/>
        <p:nvPr/>
      </p:nvGrpSpPr>
      <p:grpSpPr>
        <a:xfrm>
          <a:off x="0" y="0"/>
          <a:ext cx="0" cy="0"/>
          <a:chOff x="0" y="0"/>
          <a:chExt cx="0" cy="0"/>
        </a:xfrm>
      </p:grpSpPr>
      <p:grpSp>
        <p:nvGrpSpPr>
          <p:cNvPr id="2" name="Group 2"/>
          <p:cNvGrpSpPr/>
          <p:nvPr/>
        </p:nvGrpSpPr>
        <p:grpSpPr>
          <a:xfrm>
            <a:off x="-1996677" y="-2086924"/>
            <a:ext cx="5817926" cy="6890152"/>
            <a:chOff x="0" y="0"/>
            <a:chExt cx="7757235" cy="9186869"/>
          </a:xfrm>
        </p:grpSpPr>
        <p:grpSp>
          <p:nvGrpSpPr>
            <p:cNvPr id="3" name="Group 3"/>
            <p:cNvGrpSpPr/>
            <p:nvPr/>
          </p:nvGrpSpPr>
          <p:grpSpPr>
            <a:xfrm rot="-2700000">
              <a:off x="1363649" y="1933696"/>
              <a:ext cx="6479935" cy="2439845"/>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alpha val="14902"/>
                </a:srgbClr>
              </a:solidFill>
            </p:spPr>
          </p:sp>
        </p:grpSp>
        <p:grpSp>
          <p:nvGrpSpPr>
            <p:cNvPr id="5" name="Group 5"/>
            <p:cNvGrpSpPr/>
            <p:nvPr/>
          </p:nvGrpSpPr>
          <p:grpSpPr>
            <a:xfrm rot="-2700000">
              <a:off x="-159593" y="4636502"/>
              <a:ext cx="6980076" cy="2439845"/>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CCCED2">
                  <a:alpha val="14902"/>
                </a:srgbClr>
              </a:solidFill>
            </p:spPr>
          </p:sp>
        </p:grpSp>
      </p:grpSp>
      <p:grpSp>
        <p:nvGrpSpPr>
          <p:cNvPr id="7" name="Group 7"/>
          <p:cNvGrpSpPr/>
          <p:nvPr/>
        </p:nvGrpSpPr>
        <p:grpSpPr>
          <a:xfrm>
            <a:off x="5430392" y="6102010"/>
            <a:ext cx="2048794" cy="2426380"/>
            <a:chOff x="0" y="0"/>
            <a:chExt cx="2731725" cy="3235173"/>
          </a:xfrm>
        </p:grpSpPr>
        <p:grpSp>
          <p:nvGrpSpPr>
            <p:cNvPr id="8" name="Group 8"/>
            <p:cNvGrpSpPr/>
            <p:nvPr/>
          </p:nvGrpSpPr>
          <p:grpSpPr>
            <a:xfrm rot="-2700000">
              <a:off x="480212" y="680955"/>
              <a:ext cx="2281921" cy="859196"/>
              <a:chOff x="0" y="0"/>
              <a:chExt cx="1079350" cy="406400"/>
            </a:xfrm>
          </p:grpSpPr>
          <p:sp>
            <p:nvSpPr>
              <p:cNvPr id="9" name="Freeform 9"/>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solidFill>
            </p:spPr>
          </p:sp>
        </p:grpSp>
        <p:grpSp>
          <p:nvGrpSpPr>
            <p:cNvPr id="10" name="Group 10"/>
            <p:cNvGrpSpPr/>
            <p:nvPr/>
          </p:nvGrpSpPr>
          <p:grpSpPr>
            <a:xfrm rot="-2700000">
              <a:off x="-56201" y="1632753"/>
              <a:ext cx="2458047" cy="859196"/>
              <a:chOff x="0" y="0"/>
              <a:chExt cx="1162657" cy="406400"/>
            </a:xfrm>
          </p:grpSpPr>
          <p:sp>
            <p:nvSpPr>
              <p:cNvPr id="11" name="Freeform 11"/>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FFFFFF"/>
              </a:solidFill>
            </p:spPr>
          </p:sp>
        </p:grpSp>
      </p:grpSp>
      <p:grpSp>
        <p:nvGrpSpPr>
          <p:cNvPr id="12" name="Group 12"/>
          <p:cNvGrpSpPr/>
          <p:nvPr/>
        </p:nvGrpSpPr>
        <p:grpSpPr>
          <a:xfrm>
            <a:off x="8304142" y="-188626"/>
            <a:ext cx="2031570" cy="2528771"/>
            <a:chOff x="0" y="0"/>
            <a:chExt cx="2708760" cy="3371695"/>
          </a:xfrm>
        </p:grpSpPr>
        <p:grpSp>
          <p:nvGrpSpPr>
            <p:cNvPr id="13" name="Group 13"/>
            <p:cNvGrpSpPr/>
            <p:nvPr/>
          </p:nvGrpSpPr>
          <p:grpSpPr>
            <a:xfrm rot="-2700000">
              <a:off x="16262" y="1527745"/>
              <a:ext cx="2552216" cy="1103159"/>
              <a:chOff x="0" y="0"/>
              <a:chExt cx="940228" cy="406400"/>
            </a:xfrm>
          </p:grpSpPr>
          <p:sp>
            <p:nvSpPr>
              <p:cNvPr id="14" name="Freeform 14"/>
              <p:cNvSpPr/>
              <p:nvPr/>
            </p:nvSpPr>
            <p:spPr>
              <a:xfrm>
                <a:off x="17780" y="22860"/>
                <a:ext cx="914828" cy="360680"/>
              </a:xfrm>
              <a:custGeom>
                <a:avLst/>
                <a:gdLst/>
                <a:ahLst/>
                <a:cxnLst/>
                <a:rect l="l" t="t" r="r" b="b"/>
                <a:pathLst>
                  <a:path w="914828" h="360680">
                    <a:moveTo>
                      <a:pt x="914828" y="180340"/>
                    </a:moveTo>
                    <a:cubicBezTo>
                      <a:pt x="914828" y="81280"/>
                      <a:pt x="834818"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FFFFFF"/>
              </a:solidFill>
            </p:spPr>
          </p:sp>
        </p:grpSp>
        <p:grpSp>
          <p:nvGrpSpPr>
            <p:cNvPr id="15" name="Group 15"/>
            <p:cNvGrpSpPr/>
            <p:nvPr/>
          </p:nvGrpSpPr>
          <p:grpSpPr>
            <a:xfrm rot="-2700000">
              <a:off x="313039" y="669232"/>
              <a:ext cx="2349818" cy="1103159"/>
              <a:chOff x="0" y="0"/>
              <a:chExt cx="865665" cy="406400"/>
            </a:xfrm>
          </p:grpSpPr>
          <p:sp>
            <p:nvSpPr>
              <p:cNvPr id="16" name="Freeform 16"/>
              <p:cNvSpPr/>
              <p:nvPr/>
            </p:nvSpPr>
            <p:spPr>
              <a:xfrm>
                <a:off x="17780" y="22860"/>
                <a:ext cx="840266" cy="360680"/>
              </a:xfrm>
              <a:custGeom>
                <a:avLst/>
                <a:gdLst/>
                <a:ahLst/>
                <a:cxnLst/>
                <a:rect l="l" t="t" r="r" b="b"/>
                <a:pathLst>
                  <a:path w="840266" h="360680">
                    <a:moveTo>
                      <a:pt x="840266" y="180340"/>
                    </a:moveTo>
                    <a:cubicBezTo>
                      <a:pt x="840266" y="81280"/>
                      <a:pt x="760256" y="0"/>
                      <a:pt x="659926"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5" y="279400"/>
                      <a:pt x="840265" y="180340"/>
                    </a:cubicBezTo>
                    <a:close/>
                  </a:path>
                </a:pathLst>
              </a:custGeom>
              <a:solidFill>
                <a:srgbClr val="1B87BE"/>
              </a:solidFill>
            </p:spPr>
          </p:sp>
        </p:grpSp>
      </p:grpSp>
      <p:sp>
        <p:nvSpPr>
          <p:cNvPr id="21" name="TextBox 21"/>
          <p:cNvSpPr txBox="1"/>
          <p:nvPr/>
        </p:nvSpPr>
        <p:spPr>
          <a:xfrm>
            <a:off x="1078973" y="2263535"/>
            <a:ext cx="5484553" cy="3462486"/>
          </a:xfrm>
          <a:prstGeom prst="rect">
            <a:avLst/>
          </a:prstGeom>
        </p:spPr>
        <p:txBody>
          <a:bodyPr lIns="0" tIns="0" rIns="0" bIns="0" rtlCol="0" anchor="t">
            <a:spAutoFit/>
          </a:bodyPr>
          <a:lstStyle/>
          <a:p>
            <a:pPr>
              <a:lnSpc>
                <a:spcPts val="2399"/>
              </a:lnSpc>
            </a:pPr>
            <a:r>
              <a:rPr lang="en-US" sz="2499" dirty="0">
                <a:solidFill>
                  <a:srgbClr val="FFFFFF"/>
                </a:solidFill>
                <a:latin typeface="Arial" panose="020B0604020202020204" pitchFamily="34" charset="0"/>
              </a:rPr>
              <a:t>If the sum of three consecutive odd integers is p, then in terms of p, what is the greatest of these three integers?</a:t>
            </a:r>
          </a:p>
          <a:p>
            <a:pPr>
              <a:lnSpc>
                <a:spcPts val="2399"/>
              </a:lnSpc>
            </a:pPr>
            <a:endParaRPr lang="en-US" sz="2499" dirty="0">
              <a:solidFill>
                <a:srgbClr val="FFFFFF"/>
              </a:solidFill>
              <a:latin typeface="Arial" panose="020B0604020202020204" pitchFamily="34" charset="0"/>
            </a:endParaRPr>
          </a:p>
          <a:p>
            <a:pPr>
              <a:lnSpc>
                <a:spcPts val="2999"/>
              </a:lnSpc>
            </a:pPr>
            <a:r>
              <a:rPr lang="en-US" sz="2499" dirty="0">
                <a:solidFill>
                  <a:srgbClr val="FFFFFF"/>
                </a:solidFill>
                <a:latin typeface="Arial" panose="020B0604020202020204" pitchFamily="34" charset="0"/>
              </a:rPr>
              <a:t>A. (p-6)/3</a:t>
            </a:r>
          </a:p>
          <a:p>
            <a:pPr>
              <a:lnSpc>
                <a:spcPts val="2999"/>
              </a:lnSpc>
            </a:pPr>
            <a:r>
              <a:rPr lang="en-US" sz="2499" dirty="0">
                <a:solidFill>
                  <a:srgbClr val="FFFFFF"/>
                </a:solidFill>
                <a:latin typeface="Arial" panose="020B0604020202020204" pitchFamily="34" charset="0"/>
              </a:rPr>
              <a:t>B. (p-3)/3</a:t>
            </a:r>
          </a:p>
          <a:p>
            <a:pPr>
              <a:lnSpc>
                <a:spcPts val="2999"/>
              </a:lnSpc>
            </a:pPr>
            <a:r>
              <a:rPr lang="en-US" sz="2499" dirty="0">
                <a:solidFill>
                  <a:srgbClr val="FFFFFF"/>
                </a:solidFill>
                <a:latin typeface="Arial" panose="020B0604020202020204" pitchFamily="34" charset="0"/>
              </a:rPr>
              <a:t>C. p/3</a:t>
            </a:r>
          </a:p>
          <a:p>
            <a:pPr>
              <a:lnSpc>
                <a:spcPts val="2999"/>
              </a:lnSpc>
            </a:pPr>
            <a:r>
              <a:rPr lang="en-US" sz="2499" dirty="0">
                <a:solidFill>
                  <a:srgbClr val="FFFFFF"/>
                </a:solidFill>
                <a:latin typeface="Arial" panose="020B0604020202020204" pitchFamily="34" charset="0"/>
              </a:rPr>
              <a:t>D. (p+3)/3</a:t>
            </a:r>
          </a:p>
          <a:p>
            <a:pPr>
              <a:lnSpc>
                <a:spcPts val="2999"/>
              </a:lnSpc>
            </a:pPr>
            <a:r>
              <a:rPr lang="en-US" sz="2499" dirty="0">
                <a:solidFill>
                  <a:srgbClr val="FFFFFF"/>
                </a:solidFill>
                <a:latin typeface="Arial" panose="020B0604020202020204" pitchFamily="34" charset="0"/>
              </a:rPr>
              <a:t>E. (p+6)/3</a:t>
            </a:r>
          </a:p>
          <a:p>
            <a:pPr algn="l">
              <a:lnSpc>
                <a:spcPts val="2399"/>
              </a:lnSpc>
            </a:pPr>
            <a:endParaRPr lang="en-US" sz="2499" dirty="0">
              <a:solidFill>
                <a:srgbClr val="FFFFFF"/>
              </a:solidFill>
              <a:latin typeface="Arial" panose="020B0604020202020204" pitchFamily="34" charset="0"/>
            </a:endParaRPr>
          </a:p>
        </p:txBody>
      </p:sp>
      <p:sp>
        <p:nvSpPr>
          <p:cNvPr id="22" name="Freeform 22"/>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sp>
        <p:nvSpPr>
          <p:cNvPr id="23" name="Freeform 18">
            <a:extLst>
              <a:ext uri="{FF2B5EF4-FFF2-40B4-BE49-F238E27FC236}">
                <a16:creationId xmlns:a16="http://schemas.microsoft.com/office/drawing/2014/main" id="{6A47784A-3346-54BC-B81D-850C6C28BBF5}"/>
              </a:ext>
            </a:extLst>
          </p:cNvPr>
          <p:cNvSpPr/>
          <p:nvPr/>
        </p:nvSpPr>
        <p:spPr>
          <a:xfrm>
            <a:off x="745768" y="877911"/>
            <a:ext cx="3516568" cy="960431"/>
          </a:xfrm>
          <a:custGeom>
            <a:avLst/>
            <a:gdLst/>
            <a:ahLst/>
            <a:cxnLst/>
            <a:rect l="l" t="t" r="r" b="b"/>
            <a:pathLst>
              <a:path w="4688758" h="1280575">
                <a:moveTo>
                  <a:pt x="0" y="0"/>
                </a:moveTo>
                <a:lnTo>
                  <a:pt x="4688759" y="0"/>
                </a:lnTo>
                <a:lnTo>
                  <a:pt x="4688759" y="1280575"/>
                </a:lnTo>
                <a:lnTo>
                  <a:pt x="0" y="1280575"/>
                </a:lnTo>
                <a:close/>
              </a:path>
            </a:pathLst>
          </a:custGeom>
          <a:solidFill>
            <a:srgbClr val="FFFFFF"/>
          </a:solidFill>
          <a:ln w="31750">
            <a:solidFill>
              <a:schemeClr val="accent1"/>
            </a:solidFill>
          </a:ln>
        </p:spPr>
      </p:sp>
      <p:sp>
        <p:nvSpPr>
          <p:cNvPr id="24" name="TextBox 20">
            <a:extLst>
              <a:ext uri="{FF2B5EF4-FFF2-40B4-BE49-F238E27FC236}">
                <a16:creationId xmlns:a16="http://schemas.microsoft.com/office/drawing/2014/main" id="{3528E108-59A8-BF91-5A75-E2F048AA8A69}"/>
              </a:ext>
            </a:extLst>
          </p:cNvPr>
          <p:cNvSpPr txBox="1"/>
          <p:nvPr/>
        </p:nvSpPr>
        <p:spPr>
          <a:xfrm>
            <a:off x="821386" y="982448"/>
            <a:ext cx="3365332" cy="935683"/>
          </a:xfrm>
          <a:prstGeom prst="rect">
            <a:avLst/>
          </a:prstGeom>
        </p:spPr>
        <p:txBody>
          <a:bodyPr lIns="50800" tIns="50800" rIns="50800" bIns="50800" rtlCol="0" anchor="t"/>
          <a:lstStyle/>
          <a:p>
            <a:pPr algn="ctr">
              <a:lnSpc>
                <a:spcPts val="5759"/>
              </a:lnSpc>
            </a:pPr>
            <a:r>
              <a:rPr lang="en-US" sz="4800" dirty="0">
                <a:solidFill>
                  <a:srgbClr val="1B87BE"/>
                </a:solidFill>
                <a:latin typeface="Arial Black" panose="020B0A04020102020204" pitchFamily="34" charset="0"/>
              </a:rPr>
              <a:t>EXAMPLE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26325" y="4571745"/>
            <a:ext cx="5066728" cy="6000510"/>
            <a:chOff x="0" y="0"/>
            <a:chExt cx="6755638" cy="8000680"/>
          </a:xfrm>
        </p:grpSpPr>
        <p:grpSp>
          <p:nvGrpSpPr>
            <p:cNvPr id="3" name="Group 3"/>
            <p:cNvGrpSpPr/>
            <p:nvPr/>
          </p:nvGrpSpPr>
          <p:grpSpPr>
            <a:xfrm rot="-2700000">
              <a:off x="1187578" y="1684021"/>
              <a:ext cx="5643260" cy="2124817"/>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alpha val="14902"/>
                </a:srgbClr>
              </a:solidFill>
            </p:spPr>
          </p:sp>
        </p:grpSp>
        <p:grpSp>
          <p:nvGrpSpPr>
            <p:cNvPr id="5" name="Group 5"/>
            <p:cNvGrpSpPr/>
            <p:nvPr/>
          </p:nvGrpSpPr>
          <p:grpSpPr>
            <a:xfrm rot="-2700000">
              <a:off x="-138987" y="4037847"/>
              <a:ext cx="6078824" cy="2124817"/>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8FBF26">
                  <a:alpha val="14902"/>
                </a:srgbClr>
              </a:solidFill>
            </p:spPr>
          </p:sp>
        </p:grpSp>
      </p:grpSp>
      <p:grpSp>
        <p:nvGrpSpPr>
          <p:cNvPr id="7" name="Group 7"/>
          <p:cNvGrpSpPr/>
          <p:nvPr/>
        </p:nvGrpSpPr>
        <p:grpSpPr>
          <a:xfrm>
            <a:off x="8456018" y="-511578"/>
            <a:ext cx="2248102" cy="2248102"/>
            <a:chOff x="0" y="0"/>
            <a:chExt cx="2997470" cy="2997470"/>
          </a:xfrm>
        </p:grpSpPr>
        <p:grpSp>
          <p:nvGrpSpPr>
            <p:cNvPr id="8" name="Group 8"/>
            <p:cNvGrpSpPr/>
            <p:nvPr/>
          </p:nvGrpSpPr>
          <p:grpSpPr>
            <a:xfrm rot="-2700000">
              <a:off x="-139827" y="1017765"/>
              <a:ext cx="3277123" cy="961939"/>
              <a:chOff x="0" y="0"/>
              <a:chExt cx="1384518" cy="406400"/>
            </a:xfrm>
          </p:grpSpPr>
          <p:sp>
            <p:nvSpPr>
              <p:cNvPr id="9" name="Freeform 9"/>
              <p:cNvSpPr/>
              <p:nvPr/>
            </p:nvSpPr>
            <p:spPr>
              <a:xfrm>
                <a:off x="17780" y="22860"/>
                <a:ext cx="1359119" cy="360680"/>
              </a:xfrm>
              <a:custGeom>
                <a:avLst/>
                <a:gdLst/>
                <a:ahLst/>
                <a:cxnLst/>
                <a:rect l="l" t="t" r="r" b="b"/>
                <a:pathLst>
                  <a:path w="1359119" h="360680">
                    <a:moveTo>
                      <a:pt x="1359119" y="180340"/>
                    </a:moveTo>
                    <a:cubicBezTo>
                      <a:pt x="1359119" y="81280"/>
                      <a:pt x="1279109" y="0"/>
                      <a:pt x="1178779" y="0"/>
                    </a:cubicBezTo>
                    <a:lnTo>
                      <a:pt x="172720" y="0"/>
                    </a:lnTo>
                    <a:lnTo>
                      <a:pt x="172720" y="1270"/>
                    </a:lnTo>
                    <a:cubicBezTo>
                      <a:pt x="76200" y="5080"/>
                      <a:pt x="0" y="83820"/>
                      <a:pt x="0" y="180340"/>
                    </a:cubicBezTo>
                    <a:cubicBezTo>
                      <a:pt x="0" y="276860"/>
                      <a:pt x="77470" y="355600"/>
                      <a:pt x="172720" y="359410"/>
                    </a:cubicBezTo>
                    <a:lnTo>
                      <a:pt x="172720" y="360680"/>
                    </a:lnTo>
                    <a:lnTo>
                      <a:pt x="1178778" y="360680"/>
                    </a:lnTo>
                    <a:cubicBezTo>
                      <a:pt x="1277838" y="360680"/>
                      <a:pt x="1359118" y="279400"/>
                      <a:pt x="1359118" y="180340"/>
                    </a:cubicBezTo>
                    <a:close/>
                  </a:path>
                </a:pathLst>
              </a:custGeom>
              <a:solidFill>
                <a:srgbClr val="1B87BE"/>
              </a:solidFill>
            </p:spPr>
          </p:sp>
        </p:grpSp>
        <p:grpSp>
          <p:nvGrpSpPr>
            <p:cNvPr id="10" name="Group 10"/>
            <p:cNvGrpSpPr/>
            <p:nvPr/>
          </p:nvGrpSpPr>
          <p:grpSpPr>
            <a:xfrm rot="-2700000">
              <a:off x="196405" y="758956"/>
              <a:ext cx="1994974" cy="961939"/>
              <a:chOff x="0" y="0"/>
              <a:chExt cx="842836" cy="406400"/>
            </a:xfrm>
          </p:grpSpPr>
          <p:sp>
            <p:nvSpPr>
              <p:cNvPr id="11" name="Freeform 11"/>
              <p:cNvSpPr/>
              <p:nvPr/>
            </p:nvSpPr>
            <p:spPr>
              <a:xfrm>
                <a:off x="17780" y="22860"/>
                <a:ext cx="817436" cy="360680"/>
              </a:xfrm>
              <a:custGeom>
                <a:avLst/>
                <a:gdLst/>
                <a:ahLst/>
                <a:cxnLst/>
                <a:rect l="l" t="t" r="r" b="b"/>
                <a:pathLst>
                  <a:path w="817436" h="360680">
                    <a:moveTo>
                      <a:pt x="817436" y="180340"/>
                    </a:moveTo>
                    <a:cubicBezTo>
                      <a:pt x="817436" y="81280"/>
                      <a:pt x="737426" y="0"/>
                      <a:pt x="637096" y="0"/>
                    </a:cubicBezTo>
                    <a:lnTo>
                      <a:pt x="172720" y="0"/>
                    </a:lnTo>
                    <a:lnTo>
                      <a:pt x="172720" y="1270"/>
                    </a:lnTo>
                    <a:cubicBezTo>
                      <a:pt x="76200" y="5080"/>
                      <a:pt x="0" y="83820"/>
                      <a:pt x="0" y="180340"/>
                    </a:cubicBezTo>
                    <a:cubicBezTo>
                      <a:pt x="0" y="276860"/>
                      <a:pt x="77470" y="355600"/>
                      <a:pt x="172720" y="359410"/>
                    </a:cubicBezTo>
                    <a:lnTo>
                      <a:pt x="172720" y="360680"/>
                    </a:lnTo>
                    <a:lnTo>
                      <a:pt x="637096" y="360680"/>
                    </a:lnTo>
                    <a:cubicBezTo>
                      <a:pt x="736156" y="360680"/>
                      <a:pt x="817436" y="279400"/>
                      <a:pt x="817436" y="180340"/>
                    </a:cubicBezTo>
                    <a:close/>
                  </a:path>
                </a:pathLst>
              </a:custGeom>
              <a:solidFill>
                <a:srgbClr val="8FBF26"/>
              </a:solidFill>
            </p:spPr>
          </p:sp>
        </p:grpSp>
      </p:grpSp>
      <p:sp>
        <p:nvSpPr>
          <p:cNvPr id="12" name="TextBox 12"/>
          <p:cNvSpPr txBox="1"/>
          <p:nvPr/>
        </p:nvSpPr>
        <p:spPr>
          <a:xfrm>
            <a:off x="648652" y="587878"/>
            <a:ext cx="8327327" cy="4809009"/>
          </a:xfrm>
          <a:prstGeom prst="rect">
            <a:avLst/>
          </a:prstGeom>
        </p:spPr>
        <p:txBody>
          <a:bodyPr wrap="square" lIns="0" tIns="0" rIns="0" bIns="0" rtlCol="0" anchor="t">
            <a:spAutoFit/>
          </a:bodyPr>
          <a:lstStyle/>
          <a:p>
            <a:pPr algn="ctr">
              <a:lnSpc>
                <a:spcPts val="6471"/>
              </a:lnSpc>
            </a:pPr>
            <a:endParaRPr dirty="0"/>
          </a:p>
          <a:p>
            <a:pPr algn="ctr"/>
            <a:r>
              <a:rPr lang="en-US" sz="7500" spc="-225" dirty="0">
                <a:solidFill>
                  <a:srgbClr val="1B87BE"/>
                </a:solidFill>
                <a:latin typeface="Arial Black" panose="020B0A04020102020204" pitchFamily="34" charset="0"/>
              </a:rPr>
              <a:t>Using the Answer</a:t>
            </a:r>
          </a:p>
          <a:p>
            <a:pPr algn="ctr">
              <a:lnSpc>
                <a:spcPts val="6471"/>
              </a:lnSpc>
            </a:pPr>
            <a:r>
              <a:rPr lang="en-US" sz="5392" spc="-161" dirty="0">
                <a:solidFill>
                  <a:srgbClr val="1B87BE"/>
                </a:solidFill>
                <a:latin typeface="Arial" panose="020B0604020202020204" pitchFamily="34" charset="0"/>
              </a:rPr>
              <a:t> </a:t>
            </a:r>
          </a:p>
          <a:p>
            <a:pPr algn="ctr">
              <a:lnSpc>
                <a:spcPts val="6471"/>
              </a:lnSpc>
            </a:pPr>
            <a:endParaRPr lang="en-US" sz="5392" spc="-161" dirty="0">
              <a:solidFill>
                <a:srgbClr val="1B87BE"/>
              </a:solidFill>
              <a:latin typeface="Arial" panose="020B0604020202020204" pitchFamily="34" charset="0"/>
            </a:endParaRPr>
          </a:p>
        </p:txBody>
      </p:sp>
      <p:grpSp>
        <p:nvGrpSpPr>
          <p:cNvPr id="13" name="Group 13"/>
          <p:cNvGrpSpPr/>
          <p:nvPr/>
        </p:nvGrpSpPr>
        <p:grpSpPr>
          <a:xfrm>
            <a:off x="4705708" y="5235359"/>
            <a:ext cx="559528" cy="77494"/>
            <a:chOff x="0" y="0"/>
            <a:chExt cx="2934307" cy="406400"/>
          </a:xfrm>
        </p:grpSpPr>
        <p:sp>
          <p:nvSpPr>
            <p:cNvPr id="14" name="Freeform 14"/>
            <p:cNvSpPr/>
            <p:nvPr/>
          </p:nvSpPr>
          <p:spPr>
            <a:xfrm>
              <a:off x="17780" y="22860"/>
              <a:ext cx="2908908" cy="360680"/>
            </a:xfrm>
            <a:custGeom>
              <a:avLst/>
              <a:gdLst/>
              <a:ahLst/>
              <a:cxnLst/>
              <a:rect l="l" t="t" r="r" b="b"/>
              <a:pathLst>
                <a:path w="2908908" h="360680">
                  <a:moveTo>
                    <a:pt x="2908908" y="180340"/>
                  </a:moveTo>
                  <a:cubicBezTo>
                    <a:pt x="2908908" y="81280"/>
                    <a:pt x="2828898" y="0"/>
                    <a:pt x="2728568" y="0"/>
                  </a:cubicBezTo>
                  <a:lnTo>
                    <a:pt x="172720" y="0"/>
                  </a:lnTo>
                  <a:lnTo>
                    <a:pt x="172720" y="1270"/>
                  </a:lnTo>
                  <a:cubicBezTo>
                    <a:pt x="76200" y="5080"/>
                    <a:pt x="0" y="83820"/>
                    <a:pt x="0" y="180340"/>
                  </a:cubicBezTo>
                  <a:cubicBezTo>
                    <a:pt x="0" y="276860"/>
                    <a:pt x="77470" y="355600"/>
                    <a:pt x="172720" y="359410"/>
                  </a:cubicBezTo>
                  <a:lnTo>
                    <a:pt x="172720" y="360680"/>
                  </a:lnTo>
                  <a:lnTo>
                    <a:pt x="2728567" y="360680"/>
                  </a:lnTo>
                  <a:cubicBezTo>
                    <a:pt x="2827628" y="360680"/>
                    <a:pt x="2908907" y="279400"/>
                    <a:pt x="2908907" y="180340"/>
                  </a:cubicBezTo>
                  <a:close/>
                </a:path>
              </a:pathLst>
            </a:custGeom>
            <a:solidFill>
              <a:srgbClr val="1B87BE"/>
            </a:solidFill>
          </p:spPr>
        </p:sp>
      </p:grpSp>
      <p:sp>
        <p:nvSpPr>
          <p:cNvPr id="15" name="Freeform 15"/>
          <p:cNvSpPr/>
          <p:nvPr/>
        </p:nvSpPr>
        <p:spPr>
          <a:xfrm>
            <a:off x="7315056" y="6094590"/>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sp>
        <p:nvSpPr>
          <p:cNvPr id="17" name="TextBox 16">
            <a:extLst>
              <a:ext uri="{FF2B5EF4-FFF2-40B4-BE49-F238E27FC236}">
                <a16:creationId xmlns:a16="http://schemas.microsoft.com/office/drawing/2014/main" id="{D8FD9A2E-E16C-B869-849B-089A66DC280F}"/>
              </a:ext>
            </a:extLst>
          </p:cNvPr>
          <p:cNvSpPr txBox="1"/>
          <p:nvPr/>
        </p:nvSpPr>
        <p:spPr>
          <a:xfrm>
            <a:off x="777621" y="3825229"/>
            <a:ext cx="8327326" cy="1138773"/>
          </a:xfrm>
          <a:prstGeom prst="rect">
            <a:avLst/>
          </a:prstGeom>
          <a:noFill/>
        </p:spPr>
        <p:txBody>
          <a:bodyPr wrap="square">
            <a:spAutoFit/>
          </a:bodyPr>
          <a:lstStyle/>
          <a:p>
            <a:pPr algn="ctr"/>
            <a:r>
              <a:rPr lang="en-US" sz="3400" spc="-101" dirty="0">
                <a:solidFill>
                  <a:srgbClr val="1B87BE"/>
                </a:solidFill>
                <a:latin typeface="Arial" panose="020B0604020202020204" pitchFamily="34" charset="0"/>
              </a:rPr>
              <a:t>Use this strategy when there are numbers in the answer choices.</a:t>
            </a:r>
            <a:endParaRPr lang="en-US" sz="3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8FBF26"/>
        </a:solidFill>
        <a:effectLst/>
      </p:bgPr>
    </p:bg>
    <p:spTree>
      <p:nvGrpSpPr>
        <p:cNvPr id="1" name=""/>
        <p:cNvGrpSpPr/>
        <p:nvPr/>
      </p:nvGrpSpPr>
      <p:grpSpPr>
        <a:xfrm>
          <a:off x="0" y="0"/>
          <a:ext cx="0" cy="0"/>
          <a:chOff x="0" y="0"/>
          <a:chExt cx="0" cy="0"/>
        </a:xfrm>
      </p:grpSpPr>
      <p:grpSp>
        <p:nvGrpSpPr>
          <p:cNvPr id="2" name="Group 2"/>
          <p:cNvGrpSpPr/>
          <p:nvPr/>
        </p:nvGrpSpPr>
        <p:grpSpPr>
          <a:xfrm>
            <a:off x="-1996677" y="-2086924"/>
            <a:ext cx="5817926" cy="6890152"/>
            <a:chOff x="0" y="0"/>
            <a:chExt cx="7757235" cy="9186869"/>
          </a:xfrm>
        </p:grpSpPr>
        <p:grpSp>
          <p:nvGrpSpPr>
            <p:cNvPr id="3" name="Group 3"/>
            <p:cNvGrpSpPr/>
            <p:nvPr/>
          </p:nvGrpSpPr>
          <p:grpSpPr>
            <a:xfrm rot="-2700000">
              <a:off x="1363649" y="1933696"/>
              <a:ext cx="6479935" cy="2439845"/>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alpha val="14902"/>
                </a:srgbClr>
              </a:solidFill>
            </p:spPr>
          </p:sp>
        </p:grpSp>
        <p:grpSp>
          <p:nvGrpSpPr>
            <p:cNvPr id="5" name="Group 5"/>
            <p:cNvGrpSpPr/>
            <p:nvPr/>
          </p:nvGrpSpPr>
          <p:grpSpPr>
            <a:xfrm rot="-2700000">
              <a:off x="-159593" y="4636502"/>
              <a:ext cx="6980076" cy="2439845"/>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CCCED2">
                  <a:alpha val="14902"/>
                </a:srgbClr>
              </a:solidFill>
            </p:spPr>
          </p:sp>
        </p:grpSp>
      </p:grpSp>
      <p:grpSp>
        <p:nvGrpSpPr>
          <p:cNvPr id="7" name="Group 7"/>
          <p:cNvGrpSpPr/>
          <p:nvPr/>
        </p:nvGrpSpPr>
        <p:grpSpPr>
          <a:xfrm>
            <a:off x="5430392" y="6102010"/>
            <a:ext cx="2048794" cy="2426380"/>
            <a:chOff x="0" y="0"/>
            <a:chExt cx="2731725" cy="3235173"/>
          </a:xfrm>
        </p:grpSpPr>
        <p:grpSp>
          <p:nvGrpSpPr>
            <p:cNvPr id="8" name="Group 8"/>
            <p:cNvGrpSpPr/>
            <p:nvPr/>
          </p:nvGrpSpPr>
          <p:grpSpPr>
            <a:xfrm rot="-2700000">
              <a:off x="480212" y="680955"/>
              <a:ext cx="2281921" cy="859196"/>
              <a:chOff x="0" y="0"/>
              <a:chExt cx="1079350" cy="406400"/>
            </a:xfrm>
          </p:grpSpPr>
          <p:sp>
            <p:nvSpPr>
              <p:cNvPr id="9" name="Freeform 9"/>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solidFill>
            </p:spPr>
          </p:sp>
        </p:grpSp>
        <p:grpSp>
          <p:nvGrpSpPr>
            <p:cNvPr id="10" name="Group 10"/>
            <p:cNvGrpSpPr/>
            <p:nvPr/>
          </p:nvGrpSpPr>
          <p:grpSpPr>
            <a:xfrm rot="-2700000">
              <a:off x="-56201" y="1632753"/>
              <a:ext cx="2458047" cy="859196"/>
              <a:chOff x="0" y="0"/>
              <a:chExt cx="1162657" cy="406400"/>
            </a:xfrm>
          </p:grpSpPr>
          <p:sp>
            <p:nvSpPr>
              <p:cNvPr id="11" name="Freeform 11"/>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FFFFFF"/>
              </a:solidFill>
            </p:spPr>
          </p:sp>
        </p:grpSp>
      </p:grpSp>
      <p:grpSp>
        <p:nvGrpSpPr>
          <p:cNvPr id="12" name="Group 12"/>
          <p:cNvGrpSpPr/>
          <p:nvPr/>
        </p:nvGrpSpPr>
        <p:grpSpPr>
          <a:xfrm>
            <a:off x="8304142" y="-188626"/>
            <a:ext cx="2031570" cy="2528771"/>
            <a:chOff x="0" y="0"/>
            <a:chExt cx="2708760" cy="3371695"/>
          </a:xfrm>
        </p:grpSpPr>
        <p:grpSp>
          <p:nvGrpSpPr>
            <p:cNvPr id="13" name="Group 13"/>
            <p:cNvGrpSpPr/>
            <p:nvPr/>
          </p:nvGrpSpPr>
          <p:grpSpPr>
            <a:xfrm rot="-2700000">
              <a:off x="16262" y="1527745"/>
              <a:ext cx="2552216" cy="1103159"/>
              <a:chOff x="0" y="0"/>
              <a:chExt cx="940228" cy="406400"/>
            </a:xfrm>
          </p:grpSpPr>
          <p:sp>
            <p:nvSpPr>
              <p:cNvPr id="14" name="Freeform 14"/>
              <p:cNvSpPr/>
              <p:nvPr/>
            </p:nvSpPr>
            <p:spPr>
              <a:xfrm>
                <a:off x="17780" y="22860"/>
                <a:ext cx="914828" cy="360680"/>
              </a:xfrm>
              <a:custGeom>
                <a:avLst/>
                <a:gdLst/>
                <a:ahLst/>
                <a:cxnLst/>
                <a:rect l="l" t="t" r="r" b="b"/>
                <a:pathLst>
                  <a:path w="914828" h="360680">
                    <a:moveTo>
                      <a:pt x="914828" y="180340"/>
                    </a:moveTo>
                    <a:cubicBezTo>
                      <a:pt x="914828" y="81280"/>
                      <a:pt x="834818"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FFFFFF"/>
              </a:solidFill>
            </p:spPr>
          </p:sp>
        </p:grpSp>
        <p:grpSp>
          <p:nvGrpSpPr>
            <p:cNvPr id="15" name="Group 15"/>
            <p:cNvGrpSpPr/>
            <p:nvPr/>
          </p:nvGrpSpPr>
          <p:grpSpPr>
            <a:xfrm rot="-2700000">
              <a:off x="313039" y="669232"/>
              <a:ext cx="2349818" cy="1103159"/>
              <a:chOff x="0" y="0"/>
              <a:chExt cx="865665" cy="406400"/>
            </a:xfrm>
          </p:grpSpPr>
          <p:sp>
            <p:nvSpPr>
              <p:cNvPr id="16" name="Freeform 16"/>
              <p:cNvSpPr/>
              <p:nvPr/>
            </p:nvSpPr>
            <p:spPr>
              <a:xfrm>
                <a:off x="17780" y="22860"/>
                <a:ext cx="840266" cy="360680"/>
              </a:xfrm>
              <a:custGeom>
                <a:avLst/>
                <a:gdLst/>
                <a:ahLst/>
                <a:cxnLst/>
                <a:rect l="l" t="t" r="r" b="b"/>
                <a:pathLst>
                  <a:path w="840266" h="360680">
                    <a:moveTo>
                      <a:pt x="840266" y="180340"/>
                    </a:moveTo>
                    <a:cubicBezTo>
                      <a:pt x="840266" y="81280"/>
                      <a:pt x="760256" y="0"/>
                      <a:pt x="659926"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5" y="279400"/>
                      <a:pt x="840265" y="180340"/>
                    </a:cubicBezTo>
                    <a:close/>
                  </a:path>
                </a:pathLst>
              </a:custGeom>
              <a:solidFill>
                <a:srgbClr val="1B87BE"/>
              </a:solidFill>
            </p:spPr>
          </p:sp>
        </p:grpSp>
      </p:grpSp>
      <p:sp>
        <p:nvSpPr>
          <p:cNvPr id="21" name="TextBox 21"/>
          <p:cNvSpPr txBox="1"/>
          <p:nvPr/>
        </p:nvSpPr>
        <p:spPr>
          <a:xfrm>
            <a:off x="1078973" y="2263535"/>
            <a:ext cx="5484553" cy="3770263"/>
          </a:xfrm>
          <a:prstGeom prst="rect">
            <a:avLst/>
          </a:prstGeom>
        </p:spPr>
        <p:txBody>
          <a:bodyPr lIns="0" tIns="0" rIns="0" bIns="0" rtlCol="0" anchor="t">
            <a:spAutoFit/>
          </a:bodyPr>
          <a:lstStyle/>
          <a:p>
            <a:pPr>
              <a:lnSpc>
                <a:spcPts val="2399"/>
              </a:lnSpc>
            </a:pPr>
            <a:r>
              <a:rPr lang="en-US" sz="2499" dirty="0">
                <a:solidFill>
                  <a:srgbClr val="FFFFFF"/>
                </a:solidFill>
                <a:latin typeface="Arial" panose="020B0604020202020204" pitchFamily="34" charset="0"/>
              </a:rPr>
              <a:t>Marc is half as old as Tony and three times as old as Ben. If the sum of their ages is 40, how old is Marc?</a:t>
            </a:r>
          </a:p>
          <a:p>
            <a:pPr>
              <a:lnSpc>
                <a:spcPts val="2399"/>
              </a:lnSpc>
            </a:pPr>
            <a:endParaRPr lang="en-US" sz="2499" dirty="0">
              <a:solidFill>
                <a:srgbClr val="FFFFFF"/>
              </a:solidFill>
              <a:latin typeface="Arial" panose="020B0604020202020204" pitchFamily="34" charset="0"/>
            </a:endParaRPr>
          </a:p>
          <a:p>
            <a:pPr>
              <a:lnSpc>
                <a:spcPts val="2999"/>
              </a:lnSpc>
            </a:pPr>
            <a:r>
              <a:rPr lang="en-US" sz="2499" dirty="0">
                <a:solidFill>
                  <a:srgbClr val="FFFFFF"/>
                </a:solidFill>
                <a:latin typeface="Arial" panose="020B0604020202020204" pitchFamily="34" charset="0"/>
              </a:rPr>
              <a:t>A. 3</a:t>
            </a:r>
          </a:p>
          <a:p>
            <a:pPr>
              <a:lnSpc>
                <a:spcPts val="2999"/>
              </a:lnSpc>
            </a:pPr>
            <a:r>
              <a:rPr lang="en-US" sz="2499" dirty="0">
                <a:solidFill>
                  <a:srgbClr val="FFFFFF"/>
                </a:solidFill>
                <a:latin typeface="Arial" panose="020B0604020202020204" pitchFamily="34" charset="0"/>
              </a:rPr>
              <a:t>B. 6</a:t>
            </a:r>
          </a:p>
          <a:p>
            <a:pPr>
              <a:lnSpc>
                <a:spcPts val="2999"/>
              </a:lnSpc>
            </a:pPr>
            <a:r>
              <a:rPr lang="en-US" sz="2499" dirty="0">
                <a:solidFill>
                  <a:srgbClr val="FFFFFF"/>
                </a:solidFill>
                <a:latin typeface="Arial" panose="020B0604020202020204" pitchFamily="34" charset="0"/>
              </a:rPr>
              <a:t>C. 12 </a:t>
            </a:r>
          </a:p>
          <a:p>
            <a:pPr>
              <a:lnSpc>
                <a:spcPts val="2999"/>
              </a:lnSpc>
            </a:pPr>
            <a:r>
              <a:rPr lang="en-US" sz="2499" dirty="0">
                <a:solidFill>
                  <a:srgbClr val="FFFFFF"/>
                </a:solidFill>
                <a:latin typeface="Arial" panose="020B0604020202020204" pitchFamily="34" charset="0"/>
              </a:rPr>
              <a:t>D. 18 </a:t>
            </a:r>
          </a:p>
          <a:p>
            <a:pPr>
              <a:lnSpc>
                <a:spcPts val="2999"/>
              </a:lnSpc>
            </a:pPr>
            <a:r>
              <a:rPr lang="en-US" sz="2499" dirty="0">
                <a:solidFill>
                  <a:srgbClr val="FFFFFF"/>
                </a:solidFill>
                <a:latin typeface="Arial" panose="020B0604020202020204" pitchFamily="34" charset="0"/>
              </a:rPr>
              <a:t>E. 24</a:t>
            </a:r>
          </a:p>
          <a:p>
            <a:pPr>
              <a:lnSpc>
                <a:spcPts val="2399"/>
              </a:lnSpc>
            </a:pPr>
            <a:endParaRPr lang="en-US" sz="2499" dirty="0">
              <a:solidFill>
                <a:srgbClr val="FFFFFF"/>
              </a:solidFill>
              <a:latin typeface="Arial" panose="020B0604020202020204" pitchFamily="34" charset="0"/>
            </a:endParaRPr>
          </a:p>
          <a:p>
            <a:pPr algn="l">
              <a:lnSpc>
                <a:spcPts val="2399"/>
              </a:lnSpc>
            </a:pPr>
            <a:endParaRPr lang="en-US" sz="2499" dirty="0">
              <a:solidFill>
                <a:srgbClr val="FFFFFF"/>
              </a:solidFill>
              <a:latin typeface="Arial" panose="020B0604020202020204" pitchFamily="34" charset="0"/>
            </a:endParaRPr>
          </a:p>
        </p:txBody>
      </p:sp>
      <p:sp>
        <p:nvSpPr>
          <p:cNvPr id="22" name="Freeform 22"/>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sp>
        <p:nvSpPr>
          <p:cNvPr id="23" name="Freeform 18">
            <a:extLst>
              <a:ext uri="{FF2B5EF4-FFF2-40B4-BE49-F238E27FC236}">
                <a16:creationId xmlns:a16="http://schemas.microsoft.com/office/drawing/2014/main" id="{976395A2-EDDE-BB8D-3573-7CE93CDEAA2E}"/>
              </a:ext>
            </a:extLst>
          </p:cNvPr>
          <p:cNvSpPr/>
          <p:nvPr/>
        </p:nvSpPr>
        <p:spPr>
          <a:xfrm>
            <a:off x="745768" y="877911"/>
            <a:ext cx="3516568" cy="960431"/>
          </a:xfrm>
          <a:custGeom>
            <a:avLst/>
            <a:gdLst/>
            <a:ahLst/>
            <a:cxnLst/>
            <a:rect l="l" t="t" r="r" b="b"/>
            <a:pathLst>
              <a:path w="4688758" h="1280575">
                <a:moveTo>
                  <a:pt x="0" y="0"/>
                </a:moveTo>
                <a:lnTo>
                  <a:pt x="4688759" y="0"/>
                </a:lnTo>
                <a:lnTo>
                  <a:pt x="4688759" y="1280575"/>
                </a:lnTo>
                <a:lnTo>
                  <a:pt x="0" y="1280575"/>
                </a:lnTo>
                <a:close/>
              </a:path>
            </a:pathLst>
          </a:custGeom>
          <a:solidFill>
            <a:srgbClr val="FFFFFF"/>
          </a:solidFill>
          <a:ln w="31750">
            <a:solidFill>
              <a:schemeClr val="accent1"/>
            </a:solidFill>
          </a:ln>
        </p:spPr>
      </p:sp>
      <p:sp>
        <p:nvSpPr>
          <p:cNvPr id="24" name="TextBox 20">
            <a:extLst>
              <a:ext uri="{FF2B5EF4-FFF2-40B4-BE49-F238E27FC236}">
                <a16:creationId xmlns:a16="http://schemas.microsoft.com/office/drawing/2014/main" id="{99DDA558-8937-138D-90C0-35D2AF54C27A}"/>
              </a:ext>
            </a:extLst>
          </p:cNvPr>
          <p:cNvSpPr txBox="1"/>
          <p:nvPr/>
        </p:nvSpPr>
        <p:spPr>
          <a:xfrm>
            <a:off x="821386" y="982448"/>
            <a:ext cx="3365332" cy="935683"/>
          </a:xfrm>
          <a:prstGeom prst="rect">
            <a:avLst/>
          </a:prstGeom>
        </p:spPr>
        <p:txBody>
          <a:bodyPr lIns="50800" tIns="50800" rIns="50800" bIns="50800" rtlCol="0" anchor="t"/>
          <a:lstStyle/>
          <a:p>
            <a:pPr algn="ctr">
              <a:lnSpc>
                <a:spcPts val="5759"/>
              </a:lnSpc>
            </a:pPr>
            <a:r>
              <a:rPr lang="en-US" sz="4800" dirty="0">
                <a:solidFill>
                  <a:srgbClr val="1B87BE"/>
                </a:solidFill>
                <a:latin typeface="Arial Black" panose="020B0A04020102020204" pitchFamily="34" charset="0"/>
              </a:rPr>
              <a:t>EXAMPLE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8FBF26"/>
        </a:solidFill>
        <a:effectLst/>
      </p:bgPr>
    </p:bg>
    <p:spTree>
      <p:nvGrpSpPr>
        <p:cNvPr id="1" name=""/>
        <p:cNvGrpSpPr/>
        <p:nvPr/>
      </p:nvGrpSpPr>
      <p:grpSpPr>
        <a:xfrm>
          <a:off x="0" y="0"/>
          <a:ext cx="0" cy="0"/>
          <a:chOff x="0" y="0"/>
          <a:chExt cx="0" cy="0"/>
        </a:xfrm>
      </p:grpSpPr>
      <p:grpSp>
        <p:nvGrpSpPr>
          <p:cNvPr id="2" name="Group 2"/>
          <p:cNvGrpSpPr/>
          <p:nvPr/>
        </p:nvGrpSpPr>
        <p:grpSpPr>
          <a:xfrm>
            <a:off x="-1996677" y="-2086924"/>
            <a:ext cx="5817926" cy="6890152"/>
            <a:chOff x="0" y="0"/>
            <a:chExt cx="7757235" cy="9186869"/>
          </a:xfrm>
        </p:grpSpPr>
        <p:grpSp>
          <p:nvGrpSpPr>
            <p:cNvPr id="3" name="Group 3"/>
            <p:cNvGrpSpPr/>
            <p:nvPr/>
          </p:nvGrpSpPr>
          <p:grpSpPr>
            <a:xfrm rot="-2700000">
              <a:off x="1363649" y="1933696"/>
              <a:ext cx="6479935" cy="2439845"/>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alpha val="14902"/>
                </a:srgbClr>
              </a:solidFill>
            </p:spPr>
          </p:sp>
        </p:grpSp>
        <p:grpSp>
          <p:nvGrpSpPr>
            <p:cNvPr id="5" name="Group 5"/>
            <p:cNvGrpSpPr/>
            <p:nvPr/>
          </p:nvGrpSpPr>
          <p:grpSpPr>
            <a:xfrm rot="-2700000">
              <a:off x="-159593" y="4636502"/>
              <a:ext cx="6980076" cy="2439845"/>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CCCED2">
                  <a:alpha val="14902"/>
                </a:srgbClr>
              </a:solidFill>
            </p:spPr>
          </p:sp>
        </p:grpSp>
      </p:grpSp>
      <p:grpSp>
        <p:nvGrpSpPr>
          <p:cNvPr id="7" name="Group 7"/>
          <p:cNvGrpSpPr/>
          <p:nvPr/>
        </p:nvGrpSpPr>
        <p:grpSpPr>
          <a:xfrm>
            <a:off x="5430392" y="6102010"/>
            <a:ext cx="2048794" cy="2426380"/>
            <a:chOff x="0" y="0"/>
            <a:chExt cx="2731725" cy="3235173"/>
          </a:xfrm>
        </p:grpSpPr>
        <p:grpSp>
          <p:nvGrpSpPr>
            <p:cNvPr id="8" name="Group 8"/>
            <p:cNvGrpSpPr/>
            <p:nvPr/>
          </p:nvGrpSpPr>
          <p:grpSpPr>
            <a:xfrm rot="-2700000">
              <a:off x="480212" y="680955"/>
              <a:ext cx="2281921" cy="859196"/>
              <a:chOff x="0" y="0"/>
              <a:chExt cx="1079350" cy="406400"/>
            </a:xfrm>
          </p:grpSpPr>
          <p:sp>
            <p:nvSpPr>
              <p:cNvPr id="9" name="Freeform 9"/>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solidFill>
            </p:spPr>
          </p:sp>
        </p:grpSp>
        <p:grpSp>
          <p:nvGrpSpPr>
            <p:cNvPr id="10" name="Group 10"/>
            <p:cNvGrpSpPr/>
            <p:nvPr/>
          </p:nvGrpSpPr>
          <p:grpSpPr>
            <a:xfrm rot="-2700000">
              <a:off x="-56201" y="1632753"/>
              <a:ext cx="2458047" cy="859196"/>
              <a:chOff x="0" y="0"/>
              <a:chExt cx="1162657" cy="406400"/>
            </a:xfrm>
          </p:grpSpPr>
          <p:sp>
            <p:nvSpPr>
              <p:cNvPr id="11" name="Freeform 11"/>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FFFFFF"/>
              </a:solidFill>
            </p:spPr>
          </p:sp>
        </p:grpSp>
      </p:grpSp>
      <p:grpSp>
        <p:nvGrpSpPr>
          <p:cNvPr id="12" name="Group 12"/>
          <p:cNvGrpSpPr/>
          <p:nvPr/>
        </p:nvGrpSpPr>
        <p:grpSpPr>
          <a:xfrm>
            <a:off x="8304142" y="-188626"/>
            <a:ext cx="2031570" cy="2528771"/>
            <a:chOff x="0" y="0"/>
            <a:chExt cx="2708760" cy="3371695"/>
          </a:xfrm>
        </p:grpSpPr>
        <p:grpSp>
          <p:nvGrpSpPr>
            <p:cNvPr id="13" name="Group 13"/>
            <p:cNvGrpSpPr/>
            <p:nvPr/>
          </p:nvGrpSpPr>
          <p:grpSpPr>
            <a:xfrm rot="-2700000">
              <a:off x="16262" y="1527745"/>
              <a:ext cx="2552216" cy="1103159"/>
              <a:chOff x="0" y="0"/>
              <a:chExt cx="940228" cy="406400"/>
            </a:xfrm>
          </p:grpSpPr>
          <p:sp>
            <p:nvSpPr>
              <p:cNvPr id="14" name="Freeform 14"/>
              <p:cNvSpPr/>
              <p:nvPr/>
            </p:nvSpPr>
            <p:spPr>
              <a:xfrm>
                <a:off x="17780" y="22860"/>
                <a:ext cx="914828" cy="360680"/>
              </a:xfrm>
              <a:custGeom>
                <a:avLst/>
                <a:gdLst/>
                <a:ahLst/>
                <a:cxnLst/>
                <a:rect l="l" t="t" r="r" b="b"/>
                <a:pathLst>
                  <a:path w="914828" h="360680">
                    <a:moveTo>
                      <a:pt x="914828" y="180340"/>
                    </a:moveTo>
                    <a:cubicBezTo>
                      <a:pt x="914828" y="81280"/>
                      <a:pt x="834818"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FFFFFF"/>
              </a:solidFill>
            </p:spPr>
          </p:sp>
        </p:grpSp>
        <p:grpSp>
          <p:nvGrpSpPr>
            <p:cNvPr id="15" name="Group 15"/>
            <p:cNvGrpSpPr/>
            <p:nvPr/>
          </p:nvGrpSpPr>
          <p:grpSpPr>
            <a:xfrm rot="-2700000">
              <a:off x="313039" y="669232"/>
              <a:ext cx="2349818" cy="1103159"/>
              <a:chOff x="0" y="0"/>
              <a:chExt cx="865665" cy="406400"/>
            </a:xfrm>
          </p:grpSpPr>
          <p:sp>
            <p:nvSpPr>
              <p:cNvPr id="16" name="Freeform 16"/>
              <p:cNvSpPr/>
              <p:nvPr/>
            </p:nvSpPr>
            <p:spPr>
              <a:xfrm>
                <a:off x="17780" y="22860"/>
                <a:ext cx="840266" cy="360680"/>
              </a:xfrm>
              <a:custGeom>
                <a:avLst/>
                <a:gdLst/>
                <a:ahLst/>
                <a:cxnLst/>
                <a:rect l="l" t="t" r="r" b="b"/>
                <a:pathLst>
                  <a:path w="840266" h="360680">
                    <a:moveTo>
                      <a:pt x="840266" y="180340"/>
                    </a:moveTo>
                    <a:cubicBezTo>
                      <a:pt x="840266" y="81280"/>
                      <a:pt x="760256" y="0"/>
                      <a:pt x="659926"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5" y="279400"/>
                      <a:pt x="840265" y="180340"/>
                    </a:cubicBezTo>
                    <a:close/>
                  </a:path>
                </a:pathLst>
              </a:custGeom>
              <a:solidFill>
                <a:srgbClr val="1B87BE"/>
              </a:solidFill>
            </p:spPr>
          </p:sp>
        </p:grpSp>
      </p:grpSp>
      <p:sp>
        <p:nvSpPr>
          <p:cNvPr id="21" name="TextBox 21"/>
          <p:cNvSpPr txBox="1"/>
          <p:nvPr/>
        </p:nvSpPr>
        <p:spPr>
          <a:xfrm>
            <a:off x="1078973" y="2263535"/>
            <a:ext cx="5730894" cy="4154984"/>
          </a:xfrm>
          <a:prstGeom prst="rect">
            <a:avLst/>
          </a:prstGeom>
        </p:spPr>
        <p:txBody>
          <a:bodyPr lIns="0" tIns="0" rIns="0" bIns="0" rtlCol="0" anchor="t">
            <a:spAutoFit/>
          </a:bodyPr>
          <a:lstStyle/>
          <a:p>
            <a:pPr>
              <a:lnSpc>
                <a:spcPts val="2399"/>
              </a:lnSpc>
            </a:pPr>
            <a:r>
              <a:rPr lang="en-US" sz="2499" dirty="0">
                <a:solidFill>
                  <a:srgbClr val="FFFFFF"/>
                </a:solidFill>
                <a:latin typeface="Arial" panose="020B0604020202020204" pitchFamily="34" charset="0"/>
              </a:rPr>
              <a:t>For 2 consecutive integers, the result of adding the smaller integer and triple the larger integer is 79. What are the two integers? </a:t>
            </a:r>
          </a:p>
          <a:p>
            <a:pPr>
              <a:lnSpc>
                <a:spcPts val="2999"/>
              </a:lnSpc>
            </a:pPr>
            <a:endParaRPr lang="en-US" sz="2499" dirty="0">
              <a:solidFill>
                <a:srgbClr val="FFFFFF"/>
              </a:solidFill>
              <a:latin typeface="Arial" panose="020B0604020202020204" pitchFamily="34" charset="0"/>
            </a:endParaRPr>
          </a:p>
          <a:p>
            <a:pPr>
              <a:lnSpc>
                <a:spcPts val="2999"/>
              </a:lnSpc>
            </a:pPr>
            <a:r>
              <a:rPr lang="en-US" sz="2499" dirty="0">
                <a:solidFill>
                  <a:srgbClr val="FFFFFF"/>
                </a:solidFill>
                <a:latin typeface="Arial" panose="020B0604020202020204" pitchFamily="34" charset="0"/>
              </a:rPr>
              <a:t>A. 18, 19 </a:t>
            </a:r>
          </a:p>
          <a:p>
            <a:pPr>
              <a:lnSpc>
                <a:spcPts val="2999"/>
              </a:lnSpc>
            </a:pPr>
            <a:r>
              <a:rPr lang="en-US" sz="2499" dirty="0">
                <a:solidFill>
                  <a:srgbClr val="FFFFFF"/>
                </a:solidFill>
                <a:latin typeface="Arial" panose="020B0604020202020204" pitchFamily="34" charset="0"/>
              </a:rPr>
              <a:t>B. 19, 20 </a:t>
            </a:r>
          </a:p>
          <a:p>
            <a:pPr>
              <a:lnSpc>
                <a:spcPts val="2999"/>
              </a:lnSpc>
            </a:pPr>
            <a:r>
              <a:rPr lang="en-US" sz="2499" dirty="0">
                <a:solidFill>
                  <a:srgbClr val="FFFFFF"/>
                </a:solidFill>
                <a:latin typeface="Arial" panose="020B0604020202020204" pitchFamily="34" charset="0"/>
              </a:rPr>
              <a:t>C. 20, 21 </a:t>
            </a:r>
          </a:p>
          <a:p>
            <a:pPr>
              <a:lnSpc>
                <a:spcPts val="2999"/>
              </a:lnSpc>
            </a:pPr>
            <a:r>
              <a:rPr lang="en-US" sz="2499" dirty="0">
                <a:solidFill>
                  <a:srgbClr val="FFFFFF"/>
                </a:solidFill>
                <a:latin typeface="Arial" panose="020B0604020202020204" pitchFamily="34" charset="0"/>
              </a:rPr>
              <a:t>D. 26, 27 </a:t>
            </a:r>
          </a:p>
          <a:p>
            <a:pPr>
              <a:lnSpc>
                <a:spcPts val="2999"/>
              </a:lnSpc>
            </a:pPr>
            <a:r>
              <a:rPr lang="en-US" sz="2499" dirty="0">
                <a:solidFill>
                  <a:srgbClr val="FFFFFF"/>
                </a:solidFill>
                <a:latin typeface="Arial" panose="020B0604020202020204" pitchFamily="34" charset="0"/>
              </a:rPr>
              <a:t>E. 39, 40</a:t>
            </a:r>
          </a:p>
          <a:p>
            <a:pPr>
              <a:lnSpc>
                <a:spcPts val="2399"/>
              </a:lnSpc>
            </a:pPr>
            <a:endParaRPr lang="en-US" sz="2499" dirty="0">
              <a:solidFill>
                <a:srgbClr val="FFFFFF"/>
              </a:solidFill>
              <a:latin typeface="Arial" panose="020B0604020202020204" pitchFamily="34" charset="0"/>
            </a:endParaRPr>
          </a:p>
          <a:p>
            <a:pPr algn="l">
              <a:lnSpc>
                <a:spcPts val="2399"/>
              </a:lnSpc>
            </a:pPr>
            <a:endParaRPr lang="en-US" sz="2499" dirty="0">
              <a:solidFill>
                <a:srgbClr val="FFFFFF"/>
              </a:solidFill>
              <a:latin typeface="Arial" panose="020B0604020202020204" pitchFamily="34" charset="0"/>
            </a:endParaRPr>
          </a:p>
        </p:txBody>
      </p:sp>
      <p:sp>
        <p:nvSpPr>
          <p:cNvPr id="22" name="Freeform 22"/>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sp>
        <p:nvSpPr>
          <p:cNvPr id="23" name="Freeform 18">
            <a:extLst>
              <a:ext uri="{FF2B5EF4-FFF2-40B4-BE49-F238E27FC236}">
                <a16:creationId xmlns:a16="http://schemas.microsoft.com/office/drawing/2014/main" id="{B948A700-40A4-4645-BC6E-BAAF11D67F7C}"/>
              </a:ext>
            </a:extLst>
          </p:cNvPr>
          <p:cNvSpPr/>
          <p:nvPr/>
        </p:nvSpPr>
        <p:spPr>
          <a:xfrm>
            <a:off x="745768" y="877911"/>
            <a:ext cx="3516568" cy="960431"/>
          </a:xfrm>
          <a:custGeom>
            <a:avLst/>
            <a:gdLst/>
            <a:ahLst/>
            <a:cxnLst/>
            <a:rect l="l" t="t" r="r" b="b"/>
            <a:pathLst>
              <a:path w="4688758" h="1280575">
                <a:moveTo>
                  <a:pt x="0" y="0"/>
                </a:moveTo>
                <a:lnTo>
                  <a:pt x="4688759" y="0"/>
                </a:lnTo>
                <a:lnTo>
                  <a:pt x="4688759" y="1280575"/>
                </a:lnTo>
                <a:lnTo>
                  <a:pt x="0" y="1280575"/>
                </a:lnTo>
                <a:close/>
              </a:path>
            </a:pathLst>
          </a:custGeom>
          <a:solidFill>
            <a:srgbClr val="FFFFFF"/>
          </a:solidFill>
          <a:ln w="31750">
            <a:solidFill>
              <a:schemeClr val="accent1"/>
            </a:solidFill>
          </a:ln>
        </p:spPr>
      </p:sp>
      <p:sp>
        <p:nvSpPr>
          <p:cNvPr id="24" name="TextBox 20">
            <a:extLst>
              <a:ext uri="{FF2B5EF4-FFF2-40B4-BE49-F238E27FC236}">
                <a16:creationId xmlns:a16="http://schemas.microsoft.com/office/drawing/2014/main" id="{58940B93-DA05-9073-B6A2-DC7BEA7528BF}"/>
              </a:ext>
            </a:extLst>
          </p:cNvPr>
          <p:cNvSpPr txBox="1"/>
          <p:nvPr/>
        </p:nvSpPr>
        <p:spPr>
          <a:xfrm>
            <a:off x="821386" y="982448"/>
            <a:ext cx="3365332" cy="935683"/>
          </a:xfrm>
          <a:prstGeom prst="rect">
            <a:avLst/>
          </a:prstGeom>
        </p:spPr>
        <p:txBody>
          <a:bodyPr lIns="50800" tIns="50800" rIns="50800" bIns="50800" rtlCol="0" anchor="t"/>
          <a:lstStyle/>
          <a:p>
            <a:pPr algn="ctr">
              <a:lnSpc>
                <a:spcPts val="5759"/>
              </a:lnSpc>
            </a:pPr>
            <a:r>
              <a:rPr lang="en-US" sz="4800" dirty="0">
                <a:solidFill>
                  <a:srgbClr val="1B87BE"/>
                </a:solidFill>
                <a:latin typeface="Arial Black" panose="020B0A04020102020204" pitchFamily="34" charset="0"/>
              </a:rPr>
              <a:t>EXAMPLE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sp>
        <p:nvSpPr>
          <p:cNvPr id="7" name="Freeform 7"/>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grpSp>
        <p:nvGrpSpPr>
          <p:cNvPr id="8" name="Group 8"/>
          <p:cNvGrpSpPr/>
          <p:nvPr/>
        </p:nvGrpSpPr>
        <p:grpSpPr>
          <a:xfrm>
            <a:off x="-647805" y="497730"/>
            <a:ext cx="9591227" cy="771411"/>
            <a:chOff x="0" y="0"/>
            <a:chExt cx="3552306" cy="285708"/>
          </a:xfrm>
        </p:grpSpPr>
        <p:sp>
          <p:nvSpPr>
            <p:cNvPr id="9" name="Freeform 9"/>
            <p:cNvSpPr/>
            <p:nvPr/>
          </p:nvSpPr>
          <p:spPr>
            <a:xfrm>
              <a:off x="0" y="0"/>
              <a:ext cx="3552306" cy="285708"/>
            </a:xfrm>
            <a:custGeom>
              <a:avLst/>
              <a:gdLst/>
              <a:ahLst/>
              <a:cxnLst/>
              <a:rect l="l" t="t" r="r" b="b"/>
              <a:pathLst>
                <a:path w="3552306" h="285708">
                  <a:moveTo>
                    <a:pt x="29059" y="0"/>
                  </a:moveTo>
                  <a:lnTo>
                    <a:pt x="3523248" y="0"/>
                  </a:lnTo>
                  <a:cubicBezTo>
                    <a:pt x="3530955" y="0"/>
                    <a:pt x="3538346" y="3062"/>
                    <a:pt x="3543795" y="8511"/>
                  </a:cubicBezTo>
                  <a:cubicBezTo>
                    <a:pt x="3549245" y="13961"/>
                    <a:pt x="3552306" y="21352"/>
                    <a:pt x="3552306" y="29059"/>
                  </a:cubicBezTo>
                  <a:lnTo>
                    <a:pt x="3552306" y="256649"/>
                  </a:lnTo>
                  <a:cubicBezTo>
                    <a:pt x="3552306" y="264356"/>
                    <a:pt x="3549245" y="271747"/>
                    <a:pt x="3543795" y="277197"/>
                  </a:cubicBezTo>
                  <a:cubicBezTo>
                    <a:pt x="3538346" y="282646"/>
                    <a:pt x="3530955" y="285708"/>
                    <a:pt x="3523248" y="285708"/>
                  </a:cubicBezTo>
                  <a:lnTo>
                    <a:pt x="29059" y="285708"/>
                  </a:lnTo>
                  <a:cubicBezTo>
                    <a:pt x="21352" y="285708"/>
                    <a:pt x="13961" y="282646"/>
                    <a:pt x="8511" y="277197"/>
                  </a:cubicBezTo>
                  <a:cubicBezTo>
                    <a:pt x="3062" y="271747"/>
                    <a:pt x="0" y="264356"/>
                    <a:pt x="0" y="256649"/>
                  </a:cubicBezTo>
                  <a:lnTo>
                    <a:pt x="0" y="29059"/>
                  </a:lnTo>
                  <a:cubicBezTo>
                    <a:pt x="0" y="21352"/>
                    <a:pt x="3062" y="13961"/>
                    <a:pt x="8511" y="8511"/>
                  </a:cubicBezTo>
                  <a:cubicBezTo>
                    <a:pt x="13961" y="3062"/>
                    <a:pt x="21352" y="0"/>
                    <a:pt x="29059" y="0"/>
                  </a:cubicBezTo>
                  <a:close/>
                </a:path>
              </a:pathLst>
            </a:custGeom>
            <a:solidFill>
              <a:srgbClr val="8FBF26"/>
            </a:solidFill>
          </p:spPr>
        </p:sp>
        <p:sp>
          <p:nvSpPr>
            <p:cNvPr id="10" name="TextBox 10"/>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sp>
        <p:nvSpPr>
          <p:cNvPr id="11" name="TextBox 11"/>
          <p:cNvSpPr txBox="1"/>
          <p:nvPr/>
        </p:nvSpPr>
        <p:spPr>
          <a:xfrm>
            <a:off x="731520" y="633373"/>
            <a:ext cx="7765685" cy="509627"/>
          </a:xfrm>
          <a:prstGeom prst="rect">
            <a:avLst/>
          </a:prstGeom>
        </p:spPr>
        <p:txBody>
          <a:bodyPr lIns="0" tIns="0" rIns="0" bIns="0" rtlCol="0" anchor="t">
            <a:spAutoFit/>
          </a:bodyPr>
          <a:lstStyle/>
          <a:p>
            <a:pPr algn="l">
              <a:lnSpc>
                <a:spcPts val="4095"/>
              </a:lnSpc>
            </a:pPr>
            <a:r>
              <a:rPr lang="en-US" sz="3413" dirty="0">
                <a:solidFill>
                  <a:srgbClr val="FFFFFF"/>
                </a:solidFill>
                <a:latin typeface="Arial Black" panose="020B0A04020102020204" pitchFamily="34" charset="0"/>
              </a:rPr>
              <a:t>Geometry</a:t>
            </a:r>
          </a:p>
        </p:txBody>
      </p:sp>
      <p:sp>
        <p:nvSpPr>
          <p:cNvPr id="12" name="TextBox 12"/>
          <p:cNvSpPr txBox="1"/>
          <p:nvPr/>
        </p:nvSpPr>
        <p:spPr>
          <a:xfrm>
            <a:off x="1651304" y="1493766"/>
            <a:ext cx="6291174" cy="348942"/>
          </a:xfrm>
          <a:prstGeom prst="rect">
            <a:avLst/>
          </a:prstGeom>
        </p:spPr>
        <p:txBody>
          <a:bodyPr lIns="0" tIns="0" rIns="0" bIns="0" rtlCol="0" anchor="t">
            <a:spAutoFit/>
          </a:bodyPr>
          <a:lstStyle/>
          <a:p>
            <a:pPr algn="l">
              <a:lnSpc>
                <a:spcPts val="2879"/>
              </a:lnSpc>
            </a:pPr>
            <a:r>
              <a:rPr lang="en-US" sz="2399" dirty="0">
                <a:solidFill>
                  <a:srgbClr val="FFFFFF"/>
                </a:solidFill>
                <a:latin typeface="Arial" panose="020B0604020202020204" pitchFamily="34" charset="0"/>
              </a:rPr>
              <a:t>Most shapes will be drawn to scale.</a:t>
            </a:r>
          </a:p>
        </p:txBody>
      </p:sp>
      <p:sp>
        <p:nvSpPr>
          <p:cNvPr id="13" name="TextBox 13"/>
          <p:cNvSpPr txBox="1"/>
          <p:nvPr/>
        </p:nvSpPr>
        <p:spPr>
          <a:xfrm>
            <a:off x="1651304" y="1990631"/>
            <a:ext cx="6411344" cy="348942"/>
          </a:xfrm>
          <a:prstGeom prst="rect">
            <a:avLst/>
          </a:prstGeom>
        </p:spPr>
        <p:txBody>
          <a:bodyPr lIns="0" tIns="0" rIns="0" bIns="0" rtlCol="0" anchor="t">
            <a:spAutoFit/>
          </a:bodyPr>
          <a:lstStyle/>
          <a:p>
            <a:pPr algn="l">
              <a:lnSpc>
                <a:spcPts val="2879"/>
              </a:lnSpc>
            </a:pPr>
            <a:r>
              <a:rPr lang="en-US" sz="2400" dirty="0">
                <a:solidFill>
                  <a:srgbClr val="FFFFFF"/>
                </a:solidFill>
                <a:latin typeface="Arial" panose="020B0604020202020204" pitchFamily="34" charset="0"/>
              </a:rPr>
              <a:t>Use logic to solve geometry problems.</a:t>
            </a:r>
          </a:p>
        </p:txBody>
      </p:sp>
      <p:sp>
        <p:nvSpPr>
          <p:cNvPr id="14" name="TextBox 14"/>
          <p:cNvSpPr txBox="1"/>
          <p:nvPr/>
        </p:nvSpPr>
        <p:spPr>
          <a:xfrm>
            <a:off x="1651304" y="2486605"/>
            <a:ext cx="6958705" cy="348942"/>
          </a:xfrm>
          <a:prstGeom prst="rect">
            <a:avLst/>
          </a:prstGeom>
        </p:spPr>
        <p:txBody>
          <a:bodyPr lIns="0" tIns="0" rIns="0" bIns="0" rtlCol="0" anchor="t">
            <a:spAutoFit/>
          </a:bodyPr>
          <a:lstStyle/>
          <a:p>
            <a:pPr algn="l">
              <a:lnSpc>
                <a:spcPts val="2879"/>
              </a:lnSpc>
            </a:pPr>
            <a:r>
              <a:rPr lang="en-US" sz="2400" dirty="0">
                <a:solidFill>
                  <a:srgbClr val="FFFFFF"/>
                </a:solidFill>
                <a:latin typeface="Arial" panose="020B0604020202020204" pitchFamily="34" charset="0"/>
              </a:rPr>
              <a:t>When a diagram is not given, draw it.</a:t>
            </a:r>
          </a:p>
        </p:txBody>
      </p:sp>
      <p:sp>
        <p:nvSpPr>
          <p:cNvPr id="15" name="TextBox 15"/>
          <p:cNvSpPr txBox="1"/>
          <p:nvPr/>
        </p:nvSpPr>
        <p:spPr>
          <a:xfrm>
            <a:off x="1651304" y="3007004"/>
            <a:ext cx="6958705" cy="348942"/>
          </a:xfrm>
          <a:prstGeom prst="rect">
            <a:avLst/>
          </a:prstGeom>
        </p:spPr>
        <p:txBody>
          <a:bodyPr lIns="0" tIns="0" rIns="0" bIns="0" rtlCol="0" anchor="t">
            <a:spAutoFit/>
          </a:bodyPr>
          <a:lstStyle/>
          <a:p>
            <a:pPr algn="l">
              <a:lnSpc>
                <a:spcPts val="2879"/>
              </a:lnSpc>
            </a:pPr>
            <a:r>
              <a:rPr lang="en-US" sz="2400" dirty="0">
                <a:solidFill>
                  <a:srgbClr val="FFFFFF"/>
                </a:solidFill>
                <a:latin typeface="Arial" panose="020B0604020202020204" pitchFamily="34" charset="0"/>
              </a:rPr>
              <a:t>Study your formulas!</a:t>
            </a:r>
          </a:p>
        </p:txBody>
      </p:sp>
      <p:grpSp>
        <p:nvGrpSpPr>
          <p:cNvPr id="16" name="Group 16"/>
          <p:cNvGrpSpPr/>
          <p:nvPr/>
        </p:nvGrpSpPr>
        <p:grpSpPr>
          <a:xfrm>
            <a:off x="1102337" y="1527945"/>
            <a:ext cx="356346" cy="356346"/>
            <a:chOff x="0" y="0"/>
            <a:chExt cx="475128" cy="475128"/>
          </a:xfrm>
        </p:grpSpPr>
        <p:grpSp>
          <p:nvGrpSpPr>
            <p:cNvPr id="17" name="Group 17"/>
            <p:cNvGrpSpPr/>
            <p:nvPr/>
          </p:nvGrpSpPr>
          <p:grpSpPr>
            <a:xfrm>
              <a:off x="0" y="0"/>
              <a:ext cx="475128" cy="475128"/>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9" name="TextBox 19"/>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20" name="TextBox 20"/>
            <p:cNvSpPr txBox="1"/>
            <p:nvPr/>
          </p:nvSpPr>
          <p:spPr>
            <a:xfrm>
              <a:off x="74980" y="33803"/>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1</a:t>
              </a:r>
            </a:p>
          </p:txBody>
        </p:sp>
      </p:grpSp>
      <p:grpSp>
        <p:nvGrpSpPr>
          <p:cNvPr id="21" name="Group 21"/>
          <p:cNvGrpSpPr/>
          <p:nvPr/>
        </p:nvGrpSpPr>
        <p:grpSpPr>
          <a:xfrm>
            <a:off x="1102337" y="1994670"/>
            <a:ext cx="356346" cy="356346"/>
            <a:chOff x="0" y="0"/>
            <a:chExt cx="475128" cy="475128"/>
          </a:xfrm>
        </p:grpSpPr>
        <p:grpSp>
          <p:nvGrpSpPr>
            <p:cNvPr id="22" name="Group 22"/>
            <p:cNvGrpSpPr/>
            <p:nvPr/>
          </p:nvGrpSpPr>
          <p:grpSpPr>
            <a:xfrm>
              <a:off x="0" y="0"/>
              <a:ext cx="475128" cy="475128"/>
              <a:chOff x="0" y="0"/>
              <a:chExt cx="812800" cy="812800"/>
            </a:xfrm>
          </p:grpSpPr>
          <p:sp>
            <p:nvSpPr>
              <p:cNvPr id="23" name="Freeform 2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24" name="TextBox 24"/>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25" name="TextBox 25"/>
            <p:cNvSpPr txBox="1"/>
            <p:nvPr/>
          </p:nvSpPr>
          <p:spPr>
            <a:xfrm>
              <a:off x="74980" y="5107"/>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2</a:t>
              </a:r>
            </a:p>
          </p:txBody>
        </p:sp>
      </p:grpSp>
      <p:grpSp>
        <p:nvGrpSpPr>
          <p:cNvPr id="26" name="Group 26"/>
          <p:cNvGrpSpPr/>
          <p:nvPr/>
        </p:nvGrpSpPr>
        <p:grpSpPr>
          <a:xfrm>
            <a:off x="1102337" y="2496130"/>
            <a:ext cx="356346" cy="356346"/>
            <a:chOff x="0" y="0"/>
            <a:chExt cx="475128" cy="475128"/>
          </a:xfrm>
        </p:grpSpPr>
        <p:grpSp>
          <p:nvGrpSpPr>
            <p:cNvPr id="27" name="Group 27"/>
            <p:cNvGrpSpPr/>
            <p:nvPr/>
          </p:nvGrpSpPr>
          <p:grpSpPr>
            <a:xfrm>
              <a:off x="0" y="0"/>
              <a:ext cx="475128" cy="475128"/>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29" name="TextBox 29"/>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30" name="TextBox 30"/>
            <p:cNvSpPr txBox="1"/>
            <p:nvPr/>
          </p:nvSpPr>
          <p:spPr>
            <a:xfrm>
              <a:off x="74980" y="5107"/>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3</a:t>
              </a:r>
            </a:p>
          </p:txBody>
        </p:sp>
      </p:grpSp>
      <p:grpSp>
        <p:nvGrpSpPr>
          <p:cNvPr id="31" name="Group 31"/>
          <p:cNvGrpSpPr/>
          <p:nvPr/>
        </p:nvGrpSpPr>
        <p:grpSpPr>
          <a:xfrm>
            <a:off x="1102337" y="3028856"/>
            <a:ext cx="356346" cy="356346"/>
            <a:chOff x="0" y="0"/>
            <a:chExt cx="812800" cy="812800"/>
          </a:xfrm>
        </p:grpSpPr>
        <p:sp>
          <p:nvSpPr>
            <p:cNvPr id="32" name="Freeform 3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33" name="TextBox 33"/>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34" name="TextBox 34"/>
          <p:cNvSpPr txBox="1"/>
          <p:nvPr/>
        </p:nvSpPr>
        <p:spPr>
          <a:xfrm>
            <a:off x="1158572" y="3020780"/>
            <a:ext cx="237757" cy="297838"/>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4</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8FBF26"/>
        </a:solidFill>
        <a:effectLst/>
      </p:bgPr>
    </p:bg>
    <p:spTree>
      <p:nvGrpSpPr>
        <p:cNvPr id="1" name=""/>
        <p:cNvGrpSpPr/>
        <p:nvPr/>
      </p:nvGrpSpPr>
      <p:grpSpPr>
        <a:xfrm>
          <a:off x="0" y="0"/>
          <a:ext cx="0" cy="0"/>
          <a:chOff x="0" y="0"/>
          <a:chExt cx="0" cy="0"/>
        </a:xfrm>
      </p:grpSpPr>
      <p:grpSp>
        <p:nvGrpSpPr>
          <p:cNvPr id="2" name="Group 2"/>
          <p:cNvGrpSpPr/>
          <p:nvPr/>
        </p:nvGrpSpPr>
        <p:grpSpPr>
          <a:xfrm>
            <a:off x="-1996677" y="-2086924"/>
            <a:ext cx="5817926" cy="6890152"/>
            <a:chOff x="0" y="0"/>
            <a:chExt cx="7757235" cy="9186869"/>
          </a:xfrm>
        </p:grpSpPr>
        <p:grpSp>
          <p:nvGrpSpPr>
            <p:cNvPr id="3" name="Group 3"/>
            <p:cNvGrpSpPr/>
            <p:nvPr/>
          </p:nvGrpSpPr>
          <p:grpSpPr>
            <a:xfrm rot="-2700000">
              <a:off x="1363649" y="1933696"/>
              <a:ext cx="6479935" cy="2439845"/>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alpha val="14902"/>
                </a:srgbClr>
              </a:solidFill>
            </p:spPr>
          </p:sp>
        </p:grpSp>
        <p:grpSp>
          <p:nvGrpSpPr>
            <p:cNvPr id="5" name="Group 5"/>
            <p:cNvGrpSpPr/>
            <p:nvPr/>
          </p:nvGrpSpPr>
          <p:grpSpPr>
            <a:xfrm rot="-2700000">
              <a:off x="-159593" y="4636502"/>
              <a:ext cx="6980076" cy="2439845"/>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CCCED2">
                  <a:alpha val="14902"/>
                </a:srgbClr>
              </a:solidFill>
            </p:spPr>
          </p:sp>
        </p:grpSp>
      </p:grpSp>
      <p:grpSp>
        <p:nvGrpSpPr>
          <p:cNvPr id="7" name="Group 7"/>
          <p:cNvGrpSpPr/>
          <p:nvPr/>
        </p:nvGrpSpPr>
        <p:grpSpPr>
          <a:xfrm>
            <a:off x="5430392" y="6102010"/>
            <a:ext cx="2048794" cy="2426380"/>
            <a:chOff x="0" y="0"/>
            <a:chExt cx="2731725" cy="3235173"/>
          </a:xfrm>
        </p:grpSpPr>
        <p:grpSp>
          <p:nvGrpSpPr>
            <p:cNvPr id="8" name="Group 8"/>
            <p:cNvGrpSpPr/>
            <p:nvPr/>
          </p:nvGrpSpPr>
          <p:grpSpPr>
            <a:xfrm rot="-2700000">
              <a:off x="480212" y="680955"/>
              <a:ext cx="2281921" cy="859196"/>
              <a:chOff x="0" y="0"/>
              <a:chExt cx="1079350" cy="406400"/>
            </a:xfrm>
          </p:grpSpPr>
          <p:sp>
            <p:nvSpPr>
              <p:cNvPr id="9" name="Freeform 9"/>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solidFill>
            </p:spPr>
          </p:sp>
        </p:grpSp>
        <p:grpSp>
          <p:nvGrpSpPr>
            <p:cNvPr id="10" name="Group 10"/>
            <p:cNvGrpSpPr/>
            <p:nvPr/>
          </p:nvGrpSpPr>
          <p:grpSpPr>
            <a:xfrm rot="-2700000">
              <a:off x="-56201" y="1632753"/>
              <a:ext cx="2458047" cy="859196"/>
              <a:chOff x="0" y="0"/>
              <a:chExt cx="1162657" cy="406400"/>
            </a:xfrm>
          </p:grpSpPr>
          <p:sp>
            <p:nvSpPr>
              <p:cNvPr id="11" name="Freeform 11"/>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FFFFFF"/>
              </a:solidFill>
            </p:spPr>
          </p:sp>
        </p:grpSp>
      </p:grpSp>
      <p:grpSp>
        <p:nvGrpSpPr>
          <p:cNvPr id="12" name="Group 12"/>
          <p:cNvGrpSpPr/>
          <p:nvPr/>
        </p:nvGrpSpPr>
        <p:grpSpPr>
          <a:xfrm>
            <a:off x="8304142" y="-188626"/>
            <a:ext cx="2031570" cy="2528771"/>
            <a:chOff x="0" y="0"/>
            <a:chExt cx="2708760" cy="3371695"/>
          </a:xfrm>
        </p:grpSpPr>
        <p:grpSp>
          <p:nvGrpSpPr>
            <p:cNvPr id="13" name="Group 13"/>
            <p:cNvGrpSpPr/>
            <p:nvPr/>
          </p:nvGrpSpPr>
          <p:grpSpPr>
            <a:xfrm rot="-2700000">
              <a:off x="16262" y="1527745"/>
              <a:ext cx="2552216" cy="1103159"/>
              <a:chOff x="0" y="0"/>
              <a:chExt cx="940228" cy="406400"/>
            </a:xfrm>
          </p:grpSpPr>
          <p:sp>
            <p:nvSpPr>
              <p:cNvPr id="14" name="Freeform 14"/>
              <p:cNvSpPr/>
              <p:nvPr/>
            </p:nvSpPr>
            <p:spPr>
              <a:xfrm>
                <a:off x="17780" y="22860"/>
                <a:ext cx="914828" cy="360680"/>
              </a:xfrm>
              <a:custGeom>
                <a:avLst/>
                <a:gdLst/>
                <a:ahLst/>
                <a:cxnLst/>
                <a:rect l="l" t="t" r="r" b="b"/>
                <a:pathLst>
                  <a:path w="914828" h="360680">
                    <a:moveTo>
                      <a:pt x="914828" y="180340"/>
                    </a:moveTo>
                    <a:cubicBezTo>
                      <a:pt x="914828" y="81280"/>
                      <a:pt x="834818"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FFFFFF"/>
              </a:solidFill>
            </p:spPr>
          </p:sp>
        </p:grpSp>
        <p:grpSp>
          <p:nvGrpSpPr>
            <p:cNvPr id="15" name="Group 15"/>
            <p:cNvGrpSpPr/>
            <p:nvPr/>
          </p:nvGrpSpPr>
          <p:grpSpPr>
            <a:xfrm rot="-2700000">
              <a:off x="313039" y="669232"/>
              <a:ext cx="2349818" cy="1103159"/>
              <a:chOff x="0" y="0"/>
              <a:chExt cx="865665" cy="406400"/>
            </a:xfrm>
          </p:grpSpPr>
          <p:sp>
            <p:nvSpPr>
              <p:cNvPr id="16" name="Freeform 16"/>
              <p:cNvSpPr/>
              <p:nvPr/>
            </p:nvSpPr>
            <p:spPr>
              <a:xfrm>
                <a:off x="17780" y="22860"/>
                <a:ext cx="840266" cy="360680"/>
              </a:xfrm>
              <a:custGeom>
                <a:avLst/>
                <a:gdLst/>
                <a:ahLst/>
                <a:cxnLst/>
                <a:rect l="l" t="t" r="r" b="b"/>
                <a:pathLst>
                  <a:path w="840266" h="360680">
                    <a:moveTo>
                      <a:pt x="840266" y="180340"/>
                    </a:moveTo>
                    <a:cubicBezTo>
                      <a:pt x="840266" y="81280"/>
                      <a:pt x="760256" y="0"/>
                      <a:pt x="659926"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5" y="279400"/>
                      <a:pt x="840265" y="180340"/>
                    </a:cubicBezTo>
                    <a:close/>
                  </a:path>
                </a:pathLst>
              </a:custGeom>
              <a:solidFill>
                <a:srgbClr val="1B87BE"/>
              </a:solidFill>
            </p:spPr>
          </p:sp>
        </p:grpSp>
      </p:grpSp>
      <p:sp>
        <p:nvSpPr>
          <p:cNvPr id="21" name="Freeform 21"/>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sp>
        <p:nvSpPr>
          <p:cNvPr id="22" name="Freeform 22"/>
          <p:cNvSpPr/>
          <p:nvPr/>
        </p:nvSpPr>
        <p:spPr>
          <a:xfrm>
            <a:off x="5509343" y="2668727"/>
            <a:ext cx="3099571" cy="2718817"/>
          </a:xfrm>
          <a:custGeom>
            <a:avLst/>
            <a:gdLst/>
            <a:ahLst/>
            <a:cxnLst/>
            <a:rect l="l" t="t" r="r" b="b"/>
            <a:pathLst>
              <a:path w="3099571" h="2718817">
                <a:moveTo>
                  <a:pt x="0" y="0"/>
                </a:moveTo>
                <a:lnTo>
                  <a:pt x="3099571" y="0"/>
                </a:lnTo>
                <a:lnTo>
                  <a:pt x="3099571" y="2718818"/>
                </a:lnTo>
                <a:lnTo>
                  <a:pt x="0" y="2718818"/>
                </a:lnTo>
                <a:lnTo>
                  <a:pt x="0" y="0"/>
                </a:lnTo>
                <a:close/>
              </a:path>
            </a:pathLst>
          </a:custGeom>
          <a:blipFill>
            <a:blip r:embed="rId4"/>
            <a:stretch>
              <a:fillRect/>
            </a:stretch>
          </a:blipFill>
        </p:spPr>
      </p:sp>
      <p:sp>
        <p:nvSpPr>
          <p:cNvPr id="23" name="TextBox 23"/>
          <p:cNvSpPr txBox="1"/>
          <p:nvPr/>
        </p:nvSpPr>
        <p:spPr>
          <a:xfrm>
            <a:off x="1078973" y="2263535"/>
            <a:ext cx="3967576" cy="4231928"/>
          </a:xfrm>
          <a:prstGeom prst="rect">
            <a:avLst/>
          </a:prstGeom>
        </p:spPr>
        <p:txBody>
          <a:bodyPr lIns="0" tIns="0" rIns="0" bIns="0" rtlCol="0" anchor="t">
            <a:spAutoFit/>
          </a:bodyPr>
          <a:lstStyle/>
          <a:p>
            <a:pPr>
              <a:lnSpc>
                <a:spcPts val="2399"/>
              </a:lnSpc>
            </a:pPr>
            <a:r>
              <a:rPr lang="en-US" sz="2499" dirty="0">
                <a:solidFill>
                  <a:srgbClr val="FFFFFF"/>
                </a:solidFill>
                <a:latin typeface="Arial" panose="020B0604020202020204" pitchFamily="34" charset="0"/>
              </a:rPr>
              <a:t>Figure DEFG is a square. If EG= 4, what is the area of the square? </a:t>
            </a:r>
          </a:p>
          <a:p>
            <a:pPr>
              <a:lnSpc>
                <a:spcPts val="2999"/>
              </a:lnSpc>
            </a:pPr>
            <a:endParaRPr lang="en-US" sz="2499" dirty="0">
              <a:solidFill>
                <a:srgbClr val="FFFFFF"/>
              </a:solidFill>
              <a:latin typeface="Arial" panose="020B0604020202020204" pitchFamily="34" charset="0"/>
            </a:endParaRPr>
          </a:p>
          <a:p>
            <a:pPr>
              <a:lnSpc>
                <a:spcPts val="2999"/>
              </a:lnSpc>
            </a:pPr>
            <a:r>
              <a:rPr lang="en-US" sz="2499" dirty="0">
                <a:solidFill>
                  <a:srgbClr val="FFFFFF"/>
                </a:solidFill>
                <a:latin typeface="Arial" panose="020B0604020202020204" pitchFamily="34" charset="0"/>
              </a:rPr>
              <a:t>A. 4 </a:t>
            </a:r>
          </a:p>
          <a:p>
            <a:pPr>
              <a:lnSpc>
                <a:spcPts val="2999"/>
              </a:lnSpc>
            </a:pPr>
            <a:r>
              <a:rPr lang="en-US" sz="2499" dirty="0">
                <a:solidFill>
                  <a:srgbClr val="FFFFFF"/>
                </a:solidFill>
                <a:latin typeface="Arial Black" panose="020B0A04020102020204" pitchFamily="34" charset="0"/>
              </a:rPr>
              <a:t>B. 4√2 </a:t>
            </a:r>
          </a:p>
          <a:p>
            <a:pPr>
              <a:lnSpc>
                <a:spcPts val="2999"/>
              </a:lnSpc>
            </a:pPr>
            <a:r>
              <a:rPr lang="en-US" sz="2499" dirty="0">
                <a:solidFill>
                  <a:srgbClr val="FFFFFF"/>
                </a:solidFill>
                <a:latin typeface="Arial" panose="020B0604020202020204" pitchFamily="34" charset="0"/>
              </a:rPr>
              <a:t>C. 8 </a:t>
            </a:r>
          </a:p>
          <a:p>
            <a:pPr>
              <a:lnSpc>
                <a:spcPts val="2999"/>
              </a:lnSpc>
            </a:pPr>
            <a:r>
              <a:rPr lang="en-US" sz="2499" dirty="0">
                <a:solidFill>
                  <a:srgbClr val="FFFFFF"/>
                </a:solidFill>
                <a:latin typeface="Arial" panose="020B0604020202020204" pitchFamily="34" charset="0"/>
              </a:rPr>
              <a:t>D. 16 </a:t>
            </a:r>
          </a:p>
          <a:p>
            <a:pPr>
              <a:lnSpc>
                <a:spcPts val="2999"/>
              </a:lnSpc>
            </a:pPr>
            <a:r>
              <a:rPr lang="en-US" sz="2499" dirty="0">
                <a:solidFill>
                  <a:srgbClr val="FFFFFF"/>
                </a:solidFill>
                <a:latin typeface="Arial" panose="020B0604020202020204" pitchFamily="34" charset="0"/>
              </a:rPr>
              <a:t>E. 32</a:t>
            </a:r>
          </a:p>
          <a:p>
            <a:pPr>
              <a:lnSpc>
                <a:spcPts val="2999"/>
              </a:lnSpc>
            </a:pPr>
            <a:endParaRPr lang="en-US" sz="2499" dirty="0">
              <a:solidFill>
                <a:srgbClr val="FFFFFF"/>
              </a:solidFill>
              <a:latin typeface="Arial" panose="020B0604020202020204" pitchFamily="34" charset="0"/>
            </a:endParaRPr>
          </a:p>
          <a:p>
            <a:pPr>
              <a:lnSpc>
                <a:spcPts val="2399"/>
              </a:lnSpc>
            </a:pPr>
            <a:endParaRPr lang="en-US" sz="2499" dirty="0">
              <a:solidFill>
                <a:srgbClr val="FFFFFF"/>
              </a:solidFill>
              <a:latin typeface="Arial" panose="020B0604020202020204" pitchFamily="34" charset="0"/>
            </a:endParaRPr>
          </a:p>
          <a:p>
            <a:pPr algn="l">
              <a:lnSpc>
                <a:spcPts val="2399"/>
              </a:lnSpc>
            </a:pPr>
            <a:endParaRPr lang="en-US" sz="2499" dirty="0">
              <a:solidFill>
                <a:srgbClr val="FFFFFF"/>
              </a:solidFill>
              <a:latin typeface="Arial" panose="020B0604020202020204" pitchFamily="34" charset="0"/>
            </a:endParaRPr>
          </a:p>
        </p:txBody>
      </p:sp>
      <p:sp>
        <p:nvSpPr>
          <p:cNvPr id="24" name="Freeform 18">
            <a:extLst>
              <a:ext uri="{FF2B5EF4-FFF2-40B4-BE49-F238E27FC236}">
                <a16:creationId xmlns:a16="http://schemas.microsoft.com/office/drawing/2014/main" id="{4DD3EBCC-5DC0-6421-ADDB-496461AC176F}"/>
              </a:ext>
            </a:extLst>
          </p:cNvPr>
          <p:cNvSpPr/>
          <p:nvPr/>
        </p:nvSpPr>
        <p:spPr>
          <a:xfrm>
            <a:off x="745768" y="877911"/>
            <a:ext cx="3516568" cy="960431"/>
          </a:xfrm>
          <a:custGeom>
            <a:avLst/>
            <a:gdLst/>
            <a:ahLst/>
            <a:cxnLst/>
            <a:rect l="l" t="t" r="r" b="b"/>
            <a:pathLst>
              <a:path w="4688758" h="1280575">
                <a:moveTo>
                  <a:pt x="0" y="0"/>
                </a:moveTo>
                <a:lnTo>
                  <a:pt x="4688759" y="0"/>
                </a:lnTo>
                <a:lnTo>
                  <a:pt x="4688759" y="1280575"/>
                </a:lnTo>
                <a:lnTo>
                  <a:pt x="0" y="1280575"/>
                </a:lnTo>
                <a:close/>
              </a:path>
            </a:pathLst>
          </a:custGeom>
          <a:solidFill>
            <a:srgbClr val="FFFFFF"/>
          </a:solidFill>
          <a:ln w="31750">
            <a:solidFill>
              <a:schemeClr val="accent1"/>
            </a:solidFill>
          </a:ln>
        </p:spPr>
      </p:sp>
      <p:sp>
        <p:nvSpPr>
          <p:cNvPr id="25" name="TextBox 20">
            <a:extLst>
              <a:ext uri="{FF2B5EF4-FFF2-40B4-BE49-F238E27FC236}">
                <a16:creationId xmlns:a16="http://schemas.microsoft.com/office/drawing/2014/main" id="{F3E64828-27AB-D12F-AEF2-59CA92020C0A}"/>
              </a:ext>
            </a:extLst>
          </p:cNvPr>
          <p:cNvSpPr txBox="1"/>
          <p:nvPr/>
        </p:nvSpPr>
        <p:spPr>
          <a:xfrm>
            <a:off x="821386" y="982448"/>
            <a:ext cx="3365332" cy="935683"/>
          </a:xfrm>
          <a:prstGeom prst="rect">
            <a:avLst/>
          </a:prstGeom>
        </p:spPr>
        <p:txBody>
          <a:bodyPr lIns="50800" tIns="50800" rIns="50800" bIns="50800" rtlCol="0" anchor="t"/>
          <a:lstStyle/>
          <a:p>
            <a:pPr algn="ctr">
              <a:lnSpc>
                <a:spcPts val="5759"/>
              </a:lnSpc>
            </a:pPr>
            <a:r>
              <a:rPr lang="en-US" sz="4800" dirty="0">
                <a:solidFill>
                  <a:srgbClr val="1B87BE"/>
                </a:solidFill>
                <a:latin typeface="Arial Black" panose="020B0A04020102020204" pitchFamily="34" charset="0"/>
              </a:rPr>
              <a:t>EXAMPLE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sp>
        <p:nvSpPr>
          <p:cNvPr id="7" name="Freeform 7"/>
          <p:cNvSpPr/>
          <p:nvPr/>
        </p:nvSpPr>
        <p:spPr>
          <a:xfrm>
            <a:off x="1651304" y="2411151"/>
            <a:ext cx="5411075" cy="2275840"/>
          </a:xfrm>
          <a:custGeom>
            <a:avLst/>
            <a:gdLst/>
            <a:ahLst/>
            <a:cxnLst/>
            <a:rect l="l" t="t" r="r" b="b"/>
            <a:pathLst>
              <a:path w="5411075" h="2275840">
                <a:moveTo>
                  <a:pt x="0" y="0"/>
                </a:moveTo>
                <a:lnTo>
                  <a:pt x="5411075" y="0"/>
                </a:lnTo>
                <a:lnTo>
                  <a:pt x="5411075" y="2275840"/>
                </a:lnTo>
                <a:lnTo>
                  <a:pt x="0" y="2275840"/>
                </a:lnTo>
                <a:lnTo>
                  <a:pt x="0" y="0"/>
                </a:lnTo>
                <a:close/>
              </a:path>
            </a:pathLst>
          </a:custGeom>
          <a:blipFill>
            <a:blip r:embed="rId3"/>
            <a:stretch>
              <a:fillRect l="-17902" t="-63588" r="-30705" b="-57244"/>
            </a:stretch>
          </a:blipFill>
        </p:spPr>
      </p:sp>
      <p:graphicFrame>
        <p:nvGraphicFramePr>
          <p:cNvPr id="8" name="Table 8"/>
          <p:cNvGraphicFramePr>
            <a:graphicFrameLocks noGrp="1"/>
          </p:cNvGraphicFramePr>
          <p:nvPr/>
        </p:nvGraphicFramePr>
        <p:xfrm>
          <a:off x="1689877" y="5191142"/>
          <a:ext cx="5635413" cy="1651000"/>
        </p:xfrm>
        <a:graphic>
          <a:graphicData uri="http://schemas.openxmlformats.org/drawingml/2006/table">
            <a:tbl>
              <a:tblPr/>
              <a:tblGrid>
                <a:gridCol w="2632891">
                  <a:extLst>
                    <a:ext uri="{9D8B030D-6E8A-4147-A177-3AD203B41FA5}">
                      <a16:colId xmlns:a16="http://schemas.microsoft.com/office/drawing/2014/main" val="20000"/>
                    </a:ext>
                  </a:extLst>
                </a:gridCol>
                <a:gridCol w="3002522">
                  <a:extLst>
                    <a:ext uri="{9D8B030D-6E8A-4147-A177-3AD203B41FA5}">
                      <a16:colId xmlns:a16="http://schemas.microsoft.com/office/drawing/2014/main" val="20001"/>
                    </a:ext>
                  </a:extLst>
                </a:gridCol>
              </a:tblGrid>
              <a:tr h="412750">
                <a:tc>
                  <a:txBody>
                    <a:bodyPr/>
                    <a:lstStyle/>
                    <a:p>
                      <a:pPr algn="ctr">
                        <a:lnSpc>
                          <a:spcPts val="2304"/>
                        </a:lnSpc>
                        <a:defRPr/>
                      </a:pPr>
                      <a:r>
                        <a:rPr lang="en-US" sz="1920" spc="-76">
                          <a:solidFill>
                            <a:srgbClr val="FFFFFF"/>
                          </a:solidFill>
                          <a:latin typeface="Open Sans Bold"/>
                        </a:rPr>
                        <a:t>Math ACT Subscore</a:t>
                      </a:r>
                      <a:endParaRPr lang="en-US" sz="110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BF26"/>
                    </a:solidFill>
                  </a:tcPr>
                </a:tc>
                <a:tc>
                  <a:txBody>
                    <a:bodyPr/>
                    <a:lstStyle/>
                    <a:p>
                      <a:pPr algn="ctr">
                        <a:lnSpc>
                          <a:spcPts val="2304"/>
                        </a:lnSpc>
                        <a:defRPr/>
                      </a:pPr>
                      <a:r>
                        <a:rPr lang="en-US" sz="1920" spc="-76">
                          <a:solidFill>
                            <a:srgbClr val="FFFFFF"/>
                          </a:solidFill>
                          <a:latin typeface="Open Sans Bold"/>
                        </a:rPr>
                        <a:t>Class Placement</a:t>
                      </a:r>
                      <a:endParaRPr lang="en-US" sz="110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BF26"/>
                    </a:solidFill>
                  </a:tcPr>
                </a:tc>
                <a:extLst>
                  <a:ext uri="{0D108BD9-81ED-4DB2-BD59-A6C34878D82A}">
                    <a16:rowId xmlns:a16="http://schemas.microsoft.com/office/drawing/2014/main" val="10000"/>
                  </a:ext>
                </a:extLst>
              </a:tr>
              <a:tr h="412750">
                <a:tc>
                  <a:txBody>
                    <a:bodyPr/>
                    <a:lstStyle/>
                    <a:p>
                      <a:pPr algn="ctr">
                        <a:lnSpc>
                          <a:spcPts val="2304"/>
                        </a:lnSpc>
                        <a:defRPr/>
                      </a:pPr>
                      <a:r>
                        <a:rPr lang="en-US" sz="1920" spc="-76">
                          <a:solidFill>
                            <a:srgbClr val="8CB23A"/>
                          </a:solidFill>
                          <a:latin typeface="Open Sans"/>
                        </a:rPr>
                        <a:t>15 or below</a:t>
                      </a:r>
                      <a:endParaRPr lang="en-US" sz="110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2304"/>
                        </a:lnSpc>
                        <a:defRPr/>
                      </a:pPr>
                      <a:r>
                        <a:rPr lang="en-US" sz="1920" spc="-76">
                          <a:solidFill>
                            <a:srgbClr val="8CB23A"/>
                          </a:solidFill>
                          <a:latin typeface="Open Sans"/>
                        </a:rPr>
                        <a:t>Beginning Algebra</a:t>
                      </a:r>
                      <a:endParaRPr lang="en-US" sz="110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12750">
                <a:tc>
                  <a:txBody>
                    <a:bodyPr/>
                    <a:lstStyle/>
                    <a:p>
                      <a:pPr algn="ctr">
                        <a:lnSpc>
                          <a:spcPts val="2304"/>
                        </a:lnSpc>
                        <a:defRPr/>
                      </a:pPr>
                      <a:r>
                        <a:rPr lang="en-US" sz="1920" spc="-76">
                          <a:solidFill>
                            <a:srgbClr val="8CB23A"/>
                          </a:solidFill>
                          <a:latin typeface="Open Sans"/>
                        </a:rPr>
                        <a:t>16-18</a:t>
                      </a:r>
                      <a:endParaRPr lang="en-US" sz="110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2304"/>
                        </a:lnSpc>
                        <a:defRPr/>
                      </a:pPr>
                      <a:r>
                        <a:rPr lang="en-US" sz="1920" spc="-76">
                          <a:solidFill>
                            <a:srgbClr val="8CB23A"/>
                          </a:solidFill>
                          <a:latin typeface="Open Sans"/>
                        </a:rPr>
                        <a:t>Intermediate Algebra</a:t>
                      </a:r>
                      <a:endParaRPr lang="en-US" sz="110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12750">
                <a:tc>
                  <a:txBody>
                    <a:bodyPr/>
                    <a:lstStyle/>
                    <a:p>
                      <a:pPr algn="ctr">
                        <a:lnSpc>
                          <a:spcPts val="2304"/>
                        </a:lnSpc>
                        <a:defRPr/>
                      </a:pPr>
                      <a:r>
                        <a:rPr lang="en-US" sz="1920" spc="-76">
                          <a:solidFill>
                            <a:srgbClr val="8CB23A"/>
                          </a:solidFill>
                          <a:latin typeface="Open Sans"/>
                        </a:rPr>
                        <a:t>19 or above</a:t>
                      </a:r>
                      <a:endParaRPr lang="en-US" sz="110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2304"/>
                        </a:lnSpc>
                        <a:defRPr/>
                      </a:pPr>
                      <a:r>
                        <a:rPr lang="en-US" sz="1920" spc="-76">
                          <a:solidFill>
                            <a:srgbClr val="8CB23A"/>
                          </a:solidFill>
                          <a:latin typeface="Open Sans"/>
                        </a:rPr>
                        <a:t>College Algebra</a:t>
                      </a:r>
                      <a:endParaRPr lang="en-US" sz="110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9" name="Freeform 9"/>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4"/>
            <a:stretch>
              <a:fillRect/>
            </a:stretch>
          </a:blipFill>
        </p:spPr>
      </p:sp>
      <p:grpSp>
        <p:nvGrpSpPr>
          <p:cNvPr id="10" name="Group 10"/>
          <p:cNvGrpSpPr/>
          <p:nvPr/>
        </p:nvGrpSpPr>
        <p:grpSpPr>
          <a:xfrm>
            <a:off x="-922125" y="535597"/>
            <a:ext cx="9944205" cy="759803"/>
            <a:chOff x="0" y="0"/>
            <a:chExt cx="3552306" cy="285708"/>
          </a:xfrm>
        </p:grpSpPr>
        <p:sp>
          <p:nvSpPr>
            <p:cNvPr id="11" name="Freeform 11"/>
            <p:cNvSpPr/>
            <p:nvPr/>
          </p:nvSpPr>
          <p:spPr>
            <a:xfrm>
              <a:off x="0" y="0"/>
              <a:ext cx="3552306" cy="285708"/>
            </a:xfrm>
            <a:custGeom>
              <a:avLst/>
              <a:gdLst/>
              <a:ahLst/>
              <a:cxnLst/>
              <a:rect l="l" t="t" r="r" b="b"/>
              <a:pathLst>
                <a:path w="3552306" h="285708">
                  <a:moveTo>
                    <a:pt x="29059" y="0"/>
                  </a:moveTo>
                  <a:lnTo>
                    <a:pt x="3523248" y="0"/>
                  </a:lnTo>
                  <a:cubicBezTo>
                    <a:pt x="3530955" y="0"/>
                    <a:pt x="3538346" y="3062"/>
                    <a:pt x="3543795" y="8511"/>
                  </a:cubicBezTo>
                  <a:cubicBezTo>
                    <a:pt x="3549245" y="13961"/>
                    <a:pt x="3552306" y="21352"/>
                    <a:pt x="3552306" y="29059"/>
                  </a:cubicBezTo>
                  <a:lnTo>
                    <a:pt x="3552306" y="256649"/>
                  </a:lnTo>
                  <a:cubicBezTo>
                    <a:pt x="3552306" y="264356"/>
                    <a:pt x="3549245" y="271747"/>
                    <a:pt x="3543795" y="277197"/>
                  </a:cubicBezTo>
                  <a:cubicBezTo>
                    <a:pt x="3538346" y="282646"/>
                    <a:pt x="3530955" y="285708"/>
                    <a:pt x="3523248" y="285708"/>
                  </a:cubicBezTo>
                  <a:lnTo>
                    <a:pt x="29059" y="285708"/>
                  </a:lnTo>
                  <a:cubicBezTo>
                    <a:pt x="21352" y="285708"/>
                    <a:pt x="13961" y="282646"/>
                    <a:pt x="8511" y="277197"/>
                  </a:cubicBezTo>
                  <a:cubicBezTo>
                    <a:pt x="3062" y="271747"/>
                    <a:pt x="0" y="264356"/>
                    <a:pt x="0" y="256649"/>
                  </a:cubicBezTo>
                  <a:lnTo>
                    <a:pt x="0" y="29059"/>
                  </a:lnTo>
                  <a:cubicBezTo>
                    <a:pt x="0" y="21352"/>
                    <a:pt x="3062" y="13961"/>
                    <a:pt x="8511" y="8511"/>
                  </a:cubicBezTo>
                  <a:cubicBezTo>
                    <a:pt x="13961" y="3062"/>
                    <a:pt x="21352" y="0"/>
                    <a:pt x="29059" y="0"/>
                  </a:cubicBezTo>
                  <a:close/>
                </a:path>
              </a:pathLst>
            </a:custGeom>
            <a:solidFill>
              <a:srgbClr val="8FBF26"/>
            </a:solidFill>
          </p:spPr>
          <p:txBody>
            <a:bodyPr/>
            <a:lstStyle/>
            <a:p>
              <a:endParaRPr lang="en-US" dirty="0"/>
            </a:p>
          </p:txBody>
        </p:sp>
        <p:sp>
          <p:nvSpPr>
            <p:cNvPr id="12" name="TextBox 12"/>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sp>
        <p:nvSpPr>
          <p:cNvPr id="13" name="TextBox 13"/>
          <p:cNvSpPr txBox="1"/>
          <p:nvPr/>
        </p:nvSpPr>
        <p:spPr>
          <a:xfrm>
            <a:off x="731520" y="638175"/>
            <a:ext cx="8641080" cy="509627"/>
          </a:xfrm>
          <a:prstGeom prst="rect">
            <a:avLst/>
          </a:prstGeom>
        </p:spPr>
        <p:txBody>
          <a:bodyPr wrap="square" lIns="0" tIns="0" rIns="0" bIns="0" rtlCol="0" anchor="t">
            <a:spAutoFit/>
          </a:bodyPr>
          <a:lstStyle/>
          <a:p>
            <a:pPr algn="l">
              <a:lnSpc>
                <a:spcPts val="4095"/>
              </a:lnSpc>
            </a:pPr>
            <a:r>
              <a:rPr lang="en-US" sz="3200" dirty="0">
                <a:solidFill>
                  <a:srgbClr val="FFFFFF"/>
                </a:solidFill>
                <a:latin typeface="Arial Black" panose="020B0A04020102020204" pitchFamily="34" charset="0"/>
              </a:rPr>
              <a:t>3 Ways Colleges Use ACT® Scores:</a:t>
            </a:r>
          </a:p>
        </p:txBody>
      </p:sp>
      <p:sp>
        <p:nvSpPr>
          <p:cNvPr id="14" name="TextBox 14"/>
          <p:cNvSpPr txBox="1"/>
          <p:nvPr/>
        </p:nvSpPr>
        <p:spPr>
          <a:xfrm>
            <a:off x="1651304" y="1470795"/>
            <a:ext cx="6291174" cy="348942"/>
          </a:xfrm>
          <a:prstGeom prst="rect">
            <a:avLst/>
          </a:prstGeom>
        </p:spPr>
        <p:txBody>
          <a:bodyPr lIns="0" tIns="0" rIns="0" bIns="0" rtlCol="0" anchor="t">
            <a:spAutoFit/>
          </a:bodyPr>
          <a:lstStyle/>
          <a:p>
            <a:pPr algn="l">
              <a:lnSpc>
                <a:spcPts val="2879"/>
              </a:lnSpc>
            </a:pPr>
            <a:r>
              <a:rPr lang="en-US" sz="2399" dirty="0">
                <a:solidFill>
                  <a:srgbClr val="FFFFFF"/>
                </a:solidFill>
                <a:latin typeface="Arial" panose="020B0604020202020204" pitchFamily="34" charset="0"/>
              </a:rPr>
              <a:t>To determine student admissibility</a:t>
            </a:r>
          </a:p>
        </p:txBody>
      </p:sp>
      <p:sp>
        <p:nvSpPr>
          <p:cNvPr id="15" name="TextBox 15"/>
          <p:cNvSpPr txBox="1"/>
          <p:nvPr/>
        </p:nvSpPr>
        <p:spPr>
          <a:xfrm>
            <a:off x="1651304" y="1943680"/>
            <a:ext cx="5836546" cy="348942"/>
          </a:xfrm>
          <a:prstGeom prst="rect">
            <a:avLst/>
          </a:prstGeom>
        </p:spPr>
        <p:txBody>
          <a:bodyPr lIns="0" tIns="0" rIns="0" bIns="0" rtlCol="0" anchor="t">
            <a:spAutoFit/>
          </a:bodyPr>
          <a:lstStyle/>
          <a:p>
            <a:pPr algn="l">
              <a:lnSpc>
                <a:spcPts val="2879"/>
              </a:lnSpc>
            </a:pPr>
            <a:r>
              <a:rPr lang="en-US" sz="2400" dirty="0">
                <a:solidFill>
                  <a:srgbClr val="FFFFFF"/>
                </a:solidFill>
                <a:latin typeface="Arial" panose="020B0604020202020204" pitchFamily="34" charset="0"/>
              </a:rPr>
              <a:t>To award scholarship money</a:t>
            </a:r>
          </a:p>
        </p:txBody>
      </p:sp>
      <p:sp>
        <p:nvSpPr>
          <p:cNvPr id="16" name="TextBox 16"/>
          <p:cNvSpPr txBox="1"/>
          <p:nvPr/>
        </p:nvSpPr>
        <p:spPr>
          <a:xfrm>
            <a:off x="1651304" y="4753666"/>
            <a:ext cx="5673986" cy="348942"/>
          </a:xfrm>
          <a:prstGeom prst="rect">
            <a:avLst/>
          </a:prstGeom>
        </p:spPr>
        <p:txBody>
          <a:bodyPr lIns="0" tIns="0" rIns="0" bIns="0" rtlCol="0" anchor="t">
            <a:spAutoFit/>
          </a:bodyPr>
          <a:lstStyle/>
          <a:p>
            <a:pPr algn="l">
              <a:lnSpc>
                <a:spcPts val="2879"/>
              </a:lnSpc>
            </a:pPr>
            <a:r>
              <a:rPr lang="en-US" sz="2400" dirty="0">
                <a:solidFill>
                  <a:srgbClr val="FFFFFF"/>
                </a:solidFill>
                <a:latin typeface="Arial" panose="020B0604020202020204" pitchFamily="34" charset="0"/>
              </a:rPr>
              <a:t>To determine class placement</a:t>
            </a:r>
          </a:p>
        </p:txBody>
      </p:sp>
      <p:grpSp>
        <p:nvGrpSpPr>
          <p:cNvPr id="17" name="Group 17"/>
          <p:cNvGrpSpPr/>
          <p:nvPr/>
        </p:nvGrpSpPr>
        <p:grpSpPr>
          <a:xfrm>
            <a:off x="1102337" y="1480320"/>
            <a:ext cx="356346" cy="356346"/>
            <a:chOff x="0" y="0"/>
            <a:chExt cx="475128" cy="475128"/>
          </a:xfrm>
        </p:grpSpPr>
        <p:grpSp>
          <p:nvGrpSpPr>
            <p:cNvPr id="18" name="Group 18"/>
            <p:cNvGrpSpPr/>
            <p:nvPr/>
          </p:nvGrpSpPr>
          <p:grpSpPr>
            <a:xfrm>
              <a:off x="0" y="0"/>
              <a:ext cx="475128" cy="475128"/>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20" name="TextBox 20"/>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21" name="TextBox 21"/>
            <p:cNvSpPr txBox="1"/>
            <p:nvPr/>
          </p:nvSpPr>
          <p:spPr>
            <a:xfrm>
              <a:off x="74980" y="33803"/>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1</a:t>
              </a:r>
            </a:p>
          </p:txBody>
        </p:sp>
      </p:grpSp>
      <p:grpSp>
        <p:nvGrpSpPr>
          <p:cNvPr id="22" name="Group 22"/>
          <p:cNvGrpSpPr/>
          <p:nvPr/>
        </p:nvGrpSpPr>
        <p:grpSpPr>
          <a:xfrm>
            <a:off x="1102337" y="1947045"/>
            <a:ext cx="356346" cy="356346"/>
            <a:chOff x="0" y="0"/>
            <a:chExt cx="475128" cy="475128"/>
          </a:xfrm>
        </p:grpSpPr>
        <p:grpSp>
          <p:nvGrpSpPr>
            <p:cNvPr id="23" name="Group 23"/>
            <p:cNvGrpSpPr/>
            <p:nvPr/>
          </p:nvGrpSpPr>
          <p:grpSpPr>
            <a:xfrm>
              <a:off x="0" y="0"/>
              <a:ext cx="475128" cy="475128"/>
              <a:chOff x="0" y="0"/>
              <a:chExt cx="812800" cy="812800"/>
            </a:xfrm>
          </p:grpSpPr>
          <p:sp>
            <p:nvSpPr>
              <p:cNvPr id="24" name="Freeform 2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25" name="TextBox 25"/>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26" name="TextBox 26"/>
            <p:cNvSpPr txBox="1"/>
            <p:nvPr/>
          </p:nvSpPr>
          <p:spPr>
            <a:xfrm>
              <a:off x="68253" y="54453"/>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2</a:t>
              </a:r>
            </a:p>
          </p:txBody>
        </p:sp>
      </p:grpSp>
      <p:grpSp>
        <p:nvGrpSpPr>
          <p:cNvPr id="27" name="Group 27"/>
          <p:cNvGrpSpPr/>
          <p:nvPr/>
        </p:nvGrpSpPr>
        <p:grpSpPr>
          <a:xfrm>
            <a:off x="1103132" y="4753666"/>
            <a:ext cx="354756" cy="361039"/>
            <a:chOff x="1060" y="-50800"/>
            <a:chExt cx="473008" cy="481385"/>
          </a:xfrm>
        </p:grpSpPr>
        <p:grpSp>
          <p:nvGrpSpPr>
            <p:cNvPr id="28" name="Group 28"/>
            <p:cNvGrpSpPr/>
            <p:nvPr/>
          </p:nvGrpSpPr>
          <p:grpSpPr>
            <a:xfrm>
              <a:off x="1060" y="-50800"/>
              <a:ext cx="473008" cy="481385"/>
              <a:chOff x="1813" y="-86903"/>
              <a:chExt cx="809173" cy="823503"/>
            </a:xfrm>
          </p:grpSpPr>
          <p:sp>
            <p:nvSpPr>
              <p:cNvPr id="29" name="Freeform 29"/>
              <p:cNvSpPr/>
              <p:nvPr/>
            </p:nvSpPr>
            <p:spPr>
              <a:xfrm>
                <a:off x="1813" y="-86903"/>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30" name="TextBox 30"/>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31" name="TextBox 31"/>
            <p:cNvSpPr txBox="1"/>
            <p:nvPr/>
          </p:nvSpPr>
          <p:spPr>
            <a:xfrm>
              <a:off x="74980" y="5107"/>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3</a:t>
              </a: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8FBF26"/>
        </a:solidFill>
        <a:effectLst/>
      </p:bgPr>
    </p:bg>
    <p:spTree>
      <p:nvGrpSpPr>
        <p:cNvPr id="1" name=""/>
        <p:cNvGrpSpPr/>
        <p:nvPr/>
      </p:nvGrpSpPr>
      <p:grpSpPr>
        <a:xfrm>
          <a:off x="0" y="0"/>
          <a:ext cx="0" cy="0"/>
          <a:chOff x="0" y="0"/>
          <a:chExt cx="0" cy="0"/>
        </a:xfrm>
      </p:grpSpPr>
      <p:grpSp>
        <p:nvGrpSpPr>
          <p:cNvPr id="2" name="Group 2"/>
          <p:cNvGrpSpPr/>
          <p:nvPr/>
        </p:nvGrpSpPr>
        <p:grpSpPr>
          <a:xfrm>
            <a:off x="-1996677" y="-2086924"/>
            <a:ext cx="5817926" cy="6890152"/>
            <a:chOff x="0" y="0"/>
            <a:chExt cx="7757235" cy="9186869"/>
          </a:xfrm>
        </p:grpSpPr>
        <p:grpSp>
          <p:nvGrpSpPr>
            <p:cNvPr id="3" name="Group 3"/>
            <p:cNvGrpSpPr/>
            <p:nvPr/>
          </p:nvGrpSpPr>
          <p:grpSpPr>
            <a:xfrm rot="-2700000">
              <a:off x="1363649" y="1933696"/>
              <a:ext cx="6479935" cy="2439845"/>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alpha val="14902"/>
                </a:srgbClr>
              </a:solidFill>
            </p:spPr>
          </p:sp>
        </p:grpSp>
        <p:grpSp>
          <p:nvGrpSpPr>
            <p:cNvPr id="5" name="Group 5"/>
            <p:cNvGrpSpPr/>
            <p:nvPr/>
          </p:nvGrpSpPr>
          <p:grpSpPr>
            <a:xfrm rot="-2700000">
              <a:off x="-159593" y="4636502"/>
              <a:ext cx="6980076" cy="2439845"/>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CCCED2">
                  <a:alpha val="14902"/>
                </a:srgbClr>
              </a:solidFill>
            </p:spPr>
          </p:sp>
        </p:grpSp>
      </p:grpSp>
      <p:grpSp>
        <p:nvGrpSpPr>
          <p:cNvPr id="7" name="Group 7"/>
          <p:cNvGrpSpPr/>
          <p:nvPr/>
        </p:nvGrpSpPr>
        <p:grpSpPr>
          <a:xfrm>
            <a:off x="5430392" y="6102010"/>
            <a:ext cx="2048794" cy="2426380"/>
            <a:chOff x="0" y="0"/>
            <a:chExt cx="2731725" cy="3235173"/>
          </a:xfrm>
        </p:grpSpPr>
        <p:grpSp>
          <p:nvGrpSpPr>
            <p:cNvPr id="8" name="Group 8"/>
            <p:cNvGrpSpPr/>
            <p:nvPr/>
          </p:nvGrpSpPr>
          <p:grpSpPr>
            <a:xfrm rot="-2700000">
              <a:off x="480212" y="680955"/>
              <a:ext cx="2281921" cy="859196"/>
              <a:chOff x="0" y="0"/>
              <a:chExt cx="1079350" cy="406400"/>
            </a:xfrm>
          </p:grpSpPr>
          <p:sp>
            <p:nvSpPr>
              <p:cNvPr id="9" name="Freeform 9"/>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solidFill>
            </p:spPr>
          </p:sp>
        </p:grpSp>
        <p:grpSp>
          <p:nvGrpSpPr>
            <p:cNvPr id="10" name="Group 10"/>
            <p:cNvGrpSpPr/>
            <p:nvPr/>
          </p:nvGrpSpPr>
          <p:grpSpPr>
            <a:xfrm rot="-2700000">
              <a:off x="-56201" y="1632753"/>
              <a:ext cx="2458047" cy="859196"/>
              <a:chOff x="0" y="0"/>
              <a:chExt cx="1162657" cy="406400"/>
            </a:xfrm>
          </p:grpSpPr>
          <p:sp>
            <p:nvSpPr>
              <p:cNvPr id="11" name="Freeform 11"/>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FFFFFF"/>
              </a:solidFill>
            </p:spPr>
          </p:sp>
        </p:grpSp>
      </p:grpSp>
      <p:grpSp>
        <p:nvGrpSpPr>
          <p:cNvPr id="12" name="Group 12"/>
          <p:cNvGrpSpPr/>
          <p:nvPr/>
        </p:nvGrpSpPr>
        <p:grpSpPr>
          <a:xfrm>
            <a:off x="8304142" y="-188626"/>
            <a:ext cx="2031570" cy="2528771"/>
            <a:chOff x="0" y="0"/>
            <a:chExt cx="2708760" cy="3371695"/>
          </a:xfrm>
        </p:grpSpPr>
        <p:grpSp>
          <p:nvGrpSpPr>
            <p:cNvPr id="13" name="Group 13"/>
            <p:cNvGrpSpPr/>
            <p:nvPr/>
          </p:nvGrpSpPr>
          <p:grpSpPr>
            <a:xfrm rot="-2700000">
              <a:off x="16262" y="1527745"/>
              <a:ext cx="2552216" cy="1103159"/>
              <a:chOff x="0" y="0"/>
              <a:chExt cx="940228" cy="406400"/>
            </a:xfrm>
          </p:grpSpPr>
          <p:sp>
            <p:nvSpPr>
              <p:cNvPr id="14" name="Freeform 14"/>
              <p:cNvSpPr/>
              <p:nvPr/>
            </p:nvSpPr>
            <p:spPr>
              <a:xfrm>
                <a:off x="17780" y="22860"/>
                <a:ext cx="914828" cy="360680"/>
              </a:xfrm>
              <a:custGeom>
                <a:avLst/>
                <a:gdLst/>
                <a:ahLst/>
                <a:cxnLst/>
                <a:rect l="l" t="t" r="r" b="b"/>
                <a:pathLst>
                  <a:path w="914828" h="360680">
                    <a:moveTo>
                      <a:pt x="914828" y="180340"/>
                    </a:moveTo>
                    <a:cubicBezTo>
                      <a:pt x="914828" y="81280"/>
                      <a:pt x="834818"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FFFFFF"/>
              </a:solidFill>
            </p:spPr>
          </p:sp>
        </p:grpSp>
        <p:grpSp>
          <p:nvGrpSpPr>
            <p:cNvPr id="15" name="Group 15"/>
            <p:cNvGrpSpPr/>
            <p:nvPr/>
          </p:nvGrpSpPr>
          <p:grpSpPr>
            <a:xfrm rot="-2700000">
              <a:off x="313039" y="669232"/>
              <a:ext cx="2349818" cy="1103159"/>
              <a:chOff x="0" y="0"/>
              <a:chExt cx="865665" cy="406400"/>
            </a:xfrm>
          </p:grpSpPr>
          <p:sp>
            <p:nvSpPr>
              <p:cNvPr id="16" name="Freeform 16"/>
              <p:cNvSpPr/>
              <p:nvPr/>
            </p:nvSpPr>
            <p:spPr>
              <a:xfrm>
                <a:off x="17780" y="22860"/>
                <a:ext cx="840266" cy="360680"/>
              </a:xfrm>
              <a:custGeom>
                <a:avLst/>
                <a:gdLst/>
                <a:ahLst/>
                <a:cxnLst/>
                <a:rect l="l" t="t" r="r" b="b"/>
                <a:pathLst>
                  <a:path w="840266" h="360680">
                    <a:moveTo>
                      <a:pt x="840266" y="180340"/>
                    </a:moveTo>
                    <a:cubicBezTo>
                      <a:pt x="840266" y="81280"/>
                      <a:pt x="760256" y="0"/>
                      <a:pt x="659926"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5" y="279400"/>
                      <a:pt x="840265" y="180340"/>
                    </a:cubicBezTo>
                    <a:close/>
                  </a:path>
                </a:pathLst>
              </a:custGeom>
              <a:solidFill>
                <a:srgbClr val="1B87BE"/>
              </a:solidFill>
            </p:spPr>
          </p:sp>
        </p:grpSp>
      </p:grpSp>
      <p:sp>
        <p:nvSpPr>
          <p:cNvPr id="21" name="Freeform 21"/>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sp>
        <p:nvSpPr>
          <p:cNvPr id="22" name="TextBox 22"/>
          <p:cNvSpPr txBox="1"/>
          <p:nvPr/>
        </p:nvSpPr>
        <p:spPr>
          <a:xfrm>
            <a:off x="1078973" y="2206385"/>
            <a:ext cx="6400212" cy="4847481"/>
          </a:xfrm>
          <a:prstGeom prst="rect">
            <a:avLst/>
          </a:prstGeom>
        </p:spPr>
        <p:txBody>
          <a:bodyPr lIns="0" tIns="0" rIns="0" bIns="0" rtlCol="0" anchor="t">
            <a:spAutoFit/>
          </a:bodyPr>
          <a:lstStyle/>
          <a:p>
            <a:pPr>
              <a:lnSpc>
                <a:spcPts val="2999"/>
              </a:lnSpc>
            </a:pPr>
            <a:r>
              <a:rPr lang="en-US" sz="2499" dirty="0">
                <a:solidFill>
                  <a:srgbClr val="FFFFFF"/>
                </a:solidFill>
                <a:latin typeface="Arial" panose="020B0604020202020204" pitchFamily="34" charset="0"/>
              </a:rPr>
              <a:t>In the picture above, ABCD is a rectangle. If the area of triangle ABE is 40, what is the area of the rectangle?</a:t>
            </a:r>
          </a:p>
          <a:p>
            <a:pPr>
              <a:lnSpc>
                <a:spcPts val="2999"/>
              </a:lnSpc>
            </a:pPr>
            <a:endParaRPr lang="en-US" sz="2499" dirty="0">
              <a:solidFill>
                <a:srgbClr val="FFFFFF"/>
              </a:solidFill>
              <a:latin typeface="Arial" panose="020B0604020202020204" pitchFamily="34" charset="0"/>
            </a:endParaRPr>
          </a:p>
          <a:p>
            <a:pPr>
              <a:lnSpc>
                <a:spcPts val="2999"/>
              </a:lnSpc>
            </a:pPr>
            <a:r>
              <a:rPr lang="en-US" sz="2499" dirty="0">
                <a:solidFill>
                  <a:srgbClr val="FFFFFF"/>
                </a:solidFill>
                <a:latin typeface="Arial" panose="020B0604020202020204" pitchFamily="34" charset="0"/>
              </a:rPr>
              <a:t>A. 20</a:t>
            </a:r>
          </a:p>
          <a:p>
            <a:pPr>
              <a:lnSpc>
                <a:spcPts val="2999"/>
              </a:lnSpc>
            </a:pPr>
            <a:r>
              <a:rPr lang="en-US" sz="2499" dirty="0">
                <a:solidFill>
                  <a:srgbClr val="FFFFFF"/>
                </a:solidFill>
                <a:latin typeface="Arial" panose="020B0604020202020204" pitchFamily="34" charset="0"/>
              </a:rPr>
              <a:t>B. 40</a:t>
            </a:r>
          </a:p>
          <a:p>
            <a:pPr>
              <a:lnSpc>
                <a:spcPts val="2999"/>
              </a:lnSpc>
            </a:pPr>
            <a:r>
              <a:rPr lang="en-US" sz="2499" dirty="0">
                <a:solidFill>
                  <a:srgbClr val="FFFFFF"/>
                </a:solidFill>
                <a:latin typeface="Arial" panose="020B0604020202020204" pitchFamily="34" charset="0"/>
              </a:rPr>
              <a:t>C. 48</a:t>
            </a:r>
          </a:p>
          <a:p>
            <a:pPr>
              <a:lnSpc>
                <a:spcPts val="2999"/>
              </a:lnSpc>
            </a:pPr>
            <a:r>
              <a:rPr lang="en-US" sz="2499" dirty="0">
                <a:solidFill>
                  <a:srgbClr val="FFFFFF"/>
                </a:solidFill>
                <a:latin typeface="Arial" panose="020B0604020202020204" pitchFamily="34" charset="0"/>
              </a:rPr>
              <a:t>D. 80</a:t>
            </a:r>
          </a:p>
          <a:p>
            <a:pPr>
              <a:lnSpc>
                <a:spcPts val="2999"/>
              </a:lnSpc>
            </a:pPr>
            <a:r>
              <a:rPr lang="en-US" sz="2499" dirty="0">
                <a:solidFill>
                  <a:srgbClr val="FFFFFF"/>
                </a:solidFill>
                <a:latin typeface="Arial" panose="020B0604020202020204" pitchFamily="34" charset="0"/>
              </a:rPr>
              <a:t>E. 112</a:t>
            </a:r>
          </a:p>
          <a:p>
            <a:pPr>
              <a:lnSpc>
                <a:spcPts val="2999"/>
              </a:lnSpc>
            </a:pPr>
            <a:endParaRPr lang="en-US" sz="2499" dirty="0">
              <a:solidFill>
                <a:srgbClr val="FFFFFF"/>
              </a:solidFill>
              <a:latin typeface="Arial" panose="020B0604020202020204" pitchFamily="34" charset="0"/>
            </a:endParaRPr>
          </a:p>
          <a:p>
            <a:pPr>
              <a:lnSpc>
                <a:spcPts val="2999"/>
              </a:lnSpc>
            </a:pPr>
            <a:endParaRPr lang="en-US" sz="2499" dirty="0">
              <a:solidFill>
                <a:srgbClr val="FFFFFF"/>
              </a:solidFill>
              <a:latin typeface="Arial" panose="020B0604020202020204" pitchFamily="34" charset="0"/>
            </a:endParaRPr>
          </a:p>
          <a:p>
            <a:pPr>
              <a:lnSpc>
                <a:spcPts val="2399"/>
              </a:lnSpc>
            </a:pPr>
            <a:endParaRPr lang="en-US" sz="2499" dirty="0">
              <a:solidFill>
                <a:srgbClr val="FFFFFF"/>
              </a:solidFill>
              <a:latin typeface="Arial" panose="020B0604020202020204" pitchFamily="34" charset="0"/>
            </a:endParaRPr>
          </a:p>
          <a:p>
            <a:pPr algn="l">
              <a:lnSpc>
                <a:spcPts val="2399"/>
              </a:lnSpc>
            </a:pPr>
            <a:endParaRPr lang="en-US" sz="2499" dirty="0">
              <a:solidFill>
                <a:srgbClr val="FFFFFF"/>
              </a:solidFill>
              <a:latin typeface="Arial" panose="020B0604020202020204" pitchFamily="34" charset="0"/>
            </a:endParaRPr>
          </a:p>
        </p:txBody>
      </p:sp>
      <p:grpSp>
        <p:nvGrpSpPr>
          <p:cNvPr id="23" name="Group 23"/>
          <p:cNvGrpSpPr/>
          <p:nvPr/>
        </p:nvGrpSpPr>
        <p:grpSpPr>
          <a:xfrm>
            <a:off x="4235745" y="3569320"/>
            <a:ext cx="4438088" cy="2169290"/>
            <a:chOff x="0" y="0"/>
            <a:chExt cx="8055751" cy="3937564"/>
          </a:xfrm>
        </p:grpSpPr>
        <p:sp>
          <p:nvSpPr>
            <p:cNvPr id="24" name="Freeform 24"/>
            <p:cNvSpPr/>
            <p:nvPr/>
          </p:nvSpPr>
          <p:spPr>
            <a:xfrm>
              <a:off x="18034" y="18034"/>
              <a:ext cx="8019669" cy="3901440"/>
            </a:xfrm>
            <a:custGeom>
              <a:avLst/>
              <a:gdLst/>
              <a:ahLst/>
              <a:cxnLst/>
              <a:rect l="l" t="t" r="r" b="b"/>
              <a:pathLst>
                <a:path w="8019669" h="3901440">
                  <a:moveTo>
                    <a:pt x="0" y="0"/>
                  </a:moveTo>
                  <a:lnTo>
                    <a:pt x="8019669" y="0"/>
                  </a:lnTo>
                  <a:lnTo>
                    <a:pt x="8019669" y="3901440"/>
                  </a:lnTo>
                  <a:lnTo>
                    <a:pt x="0" y="3901440"/>
                  </a:lnTo>
                  <a:close/>
                </a:path>
              </a:pathLst>
            </a:custGeom>
            <a:solidFill>
              <a:srgbClr val="FFFFFF"/>
            </a:solidFill>
          </p:spPr>
        </p:sp>
        <p:sp>
          <p:nvSpPr>
            <p:cNvPr id="25" name="Freeform 25"/>
            <p:cNvSpPr/>
            <p:nvPr/>
          </p:nvSpPr>
          <p:spPr>
            <a:xfrm>
              <a:off x="0" y="0"/>
              <a:ext cx="8055737" cy="3937508"/>
            </a:xfrm>
            <a:custGeom>
              <a:avLst/>
              <a:gdLst/>
              <a:ahLst/>
              <a:cxnLst/>
              <a:rect l="l" t="t" r="r" b="b"/>
              <a:pathLst>
                <a:path w="8055737" h="3937508">
                  <a:moveTo>
                    <a:pt x="18034" y="0"/>
                  </a:moveTo>
                  <a:lnTo>
                    <a:pt x="8037703" y="0"/>
                  </a:lnTo>
                  <a:cubicBezTo>
                    <a:pt x="8047736" y="0"/>
                    <a:pt x="8055737" y="8128"/>
                    <a:pt x="8055737" y="18034"/>
                  </a:cubicBezTo>
                  <a:lnTo>
                    <a:pt x="8055737" y="3919474"/>
                  </a:lnTo>
                  <a:cubicBezTo>
                    <a:pt x="8055737" y="3929507"/>
                    <a:pt x="8047610" y="3937508"/>
                    <a:pt x="8037703" y="3937508"/>
                  </a:cubicBezTo>
                  <a:lnTo>
                    <a:pt x="18034" y="3937508"/>
                  </a:lnTo>
                  <a:cubicBezTo>
                    <a:pt x="8001" y="3937508"/>
                    <a:pt x="0" y="3929380"/>
                    <a:pt x="0" y="3919474"/>
                  </a:cubicBezTo>
                  <a:lnTo>
                    <a:pt x="0" y="18034"/>
                  </a:lnTo>
                  <a:cubicBezTo>
                    <a:pt x="0" y="8128"/>
                    <a:pt x="8128" y="0"/>
                    <a:pt x="18034" y="0"/>
                  </a:cubicBezTo>
                  <a:moveTo>
                    <a:pt x="18034" y="36068"/>
                  </a:moveTo>
                  <a:lnTo>
                    <a:pt x="18034" y="18034"/>
                  </a:lnTo>
                  <a:lnTo>
                    <a:pt x="36068" y="18034"/>
                  </a:lnTo>
                  <a:lnTo>
                    <a:pt x="36068" y="3919474"/>
                  </a:lnTo>
                  <a:lnTo>
                    <a:pt x="18034" y="3919474"/>
                  </a:lnTo>
                  <a:lnTo>
                    <a:pt x="18034" y="3901440"/>
                  </a:lnTo>
                  <a:lnTo>
                    <a:pt x="8037703" y="3901440"/>
                  </a:lnTo>
                  <a:lnTo>
                    <a:pt x="8037703" y="3919474"/>
                  </a:lnTo>
                  <a:lnTo>
                    <a:pt x="8019669" y="3919474"/>
                  </a:lnTo>
                  <a:lnTo>
                    <a:pt x="8019669" y="18034"/>
                  </a:lnTo>
                  <a:lnTo>
                    <a:pt x="8037703" y="18034"/>
                  </a:lnTo>
                  <a:lnTo>
                    <a:pt x="8037703" y="36068"/>
                  </a:lnTo>
                  <a:lnTo>
                    <a:pt x="18034" y="36068"/>
                  </a:lnTo>
                  <a:close/>
                </a:path>
              </a:pathLst>
            </a:custGeom>
            <a:solidFill>
              <a:srgbClr val="77933C"/>
            </a:solidFill>
          </p:spPr>
        </p:sp>
      </p:grpSp>
      <p:sp>
        <p:nvSpPr>
          <p:cNvPr id="26" name="AutoShape 26"/>
          <p:cNvSpPr/>
          <p:nvPr/>
        </p:nvSpPr>
        <p:spPr>
          <a:xfrm>
            <a:off x="4235745" y="3569320"/>
            <a:ext cx="2945457" cy="2169290"/>
          </a:xfrm>
          <a:prstGeom prst="line">
            <a:avLst/>
          </a:prstGeom>
          <a:ln w="9525" cap="rnd">
            <a:solidFill>
              <a:srgbClr val="9BBB59"/>
            </a:solidFill>
            <a:prstDash val="solid"/>
            <a:headEnd type="none" w="sm" len="sm"/>
            <a:tailEnd type="none" w="sm" len="sm"/>
          </a:ln>
        </p:spPr>
      </p:sp>
      <p:sp>
        <p:nvSpPr>
          <p:cNvPr id="27" name="TextBox 27"/>
          <p:cNvSpPr txBox="1"/>
          <p:nvPr/>
        </p:nvSpPr>
        <p:spPr>
          <a:xfrm>
            <a:off x="3954633" y="4577663"/>
            <a:ext cx="164189" cy="221833"/>
          </a:xfrm>
          <a:prstGeom prst="rect">
            <a:avLst/>
          </a:prstGeom>
        </p:spPr>
        <p:txBody>
          <a:bodyPr lIns="0" tIns="0" rIns="0" bIns="0" rtlCol="0" anchor="t">
            <a:spAutoFit/>
          </a:bodyPr>
          <a:lstStyle/>
          <a:p>
            <a:pPr algn="l">
              <a:lnSpc>
                <a:spcPts val="1692"/>
              </a:lnSpc>
            </a:pPr>
            <a:r>
              <a:rPr lang="en-US" sz="1410" spc="-56">
                <a:solidFill>
                  <a:srgbClr val="FFFFFF"/>
                </a:solidFill>
                <a:latin typeface="Open Sans"/>
              </a:rPr>
              <a:t>8</a:t>
            </a:r>
          </a:p>
        </p:txBody>
      </p:sp>
      <p:sp>
        <p:nvSpPr>
          <p:cNvPr id="28" name="TextBox 28"/>
          <p:cNvSpPr txBox="1"/>
          <p:nvPr/>
        </p:nvSpPr>
        <p:spPr>
          <a:xfrm>
            <a:off x="3954633" y="3562675"/>
            <a:ext cx="164189" cy="212690"/>
          </a:xfrm>
          <a:prstGeom prst="rect">
            <a:avLst/>
          </a:prstGeom>
        </p:spPr>
        <p:txBody>
          <a:bodyPr lIns="0" tIns="0" rIns="0" bIns="0" rtlCol="0" anchor="t">
            <a:spAutoFit/>
          </a:bodyPr>
          <a:lstStyle/>
          <a:p>
            <a:pPr algn="l">
              <a:lnSpc>
                <a:spcPts val="1692"/>
              </a:lnSpc>
            </a:pPr>
            <a:r>
              <a:rPr lang="en-US" sz="1410" spc="-56">
                <a:solidFill>
                  <a:srgbClr val="FFFFFF"/>
                </a:solidFill>
                <a:latin typeface="Open Sans"/>
              </a:rPr>
              <a:t>B</a:t>
            </a:r>
          </a:p>
        </p:txBody>
      </p:sp>
      <p:sp>
        <p:nvSpPr>
          <p:cNvPr id="29" name="TextBox 29"/>
          <p:cNvSpPr txBox="1"/>
          <p:nvPr/>
        </p:nvSpPr>
        <p:spPr>
          <a:xfrm>
            <a:off x="3954633" y="5532947"/>
            <a:ext cx="164189" cy="221833"/>
          </a:xfrm>
          <a:prstGeom prst="rect">
            <a:avLst/>
          </a:prstGeom>
        </p:spPr>
        <p:txBody>
          <a:bodyPr lIns="0" tIns="0" rIns="0" bIns="0" rtlCol="0" anchor="t">
            <a:spAutoFit/>
          </a:bodyPr>
          <a:lstStyle/>
          <a:p>
            <a:pPr algn="l">
              <a:lnSpc>
                <a:spcPts val="1692"/>
              </a:lnSpc>
            </a:pPr>
            <a:r>
              <a:rPr lang="en-US" sz="1410" spc="-56">
                <a:solidFill>
                  <a:srgbClr val="FFFFFF"/>
                </a:solidFill>
                <a:latin typeface="Open Sans"/>
              </a:rPr>
              <a:t>A</a:t>
            </a:r>
          </a:p>
        </p:txBody>
      </p:sp>
      <p:sp>
        <p:nvSpPr>
          <p:cNvPr id="30" name="TextBox 30"/>
          <p:cNvSpPr txBox="1"/>
          <p:nvPr/>
        </p:nvSpPr>
        <p:spPr>
          <a:xfrm>
            <a:off x="8790756" y="3562675"/>
            <a:ext cx="164189" cy="221833"/>
          </a:xfrm>
          <a:prstGeom prst="rect">
            <a:avLst/>
          </a:prstGeom>
        </p:spPr>
        <p:txBody>
          <a:bodyPr lIns="0" tIns="0" rIns="0" bIns="0" rtlCol="0" anchor="t">
            <a:spAutoFit/>
          </a:bodyPr>
          <a:lstStyle/>
          <a:p>
            <a:pPr algn="l">
              <a:lnSpc>
                <a:spcPts val="1692"/>
              </a:lnSpc>
            </a:pPr>
            <a:r>
              <a:rPr lang="en-US" sz="1410" spc="-56">
                <a:solidFill>
                  <a:srgbClr val="FFFFFF"/>
                </a:solidFill>
                <a:latin typeface="Open Sans"/>
              </a:rPr>
              <a:t>C</a:t>
            </a:r>
          </a:p>
        </p:txBody>
      </p:sp>
      <p:sp>
        <p:nvSpPr>
          <p:cNvPr id="31" name="TextBox 31"/>
          <p:cNvSpPr txBox="1"/>
          <p:nvPr/>
        </p:nvSpPr>
        <p:spPr>
          <a:xfrm>
            <a:off x="8790756" y="5592652"/>
            <a:ext cx="164189" cy="221833"/>
          </a:xfrm>
          <a:prstGeom prst="rect">
            <a:avLst/>
          </a:prstGeom>
        </p:spPr>
        <p:txBody>
          <a:bodyPr lIns="0" tIns="0" rIns="0" bIns="0" rtlCol="0" anchor="t">
            <a:spAutoFit/>
          </a:bodyPr>
          <a:lstStyle/>
          <a:p>
            <a:pPr algn="l">
              <a:lnSpc>
                <a:spcPts val="1692"/>
              </a:lnSpc>
            </a:pPr>
            <a:r>
              <a:rPr lang="en-US" sz="1410" spc="-56">
                <a:solidFill>
                  <a:srgbClr val="FFFFFF"/>
                </a:solidFill>
                <a:latin typeface="Open Sans"/>
              </a:rPr>
              <a:t>D</a:t>
            </a:r>
          </a:p>
        </p:txBody>
      </p:sp>
      <p:sp>
        <p:nvSpPr>
          <p:cNvPr id="32" name="TextBox 32"/>
          <p:cNvSpPr txBox="1"/>
          <p:nvPr/>
        </p:nvSpPr>
        <p:spPr>
          <a:xfrm>
            <a:off x="7119009" y="5831473"/>
            <a:ext cx="164189" cy="212690"/>
          </a:xfrm>
          <a:prstGeom prst="rect">
            <a:avLst/>
          </a:prstGeom>
        </p:spPr>
        <p:txBody>
          <a:bodyPr lIns="0" tIns="0" rIns="0" bIns="0" rtlCol="0" anchor="t">
            <a:spAutoFit/>
          </a:bodyPr>
          <a:lstStyle/>
          <a:p>
            <a:pPr algn="l">
              <a:lnSpc>
                <a:spcPts val="1692"/>
              </a:lnSpc>
            </a:pPr>
            <a:r>
              <a:rPr lang="en-US" sz="1410" spc="-56">
                <a:solidFill>
                  <a:srgbClr val="FFFFFF"/>
                </a:solidFill>
                <a:latin typeface="Open Sans"/>
              </a:rPr>
              <a:t>E</a:t>
            </a:r>
          </a:p>
        </p:txBody>
      </p:sp>
      <p:sp>
        <p:nvSpPr>
          <p:cNvPr id="33" name="TextBox 33"/>
          <p:cNvSpPr txBox="1"/>
          <p:nvPr/>
        </p:nvSpPr>
        <p:spPr>
          <a:xfrm>
            <a:off x="7835472" y="5831473"/>
            <a:ext cx="164189" cy="221833"/>
          </a:xfrm>
          <a:prstGeom prst="rect">
            <a:avLst/>
          </a:prstGeom>
        </p:spPr>
        <p:txBody>
          <a:bodyPr lIns="0" tIns="0" rIns="0" bIns="0" rtlCol="0" anchor="t">
            <a:spAutoFit/>
          </a:bodyPr>
          <a:lstStyle/>
          <a:p>
            <a:pPr algn="l">
              <a:lnSpc>
                <a:spcPts val="1692"/>
              </a:lnSpc>
            </a:pPr>
            <a:r>
              <a:rPr lang="en-US" sz="1410" spc="-56">
                <a:solidFill>
                  <a:srgbClr val="FFFFFF"/>
                </a:solidFill>
                <a:latin typeface="Open Sans"/>
              </a:rPr>
              <a:t>4</a:t>
            </a:r>
          </a:p>
        </p:txBody>
      </p:sp>
      <p:sp>
        <p:nvSpPr>
          <p:cNvPr id="34" name="TextBox 34"/>
          <p:cNvSpPr txBox="1"/>
          <p:nvPr/>
        </p:nvSpPr>
        <p:spPr>
          <a:xfrm>
            <a:off x="4969622" y="4938410"/>
            <a:ext cx="403010" cy="200025"/>
          </a:xfrm>
          <a:prstGeom prst="rect">
            <a:avLst/>
          </a:prstGeom>
        </p:spPr>
        <p:txBody>
          <a:bodyPr lIns="0" tIns="0" rIns="0" bIns="0" rtlCol="0" anchor="t">
            <a:spAutoFit/>
          </a:bodyPr>
          <a:lstStyle/>
          <a:p>
            <a:pPr algn="l">
              <a:lnSpc>
                <a:spcPts val="1692"/>
              </a:lnSpc>
            </a:pPr>
            <a:r>
              <a:rPr lang="en-US" sz="1410" spc="-56">
                <a:solidFill>
                  <a:srgbClr val="4F6228"/>
                </a:solidFill>
                <a:latin typeface="Open Sans Bold"/>
              </a:rPr>
              <a:t>40</a:t>
            </a:r>
          </a:p>
        </p:txBody>
      </p:sp>
      <p:sp>
        <p:nvSpPr>
          <p:cNvPr id="35" name="Freeform 18">
            <a:extLst>
              <a:ext uri="{FF2B5EF4-FFF2-40B4-BE49-F238E27FC236}">
                <a16:creationId xmlns:a16="http://schemas.microsoft.com/office/drawing/2014/main" id="{0D5A3D13-4E70-8B68-C150-A856821A0CF0}"/>
              </a:ext>
            </a:extLst>
          </p:cNvPr>
          <p:cNvSpPr/>
          <p:nvPr/>
        </p:nvSpPr>
        <p:spPr>
          <a:xfrm>
            <a:off x="745768" y="877911"/>
            <a:ext cx="3516568" cy="960431"/>
          </a:xfrm>
          <a:custGeom>
            <a:avLst/>
            <a:gdLst/>
            <a:ahLst/>
            <a:cxnLst/>
            <a:rect l="l" t="t" r="r" b="b"/>
            <a:pathLst>
              <a:path w="4688758" h="1280575">
                <a:moveTo>
                  <a:pt x="0" y="0"/>
                </a:moveTo>
                <a:lnTo>
                  <a:pt x="4688759" y="0"/>
                </a:lnTo>
                <a:lnTo>
                  <a:pt x="4688759" y="1280575"/>
                </a:lnTo>
                <a:lnTo>
                  <a:pt x="0" y="1280575"/>
                </a:lnTo>
                <a:close/>
              </a:path>
            </a:pathLst>
          </a:custGeom>
          <a:solidFill>
            <a:srgbClr val="FFFFFF"/>
          </a:solidFill>
          <a:ln w="31750">
            <a:solidFill>
              <a:schemeClr val="accent1"/>
            </a:solidFill>
          </a:ln>
        </p:spPr>
      </p:sp>
      <p:sp>
        <p:nvSpPr>
          <p:cNvPr id="36" name="TextBox 20">
            <a:extLst>
              <a:ext uri="{FF2B5EF4-FFF2-40B4-BE49-F238E27FC236}">
                <a16:creationId xmlns:a16="http://schemas.microsoft.com/office/drawing/2014/main" id="{0BC91690-7B3A-9C55-0A89-0F027A69FC46}"/>
              </a:ext>
            </a:extLst>
          </p:cNvPr>
          <p:cNvSpPr txBox="1"/>
          <p:nvPr/>
        </p:nvSpPr>
        <p:spPr>
          <a:xfrm>
            <a:off x="821386" y="982448"/>
            <a:ext cx="3365332" cy="935683"/>
          </a:xfrm>
          <a:prstGeom prst="rect">
            <a:avLst/>
          </a:prstGeom>
        </p:spPr>
        <p:txBody>
          <a:bodyPr lIns="50800" tIns="50800" rIns="50800" bIns="50800" rtlCol="0" anchor="t"/>
          <a:lstStyle/>
          <a:p>
            <a:pPr algn="ctr">
              <a:lnSpc>
                <a:spcPts val="5759"/>
              </a:lnSpc>
            </a:pPr>
            <a:r>
              <a:rPr lang="en-US" sz="4800" dirty="0">
                <a:solidFill>
                  <a:srgbClr val="1B87BE"/>
                </a:solidFill>
                <a:latin typeface="Arial Black" panose="020B0A04020102020204" pitchFamily="34" charset="0"/>
              </a:rPr>
              <a:t>EXAMPLE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8FBF26"/>
        </a:solidFill>
        <a:effectLst/>
      </p:bgPr>
    </p:bg>
    <p:spTree>
      <p:nvGrpSpPr>
        <p:cNvPr id="1" name=""/>
        <p:cNvGrpSpPr/>
        <p:nvPr/>
      </p:nvGrpSpPr>
      <p:grpSpPr>
        <a:xfrm>
          <a:off x="0" y="0"/>
          <a:ext cx="0" cy="0"/>
          <a:chOff x="0" y="0"/>
          <a:chExt cx="0" cy="0"/>
        </a:xfrm>
      </p:grpSpPr>
      <p:grpSp>
        <p:nvGrpSpPr>
          <p:cNvPr id="2" name="Group 2"/>
          <p:cNvGrpSpPr/>
          <p:nvPr/>
        </p:nvGrpSpPr>
        <p:grpSpPr>
          <a:xfrm>
            <a:off x="-1996677" y="-2086924"/>
            <a:ext cx="5817926" cy="6890152"/>
            <a:chOff x="0" y="0"/>
            <a:chExt cx="7757235" cy="9186869"/>
          </a:xfrm>
        </p:grpSpPr>
        <p:grpSp>
          <p:nvGrpSpPr>
            <p:cNvPr id="3" name="Group 3"/>
            <p:cNvGrpSpPr/>
            <p:nvPr/>
          </p:nvGrpSpPr>
          <p:grpSpPr>
            <a:xfrm rot="-2700000">
              <a:off x="1363649" y="1933696"/>
              <a:ext cx="6479935" cy="2439845"/>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alpha val="14902"/>
                </a:srgbClr>
              </a:solidFill>
            </p:spPr>
          </p:sp>
        </p:grpSp>
        <p:grpSp>
          <p:nvGrpSpPr>
            <p:cNvPr id="5" name="Group 5"/>
            <p:cNvGrpSpPr/>
            <p:nvPr/>
          </p:nvGrpSpPr>
          <p:grpSpPr>
            <a:xfrm rot="-2700000">
              <a:off x="-159593" y="4636502"/>
              <a:ext cx="6980076" cy="2439845"/>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CCCED2">
                  <a:alpha val="14902"/>
                </a:srgbClr>
              </a:solidFill>
            </p:spPr>
          </p:sp>
        </p:grpSp>
      </p:grpSp>
      <p:grpSp>
        <p:nvGrpSpPr>
          <p:cNvPr id="7" name="Group 7"/>
          <p:cNvGrpSpPr/>
          <p:nvPr/>
        </p:nvGrpSpPr>
        <p:grpSpPr>
          <a:xfrm>
            <a:off x="5430392" y="6102010"/>
            <a:ext cx="2048794" cy="2426380"/>
            <a:chOff x="0" y="0"/>
            <a:chExt cx="2731725" cy="3235173"/>
          </a:xfrm>
        </p:grpSpPr>
        <p:grpSp>
          <p:nvGrpSpPr>
            <p:cNvPr id="8" name="Group 8"/>
            <p:cNvGrpSpPr/>
            <p:nvPr/>
          </p:nvGrpSpPr>
          <p:grpSpPr>
            <a:xfrm rot="-2700000">
              <a:off x="480212" y="680955"/>
              <a:ext cx="2281921" cy="859196"/>
              <a:chOff x="0" y="0"/>
              <a:chExt cx="1079350" cy="406400"/>
            </a:xfrm>
          </p:grpSpPr>
          <p:sp>
            <p:nvSpPr>
              <p:cNvPr id="9" name="Freeform 9"/>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solidFill>
            </p:spPr>
          </p:sp>
        </p:grpSp>
        <p:grpSp>
          <p:nvGrpSpPr>
            <p:cNvPr id="10" name="Group 10"/>
            <p:cNvGrpSpPr/>
            <p:nvPr/>
          </p:nvGrpSpPr>
          <p:grpSpPr>
            <a:xfrm rot="-2700000">
              <a:off x="-56201" y="1632753"/>
              <a:ext cx="2458047" cy="859196"/>
              <a:chOff x="0" y="0"/>
              <a:chExt cx="1162657" cy="406400"/>
            </a:xfrm>
          </p:grpSpPr>
          <p:sp>
            <p:nvSpPr>
              <p:cNvPr id="11" name="Freeform 11"/>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FFFFFF"/>
              </a:solidFill>
            </p:spPr>
          </p:sp>
        </p:grpSp>
      </p:grpSp>
      <p:grpSp>
        <p:nvGrpSpPr>
          <p:cNvPr id="12" name="Group 12"/>
          <p:cNvGrpSpPr/>
          <p:nvPr/>
        </p:nvGrpSpPr>
        <p:grpSpPr>
          <a:xfrm>
            <a:off x="8304142" y="-188626"/>
            <a:ext cx="2031570" cy="2528771"/>
            <a:chOff x="0" y="0"/>
            <a:chExt cx="2708760" cy="3371695"/>
          </a:xfrm>
        </p:grpSpPr>
        <p:grpSp>
          <p:nvGrpSpPr>
            <p:cNvPr id="13" name="Group 13"/>
            <p:cNvGrpSpPr/>
            <p:nvPr/>
          </p:nvGrpSpPr>
          <p:grpSpPr>
            <a:xfrm rot="-2700000">
              <a:off x="16262" y="1527745"/>
              <a:ext cx="2552216" cy="1103159"/>
              <a:chOff x="0" y="0"/>
              <a:chExt cx="940228" cy="406400"/>
            </a:xfrm>
          </p:grpSpPr>
          <p:sp>
            <p:nvSpPr>
              <p:cNvPr id="14" name="Freeform 14"/>
              <p:cNvSpPr/>
              <p:nvPr/>
            </p:nvSpPr>
            <p:spPr>
              <a:xfrm>
                <a:off x="17780" y="22860"/>
                <a:ext cx="914828" cy="360680"/>
              </a:xfrm>
              <a:custGeom>
                <a:avLst/>
                <a:gdLst/>
                <a:ahLst/>
                <a:cxnLst/>
                <a:rect l="l" t="t" r="r" b="b"/>
                <a:pathLst>
                  <a:path w="914828" h="360680">
                    <a:moveTo>
                      <a:pt x="914828" y="180340"/>
                    </a:moveTo>
                    <a:cubicBezTo>
                      <a:pt x="914828" y="81280"/>
                      <a:pt x="834818"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FFFFFF"/>
              </a:solidFill>
            </p:spPr>
          </p:sp>
        </p:grpSp>
        <p:grpSp>
          <p:nvGrpSpPr>
            <p:cNvPr id="15" name="Group 15"/>
            <p:cNvGrpSpPr/>
            <p:nvPr/>
          </p:nvGrpSpPr>
          <p:grpSpPr>
            <a:xfrm rot="-2700000">
              <a:off x="313039" y="669232"/>
              <a:ext cx="2349818" cy="1103159"/>
              <a:chOff x="0" y="0"/>
              <a:chExt cx="865665" cy="406400"/>
            </a:xfrm>
          </p:grpSpPr>
          <p:sp>
            <p:nvSpPr>
              <p:cNvPr id="16" name="Freeform 16"/>
              <p:cNvSpPr/>
              <p:nvPr/>
            </p:nvSpPr>
            <p:spPr>
              <a:xfrm>
                <a:off x="17780" y="22860"/>
                <a:ext cx="840266" cy="360680"/>
              </a:xfrm>
              <a:custGeom>
                <a:avLst/>
                <a:gdLst/>
                <a:ahLst/>
                <a:cxnLst/>
                <a:rect l="l" t="t" r="r" b="b"/>
                <a:pathLst>
                  <a:path w="840266" h="360680">
                    <a:moveTo>
                      <a:pt x="840266" y="180340"/>
                    </a:moveTo>
                    <a:cubicBezTo>
                      <a:pt x="840266" y="81280"/>
                      <a:pt x="760256" y="0"/>
                      <a:pt x="659926"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5" y="279400"/>
                      <a:pt x="840265" y="180340"/>
                    </a:cubicBezTo>
                    <a:close/>
                  </a:path>
                </a:pathLst>
              </a:custGeom>
              <a:solidFill>
                <a:srgbClr val="1B87BE"/>
              </a:solidFill>
            </p:spPr>
          </p:sp>
        </p:grpSp>
      </p:grpSp>
      <p:sp>
        <p:nvSpPr>
          <p:cNvPr id="21" name="Freeform 21"/>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sp>
        <p:nvSpPr>
          <p:cNvPr id="22" name="TextBox 22"/>
          <p:cNvSpPr txBox="1"/>
          <p:nvPr/>
        </p:nvSpPr>
        <p:spPr>
          <a:xfrm>
            <a:off x="1078973" y="2206385"/>
            <a:ext cx="6400212" cy="5309146"/>
          </a:xfrm>
          <a:prstGeom prst="rect">
            <a:avLst/>
          </a:prstGeom>
        </p:spPr>
        <p:txBody>
          <a:bodyPr lIns="0" tIns="0" rIns="0" bIns="0" rtlCol="0" anchor="t">
            <a:spAutoFit/>
          </a:bodyPr>
          <a:lstStyle/>
          <a:p>
            <a:pPr>
              <a:lnSpc>
                <a:spcPts val="2399"/>
              </a:lnSpc>
            </a:pPr>
            <a:r>
              <a:rPr lang="en-US" sz="2499" dirty="0">
                <a:solidFill>
                  <a:srgbClr val="FFFFFF"/>
                </a:solidFill>
                <a:latin typeface="Arial Black" panose="020B0A04020102020204" pitchFamily="34" charset="0"/>
              </a:rPr>
              <a:t>In the picture above, ABCD is a rectangle. If the area of triangle ABE is 40, what is the area of the rectangle?</a:t>
            </a:r>
          </a:p>
          <a:p>
            <a:pPr>
              <a:lnSpc>
                <a:spcPts val="2999"/>
              </a:lnSpc>
            </a:pPr>
            <a:endParaRPr lang="en-US" sz="2499" dirty="0">
              <a:solidFill>
                <a:srgbClr val="FFFFFF"/>
              </a:solidFill>
              <a:latin typeface="Arial Black" panose="020B0A04020102020204" pitchFamily="34" charset="0"/>
            </a:endParaRPr>
          </a:p>
          <a:p>
            <a:pPr>
              <a:lnSpc>
                <a:spcPts val="2999"/>
              </a:lnSpc>
            </a:pPr>
            <a:r>
              <a:rPr lang="en-US" sz="2499" dirty="0">
                <a:solidFill>
                  <a:srgbClr val="FFFFFF"/>
                </a:solidFill>
                <a:latin typeface="Arial Black" panose="020B0A04020102020204" pitchFamily="34" charset="0"/>
              </a:rPr>
              <a:t>A. 20</a:t>
            </a:r>
          </a:p>
          <a:p>
            <a:pPr>
              <a:lnSpc>
                <a:spcPts val="2999"/>
              </a:lnSpc>
            </a:pPr>
            <a:r>
              <a:rPr lang="en-US" sz="2499" dirty="0">
                <a:solidFill>
                  <a:srgbClr val="FFFFFF"/>
                </a:solidFill>
                <a:latin typeface="Arial Black" panose="020B0A04020102020204" pitchFamily="34" charset="0"/>
              </a:rPr>
              <a:t>B. 40</a:t>
            </a:r>
          </a:p>
          <a:p>
            <a:pPr>
              <a:lnSpc>
                <a:spcPts val="2999"/>
              </a:lnSpc>
            </a:pPr>
            <a:r>
              <a:rPr lang="en-US" sz="2499" dirty="0">
                <a:solidFill>
                  <a:srgbClr val="FFFFFF"/>
                </a:solidFill>
                <a:latin typeface="Arial Black" panose="020B0A04020102020204" pitchFamily="34" charset="0"/>
              </a:rPr>
              <a:t>C. 48</a:t>
            </a:r>
          </a:p>
          <a:p>
            <a:pPr>
              <a:lnSpc>
                <a:spcPts val="2999"/>
              </a:lnSpc>
            </a:pPr>
            <a:r>
              <a:rPr lang="en-US" sz="2499" dirty="0">
                <a:solidFill>
                  <a:srgbClr val="FFFFFF"/>
                </a:solidFill>
                <a:latin typeface="Arial Black" panose="020B0A04020102020204" pitchFamily="34" charset="0"/>
              </a:rPr>
              <a:t>D. 80</a:t>
            </a:r>
          </a:p>
          <a:p>
            <a:pPr>
              <a:lnSpc>
                <a:spcPts val="2999"/>
              </a:lnSpc>
            </a:pPr>
            <a:r>
              <a:rPr lang="en-US" sz="2499" dirty="0">
                <a:solidFill>
                  <a:srgbClr val="FFFFFF"/>
                </a:solidFill>
                <a:latin typeface="Arial Black" panose="020B0A04020102020204" pitchFamily="34" charset="0"/>
              </a:rPr>
              <a:t>E. 112</a:t>
            </a:r>
          </a:p>
          <a:p>
            <a:pPr>
              <a:lnSpc>
                <a:spcPts val="2999"/>
              </a:lnSpc>
            </a:pPr>
            <a:endParaRPr lang="en-US" sz="2499" dirty="0">
              <a:solidFill>
                <a:srgbClr val="FFFFFF"/>
              </a:solidFill>
              <a:latin typeface="Arial Black" panose="020B0A04020102020204" pitchFamily="34" charset="0"/>
            </a:endParaRPr>
          </a:p>
          <a:p>
            <a:pPr>
              <a:lnSpc>
                <a:spcPts val="2999"/>
              </a:lnSpc>
            </a:pPr>
            <a:endParaRPr lang="en-US" sz="2499" dirty="0">
              <a:solidFill>
                <a:srgbClr val="FFFFFF"/>
              </a:solidFill>
              <a:latin typeface="Arial Black" panose="020B0A04020102020204" pitchFamily="34" charset="0"/>
            </a:endParaRPr>
          </a:p>
          <a:p>
            <a:pPr>
              <a:lnSpc>
                <a:spcPts val="2999"/>
              </a:lnSpc>
            </a:pPr>
            <a:endParaRPr lang="en-US" sz="2499" dirty="0">
              <a:solidFill>
                <a:srgbClr val="FFFFFF"/>
              </a:solidFill>
              <a:latin typeface="Arial Black" panose="020B0A04020102020204" pitchFamily="34" charset="0"/>
            </a:endParaRPr>
          </a:p>
          <a:p>
            <a:pPr>
              <a:lnSpc>
                <a:spcPts val="2399"/>
              </a:lnSpc>
            </a:pPr>
            <a:endParaRPr lang="en-US" sz="2499" dirty="0">
              <a:solidFill>
                <a:srgbClr val="FFFFFF"/>
              </a:solidFill>
              <a:latin typeface="Arial Black" panose="020B0A04020102020204" pitchFamily="34" charset="0"/>
            </a:endParaRPr>
          </a:p>
          <a:p>
            <a:pPr algn="l">
              <a:lnSpc>
                <a:spcPts val="2399"/>
              </a:lnSpc>
            </a:pPr>
            <a:endParaRPr lang="en-US" sz="2499" dirty="0">
              <a:solidFill>
                <a:srgbClr val="FFFFFF"/>
              </a:solidFill>
              <a:latin typeface="Arial Black" panose="020B0A04020102020204" pitchFamily="34" charset="0"/>
            </a:endParaRPr>
          </a:p>
        </p:txBody>
      </p:sp>
      <p:grpSp>
        <p:nvGrpSpPr>
          <p:cNvPr id="23" name="Group 23"/>
          <p:cNvGrpSpPr/>
          <p:nvPr/>
        </p:nvGrpSpPr>
        <p:grpSpPr>
          <a:xfrm>
            <a:off x="3876882" y="3354962"/>
            <a:ext cx="4673460" cy="2284337"/>
            <a:chOff x="0" y="0"/>
            <a:chExt cx="8055751" cy="3937564"/>
          </a:xfrm>
        </p:grpSpPr>
        <p:sp>
          <p:nvSpPr>
            <p:cNvPr id="24" name="Freeform 24"/>
            <p:cNvSpPr/>
            <p:nvPr/>
          </p:nvSpPr>
          <p:spPr>
            <a:xfrm>
              <a:off x="18034" y="18034"/>
              <a:ext cx="8019669" cy="3901440"/>
            </a:xfrm>
            <a:custGeom>
              <a:avLst/>
              <a:gdLst/>
              <a:ahLst/>
              <a:cxnLst/>
              <a:rect l="l" t="t" r="r" b="b"/>
              <a:pathLst>
                <a:path w="8019669" h="3901440">
                  <a:moveTo>
                    <a:pt x="0" y="0"/>
                  </a:moveTo>
                  <a:lnTo>
                    <a:pt x="8019669" y="0"/>
                  </a:lnTo>
                  <a:lnTo>
                    <a:pt x="8019669" y="3901440"/>
                  </a:lnTo>
                  <a:lnTo>
                    <a:pt x="0" y="3901440"/>
                  </a:lnTo>
                  <a:close/>
                </a:path>
              </a:pathLst>
            </a:custGeom>
            <a:solidFill>
              <a:srgbClr val="FFFFFF"/>
            </a:solidFill>
          </p:spPr>
        </p:sp>
        <p:sp>
          <p:nvSpPr>
            <p:cNvPr id="25" name="Freeform 25"/>
            <p:cNvSpPr/>
            <p:nvPr/>
          </p:nvSpPr>
          <p:spPr>
            <a:xfrm>
              <a:off x="0" y="0"/>
              <a:ext cx="8055737" cy="3937508"/>
            </a:xfrm>
            <a:custGeom>
              <a:avLst/>
              <a:gdLst/>
              <a:ahLst/>
              <a:cxnLst/>
              <a:rect l="l" t="t" r="r" b="b"/>
              <a:pathLst>
                <a:path w="8055737" h="3937508">
                  <a:moveTo>
                    <a:pt x="18034" y="0"/>
                  </a:moveTo>
                  <a:lnTo>
                    <a:pt x="8037703" y="0"/>
                  </a:lnTo>
                  <a:cubicBezTo>
                    <a:pt x="8047736" y="0"/>
                    <a:pt x="8055737" y="8128"/>
                    <a:pt x="8055737" y="18034"/>
                  </a:cubicBezTo>
                  <a:lnTo>
                    <a:pt x="8055737" y="3919474"/>
                  </a:lnTo>
                  <a:cubicBezTo>
                    <a:pt x="8055737" y="3929507"/>
                    <a:pt x="8047610" y="3937508"/>
                    <a:pt x="8037703" y="3937508"/>
                  </a:cubicBezTo>
                  <a:lnTo>
                    <a:pt x="18034" y="3937508"/>
                  </a:lnTo>
                  <a:cubicBezTo>
                    <a:pt x="8001" y="3937508"/>
                    <a:pt x="0" y="3929380"/>
                    <a:pt x="0" y="3919474"/>
                  </a:cubicBezTo>
                  <a:lnTo>
                    <a:pt x="0" y="18034"/>
                  </a:lnTo>
                  <a:cubicBezTo>
                    <a:pt x="0" y="8128"/>
                    <a:pt x="8128" y="0"/>
                    <a:pt x="18034" y="0"/>
                  </a:cubicBezTo>
                  <a:moveTo>
                    <a:pt x="18034" y="36068"/>
                  </a:moveTo>
                  <a:lnTo>
                    <a:pt x="18034" y="18034"/>
                  </a:lnTo>
                  <a:lnTo>
                    <a:pt x="36068" y="18034"/>
                  </a:lnTo>
                  <a:lnTo>
                    <a:pt x="36068" y="3919474"/>
                  </a:lnTo>
                  <a:lnTo>
                    <a:pt x="18034" y="3919474"/>
                  </a:lnTo>
                  <a:lnTo>
                    <a:pt x="18034" y="3901440"/>
                  </a:lnTo>
                  <a:lnTo>
                    <a:pt x="8037703" y="3901440"/>
                  </a:lnTo>
                  <a:lnTo>
                    <a:pt x="8037703" y="3919474"/>
                  </a:lnTo>
                  <a:lnTo>
                    <a:pt x="8019669" y="3919474"/>
                  </a:lnTo>
                  <a:lnTo>
                    <a:pt x="8019669" y="18034"/>
                  </a:lnTo>
                  <a:lnTo>
                    <a:pt x="8037703" y="18034"/>
                  </a:lnTo>
                  <a:lnTo>
                    <a:pt x="8037703" y="36068"/>
                  </a:lnTo>
                  <a:lnTo>
                    <a:pt x="18034" y="36068"/>
                  </a:lnTo>
                  <a:close/>
                </a:path>
              </a:pathLst>
            </a:custGeom>
            <a:solidFill>
              <a:srgbClr val="77933C"/>
            </a:solidFill>
          </p:spPr>
        </p:sp>
      </p:grpSp>
      <p:sp>
        <p:nvSpPr>
          <p:cNvPr id="26" name="AutoShape 26"/>
          <p:cNvSpPr/>
          <p:nvPr/>
        </p:nvSpPr>
        <p:spPr>
          <a:xfrm>
            <a:off x="3876882" y="3354962"/>
            <a:ext cx="3101669" cy="2284337"/>
          </a:xfrm>
          <a:prstGeom prst="line">
            <a:avLst/>
          </a:prstGeom>
          <a:ln w="19050" cap="rnd">
            <a:solidFill>
              <a:srgbClr val="9BBB59"/>
            </a:solidFill>
            <a:prstDash val="solid"/>
            <a:headEnd type="none" w="sm" len="sm"/>
            <a:tailEnd type="none" w="sm" len="sm"/>
          </a:ln>
        </p:spPr>
      </p:sp>
      <p:sp>
        <p:nvSpPr>
          <p:cNvPr id="27" name="TextBox 27"/>
          <p:cNvSpPr txBox="1"/>
          <p:nvPr/>
        </p:nvSpPr>
        <p:spPr>
          <a:xfrm>
            <a:off x="3580862" y="4406753"/>
            <a:ext cx="172897" cy="243628"/>
          </a:xfrm>
          <a:prstGeom prst="rect">
            <a:avLst/>
          </a:prstGeom>
        </p:spPr>
        <p:txBody>
          <a:bodyPr lIns="0" tIns="0" rIns="0" bIns="0" rtlCol="0" anchor="t">
            <a:spAutoFit/>
          </a:bodyPr>
          <a:lstStyle/>
          <a:p>
            <a:pPr algn="l">
              <a:lnSpc>
                <a:spcPts val="1782"/>
              </a:lnSpc>
            </a:pPr>
            <a:r>
              <a:rPr lang="en-US" sz="1485" spc="-59">
                <a:solidFill>
                  <a:srgbClr val="FFFFFF"/>
                </a:solidFill>
                <a:latin typeface="Open Sans"/>
              </a:rPr>
              <a:t>8</a:t>
            </a:r>
          </a:p>
        </p:txBody>
      </p:sp>
      <p:sp>
        <p:nvSpPr>
          <p:cNvPr id="28" name="TextBox 28"/>
          <p:cNvSpPr txBox="1"/>
          <p:nvPr/>
        </p:nvSpPr>
        <p:spPr>
          <a:xfrm>
            <a:off x="3580862" y="3337935"/>
            <a:ext cx="172897" cy="234001"/>
          </a:xfrm>
          <a:prstGeom prst="rect">
            <a:avLst/>
          </a:prstGeom>
        </p:spPr>
        <p:txBody>
          <a:bodyPr lIns="0" tIns="0" rIns="0" bIns="0" rtlCol="0" anchor="t">
            <a:spAutoFit/>
          </a:bodyPr>
          <a:lstStyle/>
          <a:p>
            <a:pPr algn="l">
              <a:lnSpc>
                <a:spcPts val="1782"/>
              </a:lnSpc>
            </a:pPr>
            <a:r>
              <a:rPr lang="en-US" sz="1485" spc="-59">
                <a:solidFill>
                  <a:srgbClr val="FFFFFF"/>
                </a:solidFill>
                <a:latin typeface="Open Sans"/>
              </a:rPr>
              <a:t>B</a:t>
            </a:r>
          </a:p>
        </p:txBody>
      </p:sp>
      <p:sp>
        <p:nvSpPr>
          <p:cNvPr id="29" name="TextBox 29"/>
          <p:cNvSpPr txBox="1"/>
          <p:nvPr/>
        </p:nvSpPr>
        <p:spPr>
          <a:xfrm>
            <a:off x="3580862" y="5412700"/>
            <a:ext cx="172897" cy="243628"/>
          </a:xfrm>
          <a:prstGeom prst="rect">
            <a:avLst/>
          </a:prstGeom>
        </p:spPr>
        <p:txBody>
          <a:bodyPr lIns="0" tIns="0" rIns="0" bIns="0" rtlCol="0" anchor="t">
            <a:spAutoFit/>
          </a:bodyPr>
          <a:lstStyle/>
          <a:p>
            <a:pPr algn="l">
              <a:lnSpc>
                <a:spcPts val="1782"/>
              </a:lnSpc>
            </a:pPr>
            <a:r>
              <a:rPr lang="en-US" sz="1485" spc="-59">
                <a:solidFill>
                  <a:srgbClr val="FFFFFF"/>
                </a:solidFill>
                <a:latin typeface="Open Sans"/>
              </a:rPr>
              <a:t>A</a:t>
            </a:r>
          </a:p>
        </p:txBody>
      </p:sp>
      <p:sp>
        <p:nvSpPr>
          <p:cNvPr id="30" name="TextBox 30"/>
          <p:cNvSpPr txBox="1"/>
          <p:nvPr/>
        </p:nvSpPr>
        <p:spPr>
          <a:xfrm>
            <a:off x="8673466" y="3337935"/>
            <a:ext cx="172897" cy="243628"/>
          </a:xfrm>
          <a:prstGeom prst="rect">
            <a:avLst/>
          </a:prstGeom>
        </p:spPr>
        <p:txBody>
          <a:bodyPr lIns="0" tIns="0" rIns="0" bIns="0" rtlCol="0" anchor="t">
            <a:spAutoFit/>
          </a:bodyPr>
          <a:lstStyle/>
          <a:p>
            <a:pPr algn="l">
              <a:lnSpc>
                <a:spcPts val="1782"/>
              </a:lnSpc>
            </a:pPr>
            <a:r>
              <a:rPr lang="en-US" sz="1485" spc="-59">
                <a:solidFill>
                  <a:srgbClr val="FFFFFF"/>
                </a:solidFill>
                <a:latin typeface="Open Sans"/>
              </a:rPr>
              <a:t>C</a:t>
            </a:r>
          </a:p>
        </p:txBody>
      </p:sp>
      <p:sp>
        <p:nvSpPr>
          <p:cNvPr id="31" name="TextBox 31"/>
          <p:cNvSpPr txBox="1"/>
          <p:nvPr/>
        </p:nvSpPr>
        <p:spPr>
          <a:xfrm>
            <a:off x="8673466" y="5475571"/>
            <a:ext cx="172897" cy="243628"/>
          </a:xfrm>
          <a:prstGeom prst="rect">
            <a:avLst/>
          </a:prstGeom>
        </p:spPr>
        <p:txBody>
          <a:bodyPr lIns="0" tIns="0" rIns="0" bIns="0" rtlCol="0" anchor="t">
            <a:spAutoFit/>
          </a:bodyPr>
          <a:lstStyle/>
          <a:p>
            <a:pPr algn="l">
              <a:lnSpc>
                <a:spcPts val="1782"/>
              </a:lnSpc>
            </a:pPr>
            <a:r>
              <a:rPr lang="en-US" sz="1485" spc="-59">
                <a:solidFill>
                  <a:srgbClr val="FFFFFF"/>
                </a:solidFill>
                <a:latin typeface="Open Sans"/>
              </a:rPr>
              <a:t>D</a:t>
            </a:r>
          </a:p>
        </p:txBody>
      </p:sp>
      <p:sp>
        <p:nvSpPr>
          <p:cNvPr id="32" name="TextBox 32"/>
          <p:cNvSpPr txBox="1"/>
          <p:nvPr/>
        </p:nvSpPr>
        <p:spPr>
          <a:xfrm>
            <a:off x="6913060" y="5727058"/>
            <a:ext cx="172897" cy="234001"/>
          </a:xfrm>
          <a:prstGeom prst="rect">
            <a:avLst/>
          </a:prstGeom>
        </p:spPr>
        <p:txBody>
          <a:bodyPr lIns="0" tIns="0" rIns="0" bIns="0" rtlCol="0" anchor="t">
            <a:spAutoFit/>
          </a:bodyPr>
          <a:lstStyle/>
          <a:p>
            <a:pPr algn="l">
              <a:lnSpc>
                <a:spcPts val="1782"/>
              </a:lnSpc>
            </a:pPr>
            <a:r>
              <a:rPr lang="en-US" sz="1485" spc="-59">
                <a:solidFill>
                  <a:srgbClr val="FFFFFF"/>
                </a:solidFill>
                <a:latin typeface="Open Sans"/>
              </a:rPr>
              <a:t>E</a:t>
            </a:r>
          </a:p>
        </p:txBody>
      </p:sp>
      <p:sp>
        <p:nvSpPr>
          <p:cNvPr id="33" name="TextBox 33"/>
          <p:cNvSpPr txBox="1"/>
          <p:nvPr/>
        </p:nvSpPr>
        <p:spPr>
          <a:xfrm>
            <a:off x="7667520" y="5727058"/>
            <a:ext cx="172897" cy="243628"/>
          </a:xfrm>
          <a:prstGeom prst="rect">
            <a:avLst/>
          </a:prstGeom>
        </p:spPr>
        <p:txBody>
          <a:bodyPr lIns="0" tIns="0" rIns="0" bIns="0" rtlCol="0" anchor="t">
            <a:spAutoFit/>
          </a:bodyPr>
          <a:lstStyle/>
          <a:p>
            <a:pPr algn="l">
              <a:lnSpc>
                <a:spcPts val="1782"/>
              </a:lnSpc>
            </a:pPr>
            <a:r>
              <a:rPr lang="en-US" sz="1485" spc="-59">
                <a:solidFill>
                  <a:srgbClr val="FFFFFF"/>
                </a:solidFill>
                <a:latin typeface="Open Sans"/>
              </a:rPr>
              <a:t>4</a:t>
            </a:r>
          </a:p>
        </p:txBody>
      </p:sp>
      <p:sp>
        <p:nvSpPr>
          <p:cNvPr id="34" name="TextBox 34"/>
          <p:cNvSpPr txBox="1"/>
          <p:nvPr/>
        </p:nvSpPr>
        <p:spPr>
          <a:xfrm>
            <a:off x="4649680" y="4786631"/>
            <a:ext cx="424384" cy="234001"/>
          </a:xfrm>
          <a:prstGeom prst="rect">
            <a:avLst/>
          </a:prstGeom>
        </p:spPr>
        <p:txBody>
          <a:bodyPr lIns="0" tIns="0" rIns="0" bIns="0" rtlCol="0" anchor="t">
            <a:spAutoFit/>
          </a:bodyPr>
          <a:lstStyle/>
          <a:p>
            <a:pPr algn="l">
              <a:lnSpc>
                <a:spcPts val="1782"/>
              </a:lnSpc>
            </a:pPr>
            <a:r>
              <a:rPr lang="en-US" sz="1485" spc="-59">
                <a:solidFill>
                  <a:srgbClr val="4F6228"/>
                </a:solidFill>
                <a:latin typeface="Open Sans"/>
              </a:rPr>
              <a:t>40</a:t>
            </a:r>
          </a:p>
        </p:txBody>
      </p:sp>
      <p:sp>
        <p:nvSpPr>
          <p:cNvPr id="35" name="AutoShape 35"/>
          <p:cNvSpPr/>
          <p:nvPr/>
        </p:nvSpPr>
        <p:spPr>
          <a:xfrm flipV="1">
            <a:off x="6952355" y="3353407"/>
            <a:ext cx="31436" cy="2294816"/>
          </a:xfrm>
          <a:prstGeom prst="line">
            <a:avLst/>
          </a:prstGeom>
          <a:ln w="19050" cap="rnd">
            <a:solidFill>
              <a:srgbClr val="4F81BD"/>
            </a:solidFill>
            <a:prstDash val="solid"/>
            <a:headEnd type="none" w="sm" len="sm"/>
            <a:tailEnd type="none" w="sm" len="sm"/>
          </a:ln>
        </p:spPr>
      </p:sp>
      <p:sp>
        <p:nvSpPr>
          <p:cNvPr id="36" name="Freeform 18">
            <a:extLst>
              <a:ext uri="{FF2B5EF4-FFF2-40B4-BE49-F238E27FC236}">
                <a16:creationId xmlns:a16="http://schemas.microsoft.com/office/drawing/2014/main" id="{D01DACA3-E276-6F8A-7807-C8EEC777F7C1}"/>
              </a:ext>
            </a:extLst>
          </p:cNvPr>
          <p:cNvSpPr/>
          <p:nvPr/>
        </p:nvSpPr>
        <p:spPr>
          <a:xfrm>
            <a:off x="745768" y="877911"/>
            <a:ext cx="3516568" cy="960431"/>
          </a:xfrm>
          <a:custGeom>
            <a:avLst/>
            <a:gdLst/>
            <a:ahLst/>
            <a:cxnLst/>
            <a:rect l="l" t="t" r="r" b="b"/>
            <a:pathLst>
              <a:path w="4688758" h="1280575">
                <a:moveTo>
                  <a:pt x="0" y="0"/>
                </a:moveTo>
                <a:lnTo>
                  <a:pt x="4688759" y="0"/>
                </a:lnTo>
                <a:lnTo>
                  <a:pt x="4688759" y="1280575"/>
                </a:lnTo>
                <a:lnTo>
                  <a:pt x="0" y="1280575"/>
                </a:lnTo>
                <a:close/>
              </a:path>
            </a:pathLst>
          </a:custGeom>
          <a:solidFill>
            <a:srgbClr val="FFFFFF"/>
          </a:solidFill>
          <a:ln w="31750">
            <a:solidFill>
              <a:schemeClr val="accent1"/>
            </a:solidFill>
          </a:ln>
        </p:spPr>
      </p:sp>
      <p:sp>
        <p:nvSpPr>
          <p:cNvPr id="37" name="TextBox 20">
            <a:extLst>
              <a:ext uri="{FF2B5EF4-FFF2-40B4-BE49-F238E27FC236}">
                <a16:creationId xmlns:a16="http://schemas.microsoft.com/office/drawing/2014/main" id="{4570E383-E331-EAA8-036F-EB551DC720DF}"/>
              </a:ext>
            </a:extLst>
          </p:cNvPr>
          <p:cNvSpPr txBox="1"/>
          <p:nvPr/>
        </p:nvSpPr>
        <p:spPr>
          <a:xfrm>
            <a:off x="821386" y="982448"/>
            <a:ext cx="3365332" cy="935683"/>
          </a:xfrm>
          <a:prstGeom prst="rect">
            <a:avLst/>
          </a:prstGeom>
        </p:spPr>
        <p:txBody>
          <a:bodyPr lIns="50800" tIns="50800" rIns="50800" bIns="50800" rtlCol="0" anchor="t"/>
          <a:lstStyle/>
          <a:p>
            <a:pPr algn="ctr">
              <a:lnSpc>
                <a:spcPts val="5759"/>
              </a:lnSpc>
            </a:pPr>
            <a:r>
              <a:rPr lang="en-US" sz="4800" dirty="0">
                <a:solidFill>
                  <a:srgbClr val="1B87BE"/>
                </a:solidFill>
                <a:latin typeface="Arial Black" panose="020B0A04020102020204" pitchFamily="34" charset="0"/>
              </a:rPr>
              <a:t>EXAMPLE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8FBF26"/>
        </a:solidFill>
        <a:effectLst/>
      </p:bgPr>
    </p:bg>
    <p:spTree>
      <p:nvGrpSpPr>
        <p:cNvPr id="1" name=""/>
        <p:cNvGrpSpPr/>
        <p:nvPr/>
      </p:nvGrpSpPr>
      <p:grpSpPr>
        <a:xfrm>
          <a:off x="0" y="0"/>
          <a:ext cx="0" cy="0"/>
          <a:chOff x="0" y="0"/>
          <a:chExt cx="0" cy="0"/>
        </a:xfrm>
      </p:grpSpPr>
      <p:grpSp>
        <p:nvGrpSpPr>
          <p:cNvPr id="2" name="Group 2"/>
          <p:cNvGrpSpPr/>
          <p:nvPr/>
        </p:nvGrpSpPr>
        <p:grpSpPr>
          <a:xfrm>
            <a:off x="-1996677" y="-2086924"/>
            <a:ext cx="5817926" cy="6890152"/>
            <a:chOff x="0" y="0"/>
            <a:chExt cx="7757235" cy="9186869"/>
          </a:xfrm>
        </p:grpSpPr>
        <p:grpSp>
          <p:nvGrpSpPr>
            <p:cNvPr id="3" name="Group 3"/>
            <p:cNvGrpSpPr/>
            <p:nvPr/>
          </p:nvGrpSpPr>
          <p:grpSpPr>
            <a:xfrm rot="-2700000">
              <a:off x="1363649" y="1933696"/>
              <a:ext cx="6479935" cy="2439845"/>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alpha val="14902"/>
                </a:srgbClr>
              </a:solidFill>
            </p:spPr>
          </p:sp>
        </p:grpSp>
        <p:grpSp>
          <p:nvGrpSpPr>
            <p:cNvPr id="5" name="Group 5"/>
            <p:cNvGrpSpPr/>
            <p:nvPr/>
          </p:nvGrpSpPr>
          <p:grpSpPr>
            <a:xfrm rot="-2700000">
              <a:off x="-159593" y="4636502"/>
              <a:ext cx="6980076" cy="2439845"/>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CCCED2">
                  <a:alpha val="14902"/>
                </a:srgbClr>
              </a:solidFill>
            </p:spPr>
          </p:sp>
        </p:grpSp>
      </p:grpSp>
      <p:grpSp>
        <p:nvGrpSpPr>
          <p:cNvPr id="7" name="Group 7"/>
          <p:cNvGrpSpPr/>
          <p:nvPr/>
        </p:nvGrpSpPr>
        <p:grpSpPr>
          <a:xfrm>
            <a:off x="5430392" y="6102010"/>
            <a:ext cx="2048794" cy="2426380"/>
            <a:chOff x="0" y="0"/>
            <a:chExt cx="2731725" cy="3235173"/>
          </a:xfrm>
        </p:grpSpPr>
        <p:grpSp>
          <p:nvGrpSpPr>
            <p:cNvPr id="8" name="Group 8"/>
            <p:cNvGrpSpPr/>
            <p:nvPr/>
          </p:nvGrpSpPr>
          <p:grpSpPr>
            <a:xfrm rot="-2700000">
              <a:off x="480212" y="680955"/>
              <a:ext cx="2281921" cy="859196"/>
              <a:chOff x="0" y="0"/>
              <a:chExt cx="1079350" cy="406400"/>
            </a:xfrm>
          </p:grpSpPr>
          <p:sp>
            <p:nvSpPr>
              <p:cNvPr id="9" name="Freeform 9"/>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solidFill>
            </p:spPr>
          </p:sp>
        </p:grpSp>
        <p:grpSp>
          <p:nvGrpSpPr>
            <p:cNvPr id="10" name="Group 10"/>
            <p:cNvGrpSpPr/>
            <p:nvPr/>
          </p:nvGrpSpPr>
          <p:grpSpPr>
            <a:xfrm rot="-2700000">
              <a:off x="-56201" y="1632753"/>
              <a:ext cx="2458047" cy="859196"/>
              <a:chOff x="0" y="0"/>
              <a:chExt cx="1162657" cy="406400"/>
            </a:xfrm>
          </p:grpSpPr>
          <p:sp>
            <p:nvSpPr>
              <p:cNvPr id="11" name="Freeform 11"/>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FFFFFF"/>
              </a:solidFill>
            </p:spPr>
          </p:sp>
        </p:grpSp>
      </p:grpSp>
      <p:grpSp>
        <p:nvGrpSpPr>
          <p:cNvPr id="12" name="Group 12"/>
          <p:cNvGrpSpPr/>
          <p:nvPr/>
        </p:nvGrpSpPr>
        <p:grpSpPr>
          <a:xfrm>
            <a:off x="8304142" y="-188626"/>
            <a:ext cx="2031570" cy="2528771"/>
            <a:chOff x="0" y="0"/>
            <a:chExt cx="2708760" cy="3371695"/>
          </a:xfrm>
        </p:grpSpPr>
        <p:grpSp>
          <p:nvGrpSpPr>
            <p:cNvPr id="13" name="Group 13"/>
            <p:cNvGrpSpPr/>
            <p:nvPr/>
          </p:nvGrpSpPr>
          <p:grpSpPr>
            <a:xfrm rot="-2700000">
              <a:off x="16262" y="1527745"/>
              <a:ext cx="2552216" cy="1103159"/>
              <a:chOff x="0" y="0"/>
              <a:chExt cx="940228" cy="406400"/>
            </a:xfrm>
          </p:grpSpPr>
          <p:sp>
            <p:nvSpPr>
              <p:cNvPr id="14" name="Freeform 14"/>
              <p:cNvSpPr/>
              <p:nvPr/>
            </p:nvSpPr>
            <p:spPr>
              <a:xfrm>
                <a:off x="17780" y="22860"/>
                <a:ext cx="914828" cy="360680"/>
              </a:xfrm>
              <a:custGeom>
                <a:avLst/>
                <a:gdLst/>
                <a:ahLst/>
                <a:cxnLst/>
                <a:rect l="l" t="t" r="r" b="b"/>
                <a:pathLst>
                  <a:path w="914828" h="360680">
                    <a:moveTo>
                      <a:pt x="914828" y="180340"/>
                    </a:moveTo>
                    <a:cubicBezTo>
                      <a:pt x="914828" y="81280"/>
                      <a:pt x="834818"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FFFFFF"/>
              </a:solidFill>
            </p:spPr>
          </p:sp>
        </p:grpSp>
        <p:grpSp>
          <p:nvGrpSpPr>
            <p:cNvPr id="15" name="Group 15"/>
            <p:cNvGrpSpPr/>
            <p:nvPr/>
          </p:nvGrpSpPr>
          <p:grpSpPr>
            <a:xfrm rot="-2700000">
              <a:off x="313039" y="669232"/>
              <a:ext cx="2349818" cy="1103159"/>
              <a:chOff x="0" y="0"/>
              <a:chExt cx="865665" cy="406400"/>
            </a:xfrm>
          </p:grpSpPr>
          <p:sp>
            <p:nvSpPr>
              <p:cNvPr id="16" name="Freeform 16"/>
              <p:cNvSpPr/>
              <p:nvPr/>
            </p:nvSpPr>
            <p:spPr>
              <a:xfrm>
                <a:off x="17780" y="22860"/>
                <a:ext cx="840266" cy="360680"/>
              </a:xfrm>
              <a:custGeom>
                <a:avLst/>
                <a:gdLst/>
                <a:ahLst/>
                <a:cxnLst/>
                <a:rect l="l" t="t" r="r" b="b"/>
                <a:pathLst>
                  <a:path w="840266" h="360680">
                    <a:moveTo>
                      <a:pt x="840266" y="180340"/>
                    </a:moveTo>
                    <a:cubicBezTo>
                      <a:pt x="840266" y="81280"/>
                      <a:pt x="760256" y="0"/>
                      <a:pt x="659926"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5" y="279400"/>
                      <a:pt x="840265" y="180340"/>
                    </a:cubicBezTo>
                    <a:close/>
                  </a:path>
                </a:pathLst>
              </a:custGeom>
              <a:solidFill>
                <a:srgbClr val="1B87BE"/>
              </a:solidFill>
            </p:spPr>
          </p:sp>
        </p:grpSp>
      </p:grpSp>
      <p:sp>
        <p:nvSpPr>
          <p:cNvPr id="21" name="Freeform 21"/>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sp>
        <p:nvSpPr>
          <p:cNvPr id="22" name="Freeform 22"/>
          <p:cNvSpPr/>
          <p:nvPr/>
        </p:nvSpPr>
        <p:spPr>
          <a:xfrm>
            <a:off x="2159846" y="2045309"/>
            <a:ext cx="5244954" cy="4153435"/>
          </a:xfrm>
          <a:custGeom>
            <a:avLst/>
            <a:gdLst/>
            <a:ahLst/>
            <a:cxnLst/>
            <a:rect l="l" t="t" r="r" b="b"/>
            <a:pathLst>
              <a:path w="5244954" h="4153435">
                <a:moveTo>
                  <a:pt x="0" y="0"/>
                </a:moveTo>
                <a:lnTo>
                  <a:pt x="5244954" y="0"/>
                </a:lnTo>
                <a:lnTo>
                  <a:pt x="5244954" y="4153435"/>
                </a:lnTo>
                <a:lnTo>
                  <a:pt x="0" y="4153435"/>
                </a:lnTo>
                <a:lnTo>
                  <a:pt x="0" y="0"/>
                </a:lnTo>
                <a:close/>
              </a:path>
            </a:pathLst>
          </a:custGeom>
          <a:blipFill>
            <a:blip r:embed="rId4"/>
            <a:stretch>
              <a:fillRect l="-1931" t="-2455" r="-1566" b="-4257"/>
            </a:stretch>
          </a:blipFill>
        </p:spPr>
      </p:sp>
      <p:sp>
        <p:nvSpPr>
          <p:cNvPr id="23" name="Freeform 18">
            <a:extLst>
              <a:ext uri="{FF2B5EF4-FFF2-40B4-BE49-F238E27FC236}">
                <a16:creationId xmlns:a16="http://schemas.microsoft.com/office/drawing/2014/main" id="{A555CB19-D9F9-1049-8D9C-D2A0F20C5F57}"/>
              </a:ext>
            </a:extLst>
          </p:cNvPr>
          <p:cNvSpPr/>
          <p:nvPr/>
        </p:nvSpPr>
        <p:spPr>
          <a:xfrm>
            <a:off x="745768" y="877911"/>
            <a:ext cx="3516568" cy="960431"/>
          </a:xfrm>
          <a:custGeom>
            <a:avLst/>
            <a:gdLst/>
            <a:ahLst/>
            <a:cxnLst/>
            <a:rect l="l" t="t" r="r" b="b"/>
            <a:pathLst>
              <a:path w="4688758" h="1280575">
                <a:moveTo>
                  <a:pt x="0" y="0"/>
                </a:moveTo>
                <a:lnTo>
                  <a:pt x="4688759" y="0"/>
                </a:lnTo>
                <a:lnTo>
                  <a:pt x="4688759" y="1280575"/>
                </a:lnTo>
                <a:lnTo>
                  <a:pt x="0" y="1280575"/>
                </a:lnTo>
                <a:close/>
              </a:path>
            </a:pathLst>
          </a:custGeom>
          <a:solidFill>
            <a:srgbClr val="FFFFFF"/>
          </a:solidFill>
          <a:ln w="31750">
            <a:solidFill>
              <a:schemeClr val="accent1"/>
            </a:solidFill>
          </a:ln>
        </p:spPr>
      </p:sp>
      <p:sp>
        <p:nvSpPr>
          <p:cNvPr id="24" name="TextBox 20">
            <a:extLst>
              <a:ext uri="{FF2B5EF4-FFF2-40B4-BE49-F238E27FC236}">
                <a16:creationId xmlns:a16="http://schemas.microsoft.com/office/drawing/2014/main" id="{F49CBB07-1321-07F3-6E9A-B734F813A8C7}"/>
              </a:ext>
            </a:extLst>
          </p:cNvPr>
          <p:cNvSpPr txBox="1"/>
          <p:nvPr/>
        </p:nvSpPr>
        <p:spPr>
          <a:xfrm>
            <a:off x="821386" y="982448"/>
            <a:ext cx="3365332" cy="935683"/>
          </a:xfrm>
          <a:prstGeom prst="rect">
            <a:avLst/>
          </a:prstGeom>
        </p:spPr>
        <p:txBody>
          <a:bodyPr lIns="50800" tIns="50800" rIns="50800" bIns="50800" rtlCol="0" anchor="t"/>
          <a:lstStyle/>
          <a:p>
            <a:pPr algn="ctr">
              <a:lnSpc>
                <a:spcPts val="5759"/>
              </a:lnSpc>
            </a:pPr>
            <a:r>
              <a:rPr lang="en-US" sz="4800" dirty="0">
                <a:solidFill>
                  <a:srgbClr val="1B87BE"/>
                </a:solidFill>
                <a:latin typeface="Arial Black" panose="020B0A04020102020204" pitchFamily="34" charset="0"/>
              </a:rPr>
              <a:t>EXAMPLE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8FBF26"/>
        </a:solidFill>
        <a:effectLst/>
      </p:bgPr>
    </p:bg>
    <p:spTree>
      <p:nvGrpSpPr>
        <p:cNvPr id="1" name=""/>
        <p:cNvGrpSpPr/>
        <p:nvPr/>
      </p:nvGrpSpPr>
      <p:grpSpPr>
        <a:xfrm>
          <a:off x="0" y="0"/>
          <a:ext cx="0" cy="0"/>
          <a:chOff x="0" y="0"/>
          <a:chExt cx="0" cy="0"/>
        </a:xfrm>
      </p:grpSpPr>
      <p:grpSp>
        <p:nvGrpSpPr>
          <p:cNvPr id="2" name="Group 2"/>
          <p:cNvGrpSpPr/>
          <p:nvPr/>
        </p:nvGrpSpPr>
        <p:grpSpPr>
          <a:xfrm>
            <a:off x="-1996677" y="-2086924"/>
            <a:ext cx="5817926" cy="6890152"/>
            <a:chOff x="0" y="0"/>
            <a:chExt cx="7757235" cy="9186869"/>
          </a:xfrm>
        </p:grpSpPr>
        <p:grpSp>
          <p:nvGrpSpPr>
            <p:cNvPr id="3" name="Group 3"/>
            <p:cNvGrpSpPr/>
            <p:nvPr/>
          </p:nvGrpSpPr>
          <p:grpSpPr>
            <a:xfrm rot="-2700000">
              <a:off x="1363649" y="1933696"/>
              <a:ext cx="6479935" cy="2439845"/>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alpha val="14902"/>
                </a:srgbClr>
              </a:solidFill>
            </p:spPr>
          </p:sp>
        </p:grpSp>
        <p:grpSp>
          <p:nvGrpSpPr>
            <p:cNvPr id="5" name="Group 5"/>
            <p:cNvGrpSpPr/>
            <p:nvPr/>
          </p:nvGrpSpPr>
          <p:grpSpPr>
            <a:xfrm rot="-2700000">
              <a:off x="-159593" y="4636502"/>
              <a:ext cx="6980076" cy="2439845"/>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CCCED2">
                  <a:alpha val="14902"/>
                </a:srgbClr>
              </a:solidFill>
            </p:spPr>
          </p:sp>
        </p:grpSp>
      </p:grpSp>
      <p:grpSp>
        <p:nvGrpSpPr>
          <p:cNvPr id="7" name="Group 7"/>
          <p:cNvGrpSpPr/>
          <p:nvPr/>
        </p:nvGrpSpPr>
        <p:grpSpPr>
          <a:xfrm>
            <a:off x="5430392" y="6102010"/>
            <a:ext cx="2048794" cy="2426380"/>
            <a:chOff x="0" y="0"/>
            <a:chExt cx="2731725" cy="3235173"/>
          </a:xfrm>
        </p:grpSpPr>
        <p:grpSp>
          <p:nvGrpSpPr>
            <p:cNvPr id="8" name="Group 8"/>
            <p:cNvGrpSpPr/>
            <p:nvPr/>
          </p:nvGrpSpPr>
          <p:grpSpPr>
            <a:xfrm rot="-2700000">
              <a:off x="480212" y="680955"/>
              <a:ext cx="2281921" cy="859196"/>
              <a:chOff x="0" y="0"/>
              <a:chExt cx="1079350" cy="406400"/>
            </a:xfrm>
          </p:grpSpPr>
          <p:sp>
            <p:nvSpPr>
              <p:cNvPr id="9" name="Freeform 9"/>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solidFill>
            </p:spPr>
          </p:sp>
        </p:grpSp>
        <p:grpSp>
          <p:nvGrpSpPr>
            <p:cNvPr id="10" name="Group 10"/>
            <p:cNvGrpSpPr/>
            <p:nvPr/>
          </p:nvGrpSpPr>
          <p:grpSpPr>
            <a:xfrm rot="-2700000">
              <a:off x="-56201" y="1632753"/>
              <a:ext cx="2458047" cy="859196"/>
              <a:chOff x="0" y="0"/>
              <a:chExt cx="1162657" cy="406400"/>
            </a:xfrm>
          </p:grpSpPr>
          <p:sp>
            <p:nvSpPr>
              <p:cNvPr id="11" name="Freeform 11"/>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FFFFFF"/>
              </a:solidFill>
            </p:spPr>
          </p:sp>
        </p:grpSp>
      </p:grpSp>
      <p:grpSp>
        <p:nvGrpSpPr>
          <p:cNvPr id="12" name="Group 12"/>
          <p:cNvGrpSpPr/>
          <p:nvPr/>
        </p:nvGrpSpPr>
        <p:grpSpPr>
          <a:xfrm>
            <a:off x="8304142" y="-188626"/>
            <a:ext cx="2031570" cy="2528771"/>
            <a:chOff x="0" y="0"/>
            <a:chExt cx="2708760" cy="3371695"/>
          </a:xfrm>
        </p:grpSpPr>
        <p:grpSp>
          <p:nvGrpSpPr>
            <p:cNvPr id="13" name="Group 13"/>
            <p:cNvGrpSpPr/>
            <p:nvPr/>
          </p:nvGrpSpPr>
          <p:grpSpPr>
            <a:xfrm rot="-2700000">
              <a:off x="16262" y="1527745"/>
              <a:ext cx="2552216" cy="1103159"/>
              <a:chOff x="0" y="0"/>
              <a:chExt cx="940228" cy="406400"/>
            </a:xfrm>
          </p:grpSpPr>
          <p:sp>
            <p:nvSpPr>
              <p:cNvPr id="14" name="Freeform 14"/>
              <p:cNvSpPr/>
              <p:nvPr/>
            </p:nvSpPr>
            <p:spPr>
              <a:xfrm>
                <a:off x="17780" y="22860"/>
                <a:ext cx="914828" cy="360680"/>
              </a:xfrm>
              <a:custGeom>
                <a:avLst/>
                <a:gdLst/>
                <a:ahLst/>
                <a:cxnLst/>
                <a:rect l="l" t="t" r="r" b="b"/>
                <a:pathLst>
                  <a:path w="914828" h="360680">
                    <a:moveTo>
                      <a:pt x="914828" y="180340"/>
                    </a:moveTo>
                    <a:cubicBezTo>
                      <a:pt x="914828" y="81280"/>
                      <a:pt x="834818"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FFFFFF"/>
              </a:solidFill>
            </p:spPr>
          </p:sp>
        </p:grpSp>
        <p:grpSp>
          <p:nvGrpSpPr>
            <p:cNvPr id="15" name="Group 15"/>
            <p:cNvGrpSpPr/>
            <p:nvPr/>
          </p:nvGrpSpPr>
          <p:grpSpPr>
            <a:xfrm rot="-2700000">
              <a:off x="313039" y="669232"/>
              <a:ext cx="2349818" cy="1103159"/>
              <a:chOff x="0" y="0"/>
              <a:chExt cx="865665" cy="406400"/>
            </a:xfrm>
          </p:grpSpPr>
          <p:sp>
            <p:nvSpPr>
              <p:cNvPr id="16" name="Freeform 16"/>
              <p:cNvSpPr/>
              <p:nvPr/>
            </p:nvSpPr>
            <p:spPr>
              <a:xfrm>
                <a:off x="17780" y="22860"/>
                <a:ext cx="840266" cy="360680"/>
              </a:xfrm>
              <a:custGeom>
                <a:avLst/>
                <a:gdLst/>
                <a:ahLst/>
                <a:cxnLst/>
                <a:rect l="l" t="t" r="r" b="b"/>
                <a:pathLst>
                  <a:path w="840266" h="360680">
                    <a:moveTo>
                      <a:pt x="840266" y="180340"/>
                    </a:moveTo>
                    <a:cubicBezTo>
                      <a:pt x="840266" y="81280"/>
                      <a:pt x="760256" y="0"/>
                      <a:pt x="659926"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5" y="279400"/>
                      <a:pt x="840265" y="180340"/>
                    </a:cubicBezTo>
                    <a:close/>
                  </a:path>
                </a:pathLst>
              </a:custGeom>
              <a:solidFill>
                <a:srgbClr val="1B87BE"/>
              </a:solidFill>
            </p:spPr>
          </p:sp>
        </p:grpSp>
      </p:grpSp>
      <p:sp>
        <p:nvSpPr>
          <p:cNvPr id="21" name="Freeform 21"/>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sp>
        <p:nvSpPr>
          <p:cNvPr id="22" name="Freeform 22"/>
          <p:cNvSpPr/>
          <p:nvPr/>
        </p:nvSpPr>
        <p:spPr>
          <a:xfrm>
            <a:off x="1553206" y="2106486"/>
            <a:ext cx="6647187" cy="3839680"/>
          </a:xfrm>
          <a:custGeom>
            <a:avLst/>
            <a:gdLst/>
            <a:ahLst/>
            <a:cxnLst/>
            <a:rect l="l" t="t" r="r" b="b"/>
            <a:pathLst>
              <a:path w="6647187" h="3839680">
                <a:moveTo>
                  <a:pt x="0" y="0"/>
                </a:moveTo>
                <a:lnTo>
                  <a:pt x="6647188" y="0"/>
                </a:lnTo>
                <a:lnTo>
                  <a:pt x="6647188" y="3839680"/>
                </a:lnTo>
                <a:lnTo>
                  <a:pt x="0" y="3839680"/>
                </a:lnTo>
                <a:lnTo>
                  <a:pt x="0" y="0"/>
                </a:lnTo>
                <a:close/>
              </a:path>
            </a:pathLst>
          </a:custGeom>
          <a:blipFill>
            <a:blip r:embed="rId4"/>
            <a:stretch>
              <a:fillRect l="-446" r="-446"/>
            </a:stretch>
          </a:blipFill>
        </p:spPr>
      </p:sp>
      <p:sp>
        <p:nvSpPr>
          <p:cNvPr id="23" name="Freeform 18">
            <a:extLst>
              <a:ext uri="{FF2B5EF4-FFF2-40B4-BE49-F238E27FC236}">
                <a16:creationId xmlns:a16="http://schemas.microsoft.com/office/drawing/2014/main" id="{58CBC122-EB63-629D-376B-F7C9D1CA20E9}"/>
              </a:ext>
            </a:extLst>
          </p:cNvPr>
          <p:cNvSpPr/>
          <p:nvPr/>
        </p:nvSpPr>
        <p:spPr>
          <a:xfrm>
            <a:off x="745768" y="877911"/>
            <a:ext cx="3516568" cy="960431"/>
          </a:xfrm>
          <a:custGeom>
            <a:avLst/>
            <a:gdLst/>
            <a:ahLst/>
            <a:cxnLst/>
            <a:rect l="l" t="t" r="r" b="b"/>
            <a:pathLst>
              <a:path w="4688758" h="1280575">
                <a:moveTo>
                  <a:pt x="0" y="0"/>
                </a:moveTo>
                <a:lnTo>
                  <a:pt x="4688759" y="0"/>
                </a:lnTo>
                <a:lnTo>
                  <a:pt x="4688759" y="1280575"/>
                </a:lnTo>
                <a:lnTo>
                  <a:pt x="0" y="1280575"/>
                </a:lnTo>
                <a:close/>
              </a:path>
            </a:pathLst>
          </a:custGeom>
          <a:solidFill>
            <a:srgbClr val="FFFFFF"/>
          </a:solidFill>
          <a:ln w="31750">
            <a:solidFill>
              <a:schemeClr val="accent1"/>
            </a:solidFill>
          </a:ln>
        </p:spPr>
      </p:sp>
      <p:sp>
        <p:nvSpPr>
          <p:cNvPr id="24" name="TextBox 20">
            <a:extLst>
              <a:ext uri="{FF2B5EF4-FFF2-40B4-BE49-F238E27FC236}">
                <a16:creationId xmlns:a16="http://schemas.microsoft.com/office/drawing/2014/main" id="{A060A957-E3D0-620E-93F0-03ECD7AA528D}"/>
              </a:ext>
            </a:extLst>
          </p:cNvPr>
          <p:cNvSpPr txBox="1"/>
          <p:nvPr/>
        </p:nvSpPr>
        <p:spPr>
          <a:xfrm>
            <a:off x="821386" y="982448"/>
            <a:ext cx="3365332" cy="935683"/>
          </a:xfrm>
          <a:prstGeom prst="rect">
            <a:avLst/>
          </a:prstGeom>
        </p:spPr>
        <p:txBody>
          <a:bodyPr lIns="50800" tIns="50800" rIns="50800" bIns="50800" rtlCol="0" anchor="t"/>
          <a:lstStyle/>
          <a:p>
            <a:pPr algn="ctr">
              <a:lnSpc>
                <a:spcPts val="5759"/>
              </a:lnSpc>
            </a:pPr>
            <a:r>
              <a:rPr lang="en-US" sz="4800" dirty="0">
                <a:solidFill>
                  <a:srgbClr val="1B87BE"/>
                </a:solidFill>
                <a:latin typeface="Arial Black" panose="020B0A04020102020204" pitchFamily="34" charset="0"/>
              </a:rPr>
              <a:t>EXAMPLE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8FBF26"/>
        </a:solidFill>
        <a:effectLst/>
      </p:bgPr>
    </p:bg>
    <p:spTree>
      <p:nvGrpSpPr>
        <p:cNvPr id="1" name=""/>
        <p:cNvGrpSpPr/>
        <p:nvPr/>
      </p:nvGrpSpPr>
      <p:grpSpPr>
        <a:xfrm>
          <a:off x="0" y="0"/>
          <a:ext cx="0" cy="0"/>
          <a:chOff x="0" y="0"/>
          <a:chExt cx="0" cy="0"/>
        </a:xfrm>
      </p:grpSpPr>
      <p:grpSp>
        <p:nvGrpSpPr>
          <p:cNvPr id="2" name="Group 2"/>
          <p:cNvGrpSpPr/>
          <p:nvPr/>
        </p:nvGrpSpPr>
        <p:grpSpPr>
          <a:xfrm>
            <a:off x="-1996677" y="-2086924"/>
            <a:ext cx="5817926" cy="6890152"/>
            <a:chOff x="0" y="0"/>
            <a:chExt cx="7757235" cy="9186869"/>
          </a:xfrm>
        </p:grpSpPr>
        <p:grpSp>
          <p:nvGrpSpPr>
            <p:cNvPr id="3" name="Group 3"/>
            <p:cNvGrpSpPr/>
            <p:nvPr/>
          </p:nvGrpSpPr>
          <p:grpSpPr>
            <a:xfrm rot="-2700000">
              <a:off x="1363649" y="1933696"/>
              <a:ext cx="6479935" cy="2439845"/>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alpha val="14902"/>
                </a:srgbClr>
              </a:solidFill>
            </p:spPr>
          </p:sp>
        </p:grpSp>
        <p:grpSp>
          <p:nvGrpSpPr>
            <p:cNvPr id="5" name="Group 5"/>
            <p:cNvGrpSpPr/>
            <p:nvPr/>
          </p:nvGrpSpPr>
          <p:grpSpPr>
            <a:xfrm rot="-2700000">
              <a:off x="-159593" y="4636502"/>
              <a:ext cx="6980076" cy="2439845"/>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CCCED2">
                  <a:alpha val="14902"/>
                </a:srgbClr>
              </a:solidFill>
            </p:spPr>
          </p:sp>
        </p:grpSp>
      </p:grpSp>
      <p:grpSp>
        <p:nvGrpSpPr>
          <p:cNvPr id="7" name="Group 7"/>
          <p:cNvGrpSpPr/>
          <p:nvPr/>
        </p:nvGrpSpPr>
        <p:grpSpPr>
          <a:xfrm>
            <a:off x="5406557" y="6198744"/>
            <a:ext cx="2048794" cy="2426380"/>
            <a:chOff x="0" y="0"/>
            <a:chExt cx="2731725" cy="3235173"/>
          </a:xfrm>
        </p:grpSpPr>
        <p:grpSp>
          <p:nvGrpSpPr>
            <p:cNvPr id="8" name="Group 8"/>
            <p:cNvGrpSpPr/>
            <p:nvPr/>
          </p:nvGrpSpPr>
          <p:grpSpPr>
            <a:xfrm rot="-2700000">
              <a:off x="480212" y="680955"/>
              <a:ext cx="2281921" cy="859196"/>
              <a:chOff x="0" y="0"/>
              <a:chExt cx="1079350" cy="406400"/>
            </a:xfrm>
          </p:grpSpPr>
          <p:sp>
            <p:nvSpPr>
              <p:cNvPr id="9" name="Freeform 9"/>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solidFill>
            </p:spPr>
          </p:sp>
        </p:grpSp>
        <p:grpSp>
          <p:nvGrpSpPr>
            <p:cNvPr id="10" name="Group 10"/>
            <p:cNvGrpSpPr/>
            <p:nvPr/>
          </p:nvGrpSpPr>
          <p:grpSpPr>
            <a:xfrm rot="-2700000">
              <a:off x="-56201" y="1632753"/>
              <a:ext cx="2458047" cy="859196"/>
              <a:chOff x="0" y="0"/>
              <a:chExt cx="1162657" cy="406400"/>
            </a:xfrm>
          </p:grpSpPr>
          <p:sp>
            <p:nvSpPr>
              <p:cNvPr id="11" name="Freeform 11"/>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FFFFFF"/>
              </a:solidFill>
            </p:spPr>
          </p:sp>
        </p:grpSp>
      </p:grpSp>
      <p:grpSp>
        <p:nvGrpSpPr>
          <p:cNvPr id="12" name="Group 12"/>
          <p:cNvGrpSpPr/>
          <p:nvPr/>
        </p:nvGrpSpPr>
        <p:grpSpPr>
          <a:xfrm>
            <a:off x="8304142" y="-188626"/>
            <a:ext cx="2031570" cy="2528771"/>
            <a:chOff x="0" y="0"/>
            <a:chExt cx="2708760" cy="3371695"/>
          </a:xfrm>
        </p:grpSpPr>
        <p:grpSp>
          <p:nvGrpSpPr>
            <p:cNvPr id="13" name="Group 13"/>
            <p:cNvGrpSpPr/>
            <p:nvPr/>
          </p:nvGrpSpPr>
          <p:grpSpPr>
            <a:xfrm rot="-2700000">
              <a:off x="16262" y="1527745"/>
              <a:ext cx="2552216" cy="1103159"/>
              <a:chOff x="0" y="0"/>
              <a:chExt cx="940228" cy="406400"/>
            </a:xfrm>
          </p:grpSpPr>
          <p:sp>
            <p:nvSpPr>
              <p:cNvPr id="14" name="Freeform 14"/>
              <p:cNvSpPr/>
              <p:nvPr/>
            </p:nvSpPr>
            <p:spPr>
              <a:xfrm>
                <a:off x="17780" y="22860"/>
                <a:ext cx="914828" cy="360680"/>
              </a:xfrm>
              <a:custGeom>
                <a:avLst/>
                <a:gdLst/>
                <a:ahLst/>
                <a:cxnLst/>
                <a:rect l="l" t="t" r="r" b="b"/>
                <a:pathLst>
                  <a:path w="914828" h="360680">
                    <a:moveTo>
                      <a:pt x="914828" y="180340"/>
                    </a:moveTo>
                    <a:cubicBezTo>
                      <a:pt x="914828" y="81280"/>
                      <a:pt x="834818"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FFFFFF"/>
              </a:solidFill>
            </p:spPr>
          </p:sp>
        </p:grpSp>
        <p:grpSp>
          <p:nvGrpSpPr>
            <p:cNvPr id="15" name="Group 15"/>
            <p:cNvGrpSpPr/>
            <p:nvPr/>
          </p:nvGrpSpPr>
          <p:grpSpPr>
            <a:xfrm rot="-2700000">
              <a:off x="313039" y="669232"/>
              <a:ext cx="2349818" cy="1103159"/>
              <a:chOff x="0" y="0"/>
              <a:chExt cx="865665" cy="406400"/>
            </a:xfrm>
          </p:grpSpPr>
          <p:sp>
            <p:nvSpPr>
              <p:cNvPr id="16" name="Freeform 16"/>
              <p:cNvSpPr/>
              <p:nvPr/>
            </p:nvSpPr>
            <p:spPr>
              <a:xfrm>
                <a:off x="17780" y="22860"/>
                <a:ext cx="840266" cy="360680"/>
              </a:xfrm>
              <a:custGeom>
                <a:avLst/>
                <a:gdLst/>
                <a:ahLst/>
                <a:cxnLst/>
                <a:rect l="l" t="t" r="r" b="b"/>
                <a:pathLst>
                  <a:path w="840266" h="360680">
                    <a:moveTo>
                      <a:pt x="840266" y="180340"/>
                    </a:moveTo>
                    <a:cubicBezTo>
                      <a:pt x="840266" y="81280"/>
                      <a:pt x="760256" y="0"/>
                      <a:pt x="659926"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5" y="279400"/>
                      <a:pt x="840265" y="180340"/>
                    </a:cubicBezTo>
                    <a:close/>
                  </a:path>
                </a:pathLst>
              </a:custGeom>
              <a:solidFill>
                <a:srgbClr val="1B87BE"/>
              </a:solidFill>
            </p:spPr>
          </p:sp>
        </p:grpSp>
      </p:grpSp>
      <p:sp>
        <p:nvSpPr>
          <p:cNvPr id="21" name="Freeform 21"/>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sp>
        <p:nvSpPr>
          <p:cNvPr id="22" name="TextBox 22"/>
          <p:cNvSpPr txBox="1"/>
          <p:nvPr/>
        </p:nvSpPr>
        <p:spPr>
          <a:xfrm>
            <a:off x="933373" y="2432140"/>
            <a:ext cx="7674251" cy="5616922"/>
          </a:xfrm>
          <a:prstGeom prst="rect">
            <a:avLst/>
          </a:prstGeom>
        </p:spPr>
        <p:txBody>
          <a:bodyPr lIns="0" tIns="0" rIns="0" bIns="0" rtlCol="0" anchor="t">
            <a:spAutoFit/>
          </a:bodyPr>
          <a:lstStyle/>
          <a:p>
            <a:pPr>
              <a:lnSpc>
                <a:spcPts val="2999"/>
              </a:lnSpc>
            </a:pPr>
            <a:r>
              <a:rPr lang="en-US" sz="2499" dirty="0">
                <a:solidFill>
                  <a:srgbClr val="FFFFFF"/>
                </a:solidFill>
                <a:latin typeface="Arial" panose="020B0604020202020204" pitchFamily="34" charset="0"/>
              </a:rPr>
              <a:t>In the school cafeteria, students choose their lunch from 3 sandwiches, 3 soups, 4 salads, and 2 drinks. How many different lunches are possible for a student who chooses exactly 1 sandwich, 1 soup, 1 salad, and 1 drink?</a:t>
            </a:r>
          </a:p>
          <a:p>
            <a:pPr>
              <a:lnSpc>
                <a:spcPts val="2999"/>
              </a:lnSpc>
            </a:pPr>
            <a:endParaRPr lang="en-US" sz="2499" dirty="0">
              <a:solidFill>
                <a:srgbClr val="FFFFFF"/>
              </a:solidFill>
              <a:latin typeface="Arial" panose="020B0604020202020204" pitchFamily="34" charset="0"/>
            </a:endParaRPr>
          </a:p>
          <a:p>
            <a:pPr>
              <a:lnSpc>
                <a:spcPts val="2999"/>
              </a:lnSpc>
            </a:pPr>
            <a:r>
              <a:rPr lang="en-US" sz="2499" dirty="0">
                <a:solidFill>
                  <a:srgbClr val="FFFFFF"/>
                </a:solidFill>
                <a:latin typeface="Arial" panose="020B0604020202020204" pitchFamily="34" charset="0"/>
              </a:rPr>
              <a:t>A. 2</a:t>
            </a:r>
          </a:p>
          <a:p>
            <a:pPr>
              <a:lnSpc>
                <a:spcPts val="2999"/>
              </a:lnSpc>
            </a:pPr>
            <a:r>
              <a:rPr lang="en-US" sz="2499" dirty="0">
                <a:solidFill>
                  <a:srgbClr val="FFFFFF"/>
                </a:solidFill>
                <a:latin typeface="Arial" panose="020B0604020202020204" pitchFamily="34" charset="0"/>
              </a:rPr>
              <a:t>B. 4</a:t>
            </a:r>
          </a:p>
          <a:p>
            <a:pPr>
              <a:lnSpc>
                <a:spcPts val="2999"/>
              </a:lnSpc>
            </a:pPr>
            <a:r>
              <a:rPr lang="en-US" sz="2499" dirty="0">
                <a:solidFill>
                  <a:srgbClr val="FFFFFF"/>
                </a:solidFill>
                <a:latin typeface="Arial" panose="020B0604020202020204" pitchFamily="34" charset="0"/>
              </a:rPr>
              <a:t>C. 12</a:t>
            </a:r>
          </a:p>
          <a:p>
            <a:pPr>
              <a:lnSpc>
                <a:spcPts val="2999"/>
              </a:lnSpc>
            </a:pPr>
            <a:r>
              <a:rPr lang="en-US" sz="2499" dirty="0">
                <a:solidFill>
                  <a:srgbClr val="FFFFFF"/>
                </a:solidFill>
                <a:latin typeface="Arial" panose="020B0604020202020204" pitchFamily="34" charset="0"/>
              </a:rPr>
              <a:t>D. 36</a:t>
            </a:r>
          </a:p>
          <a:p>
            <a:pPr>
              <a:lnSpc>
                <a:spcPts val="2999"/>
              </a:lnSpc>
            </a:pPr>
            <a:r>
              <a:rPr lang="en-US" sz="2499" dirty="0">
                <a:solidFill>
                  <a:srgbClr val="FFFFFF"/>
                </a:solidFill>
                <a:latin typeface="Arial" panose="020B0604020202020204" pitchFamily="34" charset="0"/>
              </a:rPr>
              <a:t>E. 72</a:t>
            </a:r>
          </a:p>
          <a:p>
            <a:pPr>
              <a:lnSpc>
                <a:spcPts val="2999"/>
              </a:lnSpc>
            </a:pPr>
            <a:endParaRPr lang="en-US" sz="2499" dirty="0">
              <a:solidFill>
                <a:srgbClr val="FFFFFF"/>
              </a:solidFill>
              <a:latin typeface="Arial" panose="020B0604020202020204" pitchFamily="34" charset="0"/>
            </a:endParaRPr>
          </a:p>
          <a:p>
            <a:pPr>
              <a:lnSpc>
                <a:spcPts val="2999"/>
              </a:lnSpc>
            </a:pPr>
            <a:endParaRPr lang="en-US" sz="2499" dirty="0">
              <a:solidFill>
                <a:srgbClr val="FFFFFF"/>
              </a:solidFill>
              <a:latin typeface="Arial" panose="020B0604020202020204" pitchFamily="34" charset="0"/>
            </a:endParaRPr>
          </a:p>
          <a:p>
            <a:pPr>
              <a:lnSpc>
                <a:spcPts val="2399"/>
              </a:lnSpc>
            </a:pPr>
            <a:endParaRPr lang="en-US" sz="2499" dirty="0">
              <a:solidFill>
                <a:srgbClr val="FFFFFF"/>
              </a:solidFill>
              <a:latin typeface="Arial" panose="020B0604020202020204" pitchFamily="34" charset="0"/>
            </a:endParaRPr>
          </a:p>
          <a:p>
            <a:pPr algn="l">
              <a:lnSpc>
                <a:spcPts val="2399"/>
              </a:lnSpc>
            </a:pPr>
            <a:endParaRPr lang="en-US" sz="2499" dirty="0">
              <a:solidFill>
                <a:srgbClr val="FFFFFF"/>
              </a:solidFill>
              <a:latin typeface="Arial" panose="020B0604020202020204" pitchFamily="34" charset="0"/>
            </a:endParaRPr>
          </a:p>
        </p:txBody>
      </p:sp>
      <p:grpSp>
        <p:nvGrpSpPr>
          <p:cNvPr id="23" name="Group 23"/>
          <p:cNvGrpSpPr/>
          <p:nvPr/>
        </p:nvGrpSpPr>
        <p:grpSpPr>
          <a:xfrm>
            <a:off x="-3484619" y="1846254"/>
            <a:ext cx="9591227" cy="412870"/>
            <a:chOff x="0" y="0"/>
            <a:chExt cx="3552306" cy="152915"/>
          </a:xfrm>
        </p:grpSpPr>
        <p:sp>
          <p:nvSpPr>
            <p:cNvPr id="24" name="Freeform 24"/>
            <p:cNvSpPr/>
            <p:nvPr/>
          </p:nvSpPr>
          <p:spPr>
            <a:xfrm>
              <a:off x="0" y="0"/>
              <a:ext cx="3552306" cy="152915"/>
            </a:xfrm>
            <a:custGeom>
              <a:avLst/>
              <a:gdLst/>
              <a:ahLst/>
              <a:cxnLst/>
              <a:rect l="l" t="t" r="r" b="b"/>
              <a:pathLst>
                <a:path w="3552306" h="152915">
                  <a:moveTo>
                    <a:pt x="29059" y="0"/>
                  </a:moveTo>
                  <a:lnTo>
                    <a:pt x="3523248" y="0"/>
                  </a:lnTo>
                  <a:cubicBezTo>
                    <a:pt x="3530955" y="0"/>
                    <a:pt x="3538346" y="3062"/>
                    <a:pt x="3543795" y="8511"/>
                  </a:cubicBezTo>
                  <a:cubicBezTo>
                    <a:pt x="3549245" y="13961"/>
                    <a:pt x="3552306" y="21352"/>
                    <a:pt x="3552306" y="29059"/>
                  </a:cubicBezTo>
                  <a:lnTo>
                    <a:pt x="3552306" y="123856"/>
                  </a:lnTo>
                  <a:cubicBezTo>
                    <a:pt x="3552306" y="131563"/>
                    <a:pt x="3549245" y="138954"/>
                    <a:pt x="3543795" y="144404"/>
                  </a:cubicBezTo>
                  <a:cubicBezTo>
                    <a:pt x="3538346" y="149853"/>
                    <a:pt x="3530955" y="152915"/>
                    <a:pt x="3523248" y="152915"/>
                  </a:cubicBezTo>
                  <a:lnTo>
                    <a:pt x="29059" y="152915"/>
                  </a:lnTo>
                  <a:cubicBezTo>
                    <a:pt x="21352" y="152915"/>
                    <a:pt x="13961" y="149853"/>
                    <a:pt x="8511" y="144404"/>
                  </a:cubicBezTo>
                  <a:cubicBezTo>
                    <a:pt x="3062" y="138954"/>
                    <a:pt x="0" y="131563"/>
                    <a:pt x="0" y="123856"/>
                  </a:cubicBezTo>
                  <a:lnTo>
                    <a:pt x="0" y="29059"/>
                  </a:lnTo>
                  <a:cubicBezTo>
                    <a:pt x="0" y="21352"/>
                    <a:pt x="3062" y="13961"/>
                    <a:pt x="8511" y="8511"/>
                  </a:cubicBezTo>
                  <a:cubicBezTo>
                    <a:pt x="13961" y="3062"/>
                    <a:pt x="21352" y="0"/>
                    <a:pt x="29059" y="0"/>
                  </a:cubicBezTo>
                  <a:close/>
                </a:path>
              </a:pathLst>
            </a:custGeom>
            <a:solidFill>
              <a:srgbClr val="1B87BE"/>
            </a:solidFill>
          </p:spPr>
        </p:sp>
        <p:sp>
          <p:nvSpPr>
            <p:cNvPr id="25" name="TextBox 25"/>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sp>
        <p:nvSpPr>
          <p:cNvPr id="26" name="TextBox 26"/>
          <p:cNvSpPr txBox="1"/>
          <p:nvPr/>
        </p:nvSpPr>
        <p:spPr>
          <a:xfrm>
            <a:off x="907692" y="1865342"/>
            <a:ext cx="5802113" cy="384336"/>
          </a:xfrm>
          <a:prstGeom prst="rect">
            <a:avLst/>
          </a:prstGeom>
        </p:spPr>
        <p:txBody>
          <a:bodyPr lIns="0" tIns="0" rIns="0" bIns="0" rtlCol="0" anchor="t">
            <a:spAutoFit/>
          </a:bodyPr>
          <a:lstStyle/>
          <a:p>
            <a:pPr algn="l">
              <a:lnSpc>
                <a:spcPts val="3060"/>
              </a:lnSpc>
            </a:pPr>
            <a:r>
              <a:rPr lang="en-US" sz="2550" dirty="0">
                <a:solidFill>
                  <a:srgbClr val="FFFFFF"/>
                </a:solidFill>
                <a:latin typeface="Arial Black" panose="020B0A04020102020204" pitchFamily="34" charset="0"/>
              </a:rPr>
              <a:t>Common Question Types</a:t>
            </a:r>
          </a:p>
        </p:txBody>
      </p:sp>
      <p:sp>
        <p:nvSpPr>
          <p:cNvPr id="27" name="Freeform 18">
            <a:extLst>
              <a:ext uri="{FF2B5EF4-FFF2-40B4-BE49-F238E27FC236}">
                <a16:creationId xmlns:a16="http://schemas.microsoft.com/office/drawing/2014/main" id="{E216C0E1-EF68-B50A-4920-D5985F0AB39C}"/>
              </a:ext>
            </a:extLst>
          </p:cNvPr>
          <p:cNvSpPr/>
          <p:nvPr/>
        </p:nvSpPr>
        <p:spPr>
          <a:xfrm>
            <a:off x="745768" y="901684"/>
            <a:ext cx="3516568" cy="960431"/>
          </a:xfrm>
          <a:custGeom>
            <a:avLst/>
            <a:gdLst/>
            <a:ahLst/>
            <a:cxnLst/>
            <a:rect l="l" t="t" r="r" b="b"/>
            <a:pathLst>
              <a:path w="4688758" h="1280575">
                <a:moveTo>
                  <a:pt x="0" y="0"/>
                </a:moveTo>
                <a:lnTo>
                  <a:pt x="4688759" y="0"/>
                </a:lnTo>
                <a:lnTo>
                  <a:pt x="4688759" y="1280575"/>
                </a:lnTo>
                <a:lnTo>
                  <a:pt x="0" y="1280575"/>
                </a:lnTo>
                <a:close/>
              </a:path>
            </a:pathLst>
          </a:custGeom>
          <a:solidFill>
            <a:srgbClr val="FFFFFF"/>
          </a:solidFill>
          <a:ln w="31750">
            <a:solidFill>
              <a:schemeClr val="accent1"/>
            </a:solidFill>
          </a:ln>
        </p:spPr>
      </p:sp>
      <p:sp>
        <p:nvSpPr>
          <p:cNvPr id="28" name="TextBox 20">
            <a:extLst>
              <a:ext uri="{FF2B5EF4-FFF2-40B4-BE49-F238E27FC236}">
                <a16:creationId xmlns:a16="http://schemas.microsoft.com/office/drawing/2014/main" id="{6213502E-0845-A101-0AE7-C04CA110476C}"/>
              </a:ext>
            </a:extLst>
          </p:cNvPr>
          <p:cNvSpPr txBox="1"/>
          <p:nvPr/>
        </p:nvSpPr>
        <p:spPr>
          <a:xfrm>
            <a:off x="821386" y="982448"/>
            <a:ext cx="3365332" cy="935683"/>
          </a:xfrm>
          <a:prstGeom prst="rect">
            <a:avLst/>
          </a:prstGeom>
        </p:spPr>
        <p:txBody>
          <a:bodyPr lIns="50800" tIns="50800" rIns="50800" bIns="50800" rtlCol="0" anchor="t"/>
          <a:lstStyle/>
          <a:p>
            <a:pPr algn="ctr">
              <a:lnSpc>
                <a:spcPts val="5759"/>
              </a:lnSpc>
            </a:pPr>
            <a:r>
              <a:rPr lang="en-US" sz="4800" dirty="0">
                <a:solidFill>
                  <a:srgbClr val="1B87BE"/>
                </a:solidFill>
                <a:latin typeface="Arial Black" panose="020B0A04020102020204" pitchFamily="34" charset="0"/>
              </a:rPr>
              <a:t>EXAMPLE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8FBF26"/>
        </a:solidFill>
        <a:effectLst/>
      </p:bgPr>
    </p:bg>
    <p:spTree>
      <p:nvGrpSpPr>
        <p:cNvPr id="1" name=""/>
        <p:cNvGrpSpPr/>
        <p:nvPr/>
      </p:nvGrpSpPr>
      <p:grpSpPr>
        <a:xfrm>
          <a:off x="0" y="0"/>
          <a:ext cx="0" cy="0"/>
          <a:chOff x="0" y="0"/>
          <a:chExt cx="0" cy="0"/>
        </a:xfrm>
      </p:grpSpPr>
      <p:grpSp>
        <p:nvGrpSpPr>
          <p:cNvPr id="2" name="Group 2"/>
          <p:cNvGrpSpPr/>
          <p:nvPr/>
        </p:nvGrpSpPr>
        <p:grpSpPr>
          <a:xfrm>
            <a:off x="-1996677" y="-2086924"/>
            <a:ext cx="5817926" cy="6890152"/>
            <a:chOff x="0" y="0"/>
            <a:chExt cx="7757235" cy="9186869"/>
          </a:xfrm>
        </p:grpSpPr>
        <p:grpSp>
          <p:nvGrpSpPr>
            <p:cNvPr id="3" name="Group 3"/>
            <p:cNvGrpSpPr/>
            <p:nvPr/>
          </p:nvGrpSpPr>
          <p:grpSpPr>
            <a:xfrm rot="-2700000">
              <a:off x="1363649" y="1933696"/>
              <a:ext cx="6479935" cy="2439845"/>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alpha val="14902"/>
                </a:srgbClr>
              </a:solidFill>
            </p:spPr>
          </p:sp>
        </p:grpSp>
        <p:grpSp>
          <p:nvGrpSpPr>
            <p:cNvPr id="5" name="Group 5"/>
            <p:cNvGrpSpPr/>
            <p:nvPr/>
          </p:nvGrpSpPr>
          <p:grpSpPr>
            <a:xfrm rot="-2700000">
              <a:off x="-159593" y="4636502"/>
              <a:ext cx="6980076" cy="2439845"/>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CCCED2">
                  <a:alpha val="14902"/>
                </a:srgbClr>
              </a:solidFill>
            </p:spPr>
          </p:sp>
        </p:grpSp>
      </p:grpSp>
      <p:grpSp>
        <p:nvGrpSpPr>
          <p:cNvPr id="7" name="Group 7"/>
          <p:cNvGrpSpPr/>
          <p:nvPr/>
        </p:nvGrpSpPr>
        <p:grpSpPr>
          <a:xfrm>
            <a:off x="5406557" y="6198744"/>
            <a:ext cx="2048794" cy="2426380"/>
            <a:chOff x="0" y="0"/>
            <a:chExt cx="2731725" cy="3235173"/>
          </a:xfrm>
        </p:grpSpPr>
        <p:grpSp>
          <p:nvGrpSpPr>
            <p:cNvPr id="8" name="Group 8"/>
            <p:cNvGrpSpPr/>
            <p:nvPr/>
          </p:nvGrpSpPr>
          <p:grpSpPr>
            <a:xfrm rot="-2700000">
              <a:off x="480212" y="680955"/>
              <a:ext cx="2281921" cy="859196"/>
              <a:chOff x="0" y="0"/>
              <a:chExt cx="1079350" cy="406400"/>
            </a:xfrm>
          </p:grpSpPr>
          <p:sp>
            <p:nvSpPr>
              <p:cNvPr id="9" name="Freeform 9"/>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solidFill>
            </p:spPr>
          </p:sp>
        </p:grpSp>
        <p:grpSp>
          <p:nvGrpSpPr>
            <p:cNvPr id="10" name="Group 10"/>
            <p:cNvGrpSpPr/>
            <p:nvPr/>
          </p:nvGrpSpPr>
          <p:grpSpPr>
            <a:xfrm rot="-2700000">
              <a:off x="-56201" y="1632753"/>
              <a:ext cx="2458047" cy="859196"/>
              <a:chOff x="0" y="0"/>
              <a:chExt cx="1162657" cy="406400"/>
            </a:xfrm>
          </p:grpSpPr>
          <p:sp>
            <p:nvSpPr>
              <p:cNvPr id="11" name="Freeform 11"/>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FFFFFF"/>
              </a:solidFill>
            </p:spPr>
          </p:sp>
        </p:grpSp>
      </p:grpSp>
      <p:grpSp>
        <p:nvGrpSpPr>
          <p:cNvPr id="12" name="Group 12"/>
          <p:cNvGrpSpPr/>
          <p:nvPr/>
        </p:nvGrpSpPr>
        <p:grpSpPr>
          <a:xfrm>
            <a:off x="8304142" y="-188626"/>
            <a:ext cx="2031570" cy="2528771"/>
            <a:chOff x="0" y="0"/>
            <a:chExt cx="2708760" cy="3371695"/>
          </a:xfrm>
        </p:grpSpPr>
        <p:grpSp>
          <p:nvGrpSpPr>
            <p:cNvPr id="13" name="Group 13"/>
            <p:cNvGrpSpPr/>
            <p:nvPr/>
          </p:nvGrpSpPr>
          <p:grpSpPr>
            <a:xfrm rot="-2700000">
              <a:off x="16262" y="1527745"/>
              <a:ext cx="2552216" cy="1103159"/>
              <a:chOff x="0" y="0"/>
              <a:chExt cx="940228" cy="406400"/>
            </a:xfrm>
          </p:grpSpPr>
          <p:sp>
            <p:nvSpPr>
              <p:cNvPr id="14" name="Freeform 14"/>
              <p:cNvSpPr/>
              <p:nvPr/>
            </p:nvSpPr>
            <p:spPr>
              <a:xfrm>
                <a:off x="17780" y="22860"/>
                <a:ext cx="914828" cy="360680"/>
              </a:xfrm>
              <a:custGeom>
                <a:avLst/>
                <a:gdLst/>
                <a:ahLst/>
                <a:cxnLst/>
                <a:rect l="l" t="t" r="r" b="b"/>
                <a:pathLst>
                  <a:path w="914828" h="360680">
                    <a:moveTo>
                      <a:pt x="914828" y="180340"/>
                    </a:moveTo>
                    <a:cubicBezTo>
                      <a:pt x="914828" y="81280"/>
                      <a:pt x="834818"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FFFFFF"/>
              </a:solidFill>
            </p:spPr>
          </p:sp>
        </p:grpSp>
        <p:grpSp>
          <p:nvGrpSpPr>
            <p:cNvPr id="15" name="Group 15"/>
            <p:cNvGrpSpPr/>
            <p:nvPr/>
          </p:nvGrpSpPr>
          <p:grpSpPr>
            <a:xfrm rot="-2700000">
              <a:off x="313039" y="669232"/>
              <a:ext cx="2349818" cy="1103159"/>
              <a:chOff x="0" y="0"/>
              <a:chExt cx="865665" cy="406400"/>
            </a:xfrm>
          </p:grpSpPr>
          <p:sp>
            <p:nvSpPr>
              <p:cNvPr id="16" name="Freeform 16"/>
              <p:cNvSpPr/>
              <p:nvPr/>
            </p:nvSpPr>
            <p:spPr>
              <a:xfrm>
                <a:off x="17780" y="22860"/>
                <a:ext cx="840266" cy="360680"/>
              </a:xfrm>
              <a:custGeom>
                <a:avLst/>
                <a:gdLst/>
                <a:ahLst/>
                <a:cxnLst/>
                <a:rect l="l" t="t" r="r" b="b"/>
                <a:pathLst>
                  <a:path w="840266" h="360680">
                    <a:moveTo>
                      <a:pt x="840266" y="180340"/>
                    </a:moveTo>
                    <a:cubicBezTo>
                      <a:pt x="840266" y="81280"/>
                      <a:pt x="760256" y="0"/>
                      <a:pt x="659926"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5" y="279400"/>
                      <a:pt x="840265" y="180340"/>
                    </a:cubicBezTo>
                    <a:close/>
                  </a:path>
                </a:pathLst>
              </a:custGeom>
              <a:solidFill>
                <a:srgbClr val="1B87BE"/>
              </a:solidFill>
            </p:spPr>
          </p:sp>
        </p:grpSp>
      </p:grpSp>
      <p:sp>
        <p:nvSpPr>
          <p:cNvPr id="21" name="Freeform 21"/>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sp>
        <p:nvSpPr>
          <p:cNvPr id="22" name="TextBox 22"/>
          <p:cNvSpPr txBox="1"/>
          <p:nvPr/>
        </p:nvSpPr>
        <p:spPr>
          <a:xfrm>
            <a:off x="925690" y="2381094"/>
            <a:ext cx="6522488" cy="5919779"/>
          </a:xfrm>
          <a:prstGeom prst="rect">
            <a:avLst/>
          </a:prstGeom>
        </p:spPr>
        <p:txBody>
          <a:bodyPr lIns="0" tIns="0" rIns="0" bIns="0" rtlCol="0" anchor="t">
            <a:spAutoFit/>
          </a:bodyPr>
          <a:lstStyle/>
          <a:p>
            <a:pPr>
              <a:lnSpc>
                <a:spcPts val="2553"/>
              </a:lnSpc>
            </a:pPr>
            <a:r>
              <a:rPr lang="en-US" sz="2127" dirty="0">
                <a:solidFill>
                  <a:srgbClr val="FFFFFF"/>
                </a:solidFill>
                <a:latin typeface="Arial" panose="020B0604020202020204" pitchFamily="34" charset="0"/>
              </a:rPr>
              <a:t>Toby wants to find the volume of a solid toy soldier. He fills a rectangular container 8 cm long, 6 cm wide, and 10 cm high with water to a depth of 4 cm. Toby totally submerges the toy soldier in the water. The height of the water with the submerged toy soldier is 6.6 cm. Which of the following is closest to the volume, in cubic centimeters, of the toy soldier?</a:t>
            </a:r>
          </a:p>
          <a:p>
            <a:pPr>
              <a:lnSpc>
                <a:spcPts val="2553"/>
              </a:lnSpc>
            </a:pPr>
            <a:endParaRPr lang="en-US" sz="2127" dirty="0">
              <a:solidFill>
                <a:srgbClr val="FFFFFF"/>
              </a:solidFill>
              <a:latin typeface="Arial" panose="020B0604020202020204" pitchFamily="34" charset="0"/>
            </a:endParaRPr>
          </a:p>
          <a:p>
            <a:pPr>
              <a:lnSpc>
                <a:spcPts val="2553"/>
              </a:lnSpc>
            </a:pPr>
            <a:r>
              <a:rPr lang="en-US" sz="2127" dirty="0">
                <a:solidFill>
                  <a:srgbClr val="FFFFFF"/>
                </a:solidFill>
                <a:latin typeface="Arial" panose="020B0604020202020204" pitchFamily="34" charset="0"/>
              </a:rPr>
              <a:t>A. 125</a:t>
            </a:r>
          </a:p>
          <a:p>
            <a:pPr>
              <a:lnSpc>
                <a:spcPts val="2553"/>
              </a:lnSpc>
            </a:pPr>
            <a:r>
              <a:rPr lang="en-US" sz="2127" dirty="0">
                <a:solidFill>
                  <a:srgbClr val="FFFFFF"/>
                </a:solidFill>
                <a:latin typeface="Arial" panose="020B0604020202020204" pitchFamily="34" charset="0"/>
              </a:rPr>
              <a:t>B. 156</a:t>
            </a:r>
          </a:p>
          <a:p>
            <a:pPr>
              <a:lnSpc>
                <a:spcPts val="2553"/>
              </a:lnSpc>
            </a:pPr>
            <a:r>
              <a:rPr lang="en-US" sz="2127" dirty="0">
                <a:solidFill>
                  <a:srgbClr val="FFFFFF"/>
                </a:solidFill>
                <a:latin typeface="Arial" panose="020B0604020202020204" pitchFamily="34" charset="0"/>
              </a:rPr>
              <a:t>C. 192</a:t>
            </a:r>
          </a:p>
          <a:p>
            <a:pPr>
              <a:lnSpc>
                <a:spcPts val="2553"/>
              </a:lnSpc>
            </a:pPr>
            <a:r>
              <a:rPr lang="en-US" sz="2127" dirty="0">
                <a:solidFill>
                  <a:srgbClr val="FFFFFF"/>
                </a:solidFill>
                <a:latin typeface="Arial" panose="020B0604020202020204" pitchFamily="34" charset="0"/>
              </a:rPr>
              <a:t>D. 208</a:t>
            </a:r>
          </a:p>
          <a:p>
            <a:pPr>
              <a:lnSpc>
                <a:spcPts val="2553"/>
              </a:lnSpc>
            </a:pPr>
            <a:r>
              <a:rPr lang="en-US" sz="2127" dirty="0">
                <a:solidFill>
                  <a:srgbClr val="FFFFFF"/>
                </a:solidFill>
                <a:latin typeface="Arial" panose="020B0604020202020204" pitchFamily="34" charset="0"/>
              </a:rPr>
              <a:t>E. 317</a:t>
            </a:r>
          </a:p>
          <a:p>
            <a:pPr>
              <a:lnSpc>
                <a:spcPts val="2553"/>
              </a:lnSpc>
            </a:pPr>
            <a:endParaRPr lang="en-US" sz="2127" dirty="0">
              <a:solidFill>
                <a:srgbClr val="FFFFFF"/>
              </a:solidFill>
              <a:latin typeface="Arial" panose="020B0604020202020204" pitchFamily="34" charset="0"/>
            </a:endParaRPr>
          </a:p>
          <a:p>
            <a:pPr>
              <a:lnSpc>
                <a:spcPts val="2553"/>
              </a:lnSpc>
            </a:pPr>
            <a:endParaRPr lang="en-US" sz="2127" dirty="0">
              <a:solidFill>
                <a:srgbClr val="FFFFFF"/>
              </a:solidFill>
              <a:latin typeface="Arial" panose="020B0604020202020204" pitchFamily="34" charset="0"/>
            </a:endParaRPr>
          </a:p>
          <a:p>
            <a:pPr>
              <a:lnSpc>
                <a:spcPts val="2553"/>
              </a:lnSpc>
            </a:pPr>
            <a:endParaRPr lang="en-US" sz="2127" dirty="0">
              <a:solidFill>
                <a:srgbClr val="FFFFFF"/>
              </a:solidFill>
              <a:latin typeface="Arial" panose="020B0604020202020204" pitchFamily="34" charset="0"/>
            </a:endParaRPr>
          </a:p>
          <a:p>
            <a:pPr>
              <a:lnSpc>
                <a:spcPts val="2042"/>
              </a:lnSpc>
            </a:pPr>
            <a:endParaRPr lang="en-US" sz="2127" dirty="0">
              <a:solidFill>
                <a:srgbClr val="FFFFFF"/>
              </a:solidFill>
              <a:latin typeface="Arial" panose="020B0604020202020204" pitchFamily="34" charset="0"/>
            </a:endParaRPr>
          </a:p>
          <a:p>
            <a:pPr algn="l">
              <a:lnSpc>
                <a:spcPts val="2042"/>
              </a:lnSpc>
            </a:pPr>
            <a:endParaRPr lang="en-US" sz="2127" dirty="0">
              <a:solidFill>
                <a:srgbClr val="FFFFFF"/>
              </a:solidFill>
              <a:latin typeface="Arial" panose="020B0604020202020204" pitchFamily="34" charset="0"/>
            </a:endParaRPr>
          </a:p>
        </p:txBody>
      </p:sp>
      <p:grpSp>
        <p:nvGrpSpPr>
          <p:cNvPr id="23" name="Group 23"/>
          <p:cNvGrpSpPr/>
          <p:nvPr/>
        </p:nvGrpSpPr>
        <p:grpSpPr>
          <a:xfrm>
            <a:off x="-3429000" y="1832083"/>
            <a:ext cx="9591227" cy="412870"/>
            <a:chOff x="0" y="0"/>
            <a:chExt cx="3552306" cy="152915"/>
          </a:xfrm>
        </p:grpSpPr>
        <p:sp>
          <p:nvSpPr>
            <p:cNvPr id="24" name="Freeform 24"/>
            <p:cNvSpPr/>
            <p:nvPr/>
          </p:nvSpPr>
          <p:spPr>
            <a:xfrm>
              <a:off x="0" y="0"/>
              <a:ext cx="3552306" cy="152915"/>
            </a:xfrm>
            <a:custGeom>
              <a:avLst/>
              <a:gdLst/>
              <a:ahLst/>
              <a:cxnLst/>
              <a:rect l="l" t="t" r="r" b="b"/>
              <a:pathLst>
                <a:path w="3552306" h="152915">
                  <a:moveTo>
                    <a:pt x="29059" y="0"/>
                  </a:moveTo>
                  <a:lnTo>
                    <a:pt x="3523248" y="0"/>
                  </a:lnTo>
                  <a:cubicBezTo>
                    <a:pt x="3530955" y="0"/>
                    <a:pt x="3538346" y="3062"/>
                    <a:pt x="3543795" y="8511"/>
                  </a:cubicBezTo>
                  <a:cubicBezTo>
                    <a:pt x="3549245" y="13961"/>
                    <a:pt x="3552306" y="21352"/>
                    <a:pt x="3552306" y="29059"/>
                  </a:cubicBezTo>
                  <a:lnTo>
                    <a:pt x="3552306" y="123856"/>
                  </a:lnTo>
                  <a:cubicBezTo>
                    <a:pt x="3552306" y="131563"/>
                    <a:pt x="3549245" y="138954"/>
                    <a:pt x="3543795" y="144404"/>
                  </a:cubicBezTo>
                  <a:cubicBezTo>
                    <a:pt x="3538346" y="149853"/>
                    <a:pt x="3530955" y="152915"/>
                    <a:pt x="3523248" y="152915"/>
                  </a:cubicBezTo>
                  <a:lnTo>
                    <a:pt x="29059" y="152915"/>
                  </a:lnTo>
                  <a:cubicBezTo>
                    <a:pt x="21352" y="152915"/>
                    <a:pt x="13961" y="149853"/>
                    <a:pt x="8511" y="144404"/>
                  </a:cubicBezTo>
                  <a:cubicBezTo>
                    <a:pt x="3062" y="138954"/>
                    <a:pt x="0" y="131563"/>
                    <a:pt x="0" y="123856"/>
                  </a:cubicBezTo>
                  <a:lnTo>
                    <a:pt x="0" y="29059"/>
                  </a:lnTo>
                  <a:cubicBezTo>
                    <a:pt x="0" y="21352"/>
                    <a:pt x="3062" y="13961"/>
                    <a:pt x="8511" y="8511"/>
                  </a:cubicBezTo>
                  <a:cubicBezTo>
                    <a:pt x="13961" y="3062"/>
                    <a:pt x="21352" y="0"/>
                    <a:pt x="29059" y="0"/>
                  </a:cubicBezTo>
                  <a:close/>
                </a:path>
              </a:pathLst>
            </a:custGeom>
            <a:solidFill>
              <a:srgbClr val="1B87BE"/>
            </a:solidFill>
          </p:spPr>
        </p:sp>
        <p:sp>
          <p:nvSpPr>
            <p:cNvPr id="25" name="TextBox 25"/>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sp>
        <p:nvSpPr>
          <p:cNvPr id="26" name="TextBox 26"/>
          <p:cNvSpPr txBox="1"/>
          <p:nvPr/>
        </p:nvSpPr>
        <p:spPr>
          <a:xfrm>
            <a:off x="925690" y="1853504"/>
            <a:ext cx="5802113" cy="384336"/>
          </a:xfrm>
          <a:prstGeom prst="rect">
            <a:avLst/>
          </a:prstGeom>
        </p:spPr>
        <p:txBody>
          <a:bodyPr lIns="0" tIns="0" rIns="0" bIns="0" rtlCol="0" anchor="t">
            <a:spAutoFit/>
          </a:bodyPr>
          <a:lstStyle/>
          <a:p>
            <a:pPr algn="l">
              <a:lnSpc>
                <a:spcPts val="3060"/>
              </a:lnSpc>
            </a:pPr>
            <a:r>
              <a:rPr lang="en-US" sz="2550" dirty="0">
                <a:solidFill>
                  <a:srgbClr val="FFFFFF"/>
                </a:solidFill>
                <a:latin typeface="Arial Black" panose="020B0A04020102020204" pitchFamily="34" charset="0"/>
              </a:rPr>
              <a:t>Common Question Types</a:t>
            </a:r>
          </a:p>
        </p:txBody>
      </p:sp>
      <p:sp>
        <p:nvSpPr>
          <p:cNvPr id="27" name="Freeform 18">
            <a:extLst>
              <a:ext uri="{FF2B5EF4-FFF2-40B4-BE49-F238E27FC236}">
                <a16:creationId xmlns:a16="http://schemas.microsoft.com/office/drawing/2014/main" id="{5C9CA785-90E1-4BEF-A22E-B764B6CF8D18}"/>
              </a:ext>
            </a:extLst>
          </p:cNvPr>
          <p:cNvSpPr/>
          <p:nvPr/>
        </p:nvSpPr>
        <p:spPr>
          <a:xfrm>
            <a:off x="745768" y="877911"/>
            <a:ext cx="3516568" cy="960431"/>
          </a:xfrm>
          <a:custGeom>
            <a:avLst/>
            <a:gdLst/>
            <a:ahLst/>
            <a:cxnLst/>
            <a:rect l="l" t="t" r="r" b="b"/>
            <a:pathLst>
              <a:path w="4688758" h="1280575">
                <a:moveTo>
                  <a:pt x="0" y="0"/>
                </a:moveTo>
                <a:lnTo>
                  <a:pt x="4688759" y="0"/>
                </a:lnTo>
                <a:lnTo>
                  <a:pt x="4688759" y="1280575"/>
                </a:lnTo>
                <a:lnTo>
                  <a:pt x="0" y="1280575"/>
                </a:lnTo>
                <a:close/>
              </a:path>
            </a:pathLst>
          </a:custGeom>
          <a:solidFill>
            <a:srgbClr val="FFFFFF"/>
          </a:solidFill>
          <a:ln w="31750">
            <a:solidFill>
              <a:schemeClr val="accent1"/>
            </a:solidFill>
          </a:ln>
        </p:spPr>
      </p:sp>
      <p:sp>
        <p:nvSpPr>
          <p:cNvPr id="28" name="TextBox 20">
            <a:extLst>
              <a:ext uri="{FF2B5EF4-FFF2-40B4-BE49-F238E27FC236}">
                <a16:creationId xmlns:a16="http://schemas.microsoft.com/office/drawing/2014/main" id="{C08BFB75-4DB4-CAE2-8608-186CECCA29CF}"/>
              </a:ext>
            </a:extLst>
          </p:cNvPr>
          <p:cNvSpPr txBox="1"/>
          <p:nvPr/>
        </p:nvSpPr>
        <p:spPr>
          <a:xfrm>
            <a:off x="821386" y="982448"/>
            <a:ext cx="3365332" cy="935683"/>
          </a:xfrm>
          <a:prstGeom prst="rect">
            <a:avLst/>
          </a:prstGeom>
        </p:spPr>
        <p:txBody>
          <a:bodyPr lIns="50800" tIns="50800" rIns="50800" bIns="50800" rtlCol="0" anchor="t"/>
          <a:lstStyle/>
          <a:p>
            <a:pPr algn="ctr">
              <a:lnSpc>
                <a:spcPts val="5759"/>
              </a:lnSpc>
            </a:pPr>
            <a:r>
              <a:rPr lang="en-US" sz="4800" dirty="0">
                <a:solidFill>
                  <a:srgbClr val="1B87BE"/>
                </a:solidFill>
                <a:latin typeface="Arial Black" panose="020B0A04020102020204" pitchFamily="34" charset="0"/>
              </a:rPr>
              <a:t>EXAMPLE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sp>
        <p:nvSpPr>
          <p:cNvPr id="7" name="Freeform 7"/>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grpSp>
        <p:nvGrpSpPr>
          <p:cNvPr id="8" name="Group 8"/>
          <p:cNvGrpSpPr/>
          <p:nvPr/>
        </p:nvGrpSpPr>
        <p:grpSpPr>
          <a:xfrm>
            <a:off x="-647805" y="497730"/>
            <a:ext cx="9591227" cy="771411"/>
            <a:chOff x="0" y="0"/>
            <a:chExt cx="3552306" cy="285708"/>
          </a:xfrm>
        </p:grpSpPr>
        <p:sp>
          <p:nvSpPr>
            <p:cNvPr id="9" name="Freeform 9"/>
            <p:cNvSpPr/>
            <p:nvPr/>
          </p:nvSpPr>
          <p:spPr>
            <a:xfrm>
              <a:off x="0" y="0"/>
              <a:ext cx="3552306" cy="285708"/>
            </a:xfrm>
            <a:custGeom>
              <a:avLst/>
              <a:gdLst/>
              <a:ahLst/>
              <a:cxnLst/>
              <a:rect l="l" t="t" r="r" b="b"/>
              <a:pathLst>
                <a:path w="3552306" h="285708">
                  <a:moveTo>
                    <a:pt x="29059" y="0"/>
                  </a:moveTo>
                  <a:lnTo>
                    <a:pt x="3523248" y="0"/>
                  </a:lnTo>
                  <a:cubicBezTo>
                    <a:pt x="3530955" y="0"/>
                    <a:pt x="3538346" y="3062"/>
                    <a:pt x="3543795" y="8511"/>
                  </a:cubicBezTo>
                  <a:cubicBezTo>
                    <a:pt x="3549245" y="13961"/>
                    <a:pt x="3552306" y="21352"/>
                    <a:pt x="3552306" y="29059"/>
                  </a:cubicBezTo>
                  <a:lnTo>
                    <a:pt x="3552306" y="256649"/>
                  </a:lnTo>
                  <a:cubicBezTo>
                    <a:pt x="3552306" y="264356"/>
                    <a:pt x="3549245" y="271747"/>
                    <a:pt x="3543795" y="277197"/>
                  </a:cubicBezTo>
                  <a:cubicBezTo>
                    <a:pt x="3538346" y="282646"/>
                    <a:pt x="3530955" y="285708"/>
                    <a:pt x="3523248" y="285708"/>
                  </a:cubicBezTo>
                  <a:lnTo>
                    <a:pt x="29059" y="285708"/>
                  </a:lnTo>
                  <a:cubicBezTo>
                    <a:pt x="21352" y="285708"/>
                    <a:pt x="13961" y="282646"/>
                    <a:pt x="8511" y="277197"/>
                  </a:cubicBezTo>
                  <a:cubicBezTo>
                    <a:pt x="3062" y="271747"/>
                    <a:pt x="0" y="264356"/>
                    <a:pt x="0" y="256649"/>
                  </a:cubicBezTo>
                  <a:lnTo>
                    <a:pt x="0" y="29059"/>
                  </a:lnTo>
                  <a:cubicBezTo>
                    <a:pt x="0" y="21352"/>
                    <a:pt x="3062" y="13961"/>
                    <a:pt x="8511" y="8511"/>
                  </a:cubicBezTo>
                  <a:cubicBezTo>
                    <a:pt x="13961" y="3062"/>
                    <a:pt x="21352" y="0"/>
                    <a:pt x="29059" y="0"/>
                  </a:cubicBezTo>
                  <a:close/>
                </a:path>
              </a:pathLst>
            </a:custGeom>
            <a:solidFill>
              <a:srgbClr val="8FBF26"/>
            </a:solidFill>
          </p:spPr>
        </p:sp>
        <p:sp>
          <p:nvSpPr>
            <p:cNvPr id="10" name="TextBox 10"/>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sp>
        <p:nvSpPr>
          <p:cNvPr id="11" name="TextBox 11"/>
          <p:cNvSpPr txBox="1"/>
          <p:nvPr/>
        </p:nvSpPr>
        <p:spPr>
          <a:xfrm>
            <a:off x="731520" y="633373"/>
            <a:ext cx="7765685" cy="509627"/>
          </a:xfrm>
          <a:prstGeom prst="rect">
            <a:avLst/>
          </a:prstGeom>
        </p:spPr>
        <p:txBody>
          <a:bodyPr lIns="0" tIns="0" rIns="0" bIns="0" rtlCol="0" anchor="t">
            <a:spAutoFit/>
          </a:bodyPr>
          <a:lstStyle/>
          <a:p>
            <a:pPr algn="l">
              <a:lnSpc>
                <a:spcPts val="4095"/>
              </a:lnSpc>
            </a:pPr>
            <a:r>
              <a:rPr lang="en-US" sz="3413" dirty="0">
                <a:solidFill>
                  <a:srgbClr val="FFFFFF"/>
                </a:solidFill>
                <a:latin typeface="Arial Black" panose="020B0A04020102020204" pitchFamily="34" charset="0"/>
              </a:rPr>
              <a:t>Triangles</a:t>
            </a:r>
          </a:p>
        </p:txBody>
      </p:sp>
      <p:sp>
        <p:nvSpPr>
          <p:cNvPr id="12" name="Freeform 12"/>
          <p:cNvSpPr/>
          <p:nvPr/>
        </p:nvSpPr>
        <p:spPr>
          <a:xfrm>
            <a:off x="1170376" y="1878651"/>
            <a:ext cx="7326830" cy="3878132"/>
          </a:xfrm>
          <a:custGeom>
            <a:avLst/>
            <a:gdLst/>
            <a:ahLst/>
            <a:cxnLst/>
            <a:rect l="l" t="t" r="r" b="b"/>
            <a:pathLst>
              <a:path w="7326830" h="3878132">
                <a:moveTo>
                  <a:pt x="0" y="0"/>
                </a:moveTo>
                <a:lnTo>
                  <a:pt x="7326829" y="0"/>
                </a:lnTo>
                <a:lnTo>
                  <a:pt x="7326829" y="3878132"/>
                </a:lnTo>
                <a:lnTo>
                  <a:pt x="0" y="3878132"/>
                </a:lnTo>
                <a:lnTo>
                  <a:pt x="0" y="0"/>
                </a:lnTo>
                <a:close/>
              </a:path>
            </a:pathLst>
          </a:custGeom>
          <a:blipFill>
            <a:blip r:embed="rId4"/>
            <a:stretch>
              <a:fillRect/>
            </a:stretch>
          </a:blipFill>
        </p:spPr>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sp>
        <p:nvSpPr>
          <p:cNvPr id="7" name="Freeform 7"/>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grpSp>
        <p:nvGrpSpPr>
          <p:cNvPr id="8" name="Group 8"/>
          <p:cNvGrpSpPr/>
          <p:nvPr/>
        </p:nvGrpSpPr>
        <p:grpSpPr>
          <a:xfrm>
            <a:off x="-647805" y="497730"/>
            <a:ext cx="9591227" cy="771411"/>
            <a:chOff x="0" y="0"/>
            <a:chExt cx="3552306" cy="285708"/>
          </a:xfrm>
        </p:grpSpPr>
        <p:sp>
          <p:nvSpPr>
            <p:cNvPr id="9" name="Freeform 9"/>
            <p:cNvSpPr/>
            <p:nvPr/>
          </p:nvSpPr>
          <p:spPr>
            <a:xfrm>
              <a:off x="0" y="0"/>
              <a:ext cx="3552306" cy="285708"/>
            </a:xfrm>
            <a:custGeom>
              <a:avLst/>
              <a:gdLst/>
              <a:ahLst/>
              <a:cxnLst/>
              <a:rect l="l" t="t" r="r" b="b"/>
              <a:pathLst>
                <a:path w="3552306" h="285708">
                  <a:moveTo>
                    <a:pt x="29059" y="0"/>
                  </a:moveTo>
                  <a:lnTo>
                    <a:pt x="3523248" y="0"/>
                  </a:lnTo>
                  <a:cubicBezTo>
                    <a:pt x="3530955" y="0"/>
                    <a:pt x="3538346" y="3062"/>
                    <a:pt x="3543795" y="8511"/>
                  </a:cubicBezTo>
                  <a:cubicBezTo>
                    <a:pt x="3549245" y="13961"/>
                    <a:pt x="3552306" y="21352"/>
                    <a:pt x="3552306" y="29059"/>
                  </a:cubicBezTo>
                  <a:lnTo>
                    <a:pt x="3552306" y="256649"/>
                  </a:lnTo>
                  <a:cubicBezTo>
                    <a:pt x="3552306" y="264356"/>
                    <a:pt x="3549245" y="271747"/>
                    <a:pt x="3543795" y="277197"/>
                  </a:cubicBezTo>
                  <a:cubicBezTo>
                    <a:pt x="3538346" y="282646"/>
                    <a:pt x="3530955" y="285708"/>
                    <a:pt x="3523248" y="285708"/>
                  </a:cubicBezTo>
                  <a:lnTo>
                    <a:pt x="29059" y="285708"/>
                  </a:lnTo>
                  <a:cubicBezTo>
                    <a:pt x="21352" y="285708"/>
                    <a:pt x="13961" y="282646"/>
                    <a:pt x="8511" y="277197"/>
                  </a:cubicBezTo>
                  <a:cubicBezTo>
                    <a:pt x="3062" y="271747"/>
                    <a:pt x="0" y="264356"/>
                    <a:pt x="0" y="256649"/>
                  </a:cubicBezTo>
                  <a:lnTo>
                    <a:pt x="0" y="29059"/>
                  </a:lnTo>
                  <a:cubicBezTo>
                    <a:pt x="0" y="21352"/>
                    <a:pt x="3062" y="13961"/>
                    <a:pt x="8511" y="8511"/>
                  </a:cubicBezTo>
                  <a:cubicBezTo>
                    <a:pt x="13961" y="3062"/>
                    <a:pt x="21352" y="0"/>
                    <a:pt x="29059" y="0"/>
                  </a:cubicBezTo>
                  <a:close/>
                </a:path>
              </a:pathLst>
            </a:custGeom>
            <a:solidFill>
              <a:srgbClr val="8FBF26"/>
            </a:solidFill>
          </p:spPr>
        </p:sp>
        <p:sp>
          <p:nvSpPr>
            <p:cNvPr id="10" name="TextBox 10"/>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sp>
        <p:nvSpPr>
          <p:cNvPr id="11" name="TextBox 11"/>
          <p:cNvSpPr txBox="1"/>
          <p:nvPr/>
        </p:nvSpPr>
        <p:spPr>
          <a:xfrm>
            <a:off x="731520" y="633373"/>
            <a:ext cx="7765685" cy="509627"/>
          </a:xfrm>
          <a:prstGeom prst="rect">
            <a:avLst/>
          </a:prstGeom>
        </p:spPr>
        <p:txBody>
          <a:bodyPr lIns="0" tIns="0" rIns="0" bIns="0" rtlCol="0" anchor="t">
            <a:spAutoFit/>
          </a:bodyPr>
          <a:lstStyle/>
          <a:p>
            <a:pPr algn="l">
              <a:lnSpc>
                <a:spcPts val="4095"/>
              </a:lnSpc>
            </a:pPr>
            <a:r>
              <a:rPr lang="en-US" sz="3413" dirty="0">
                <a:solidFill>
                  <a:srgbClr val="FFFFFF"/>
                </a:solidFill>
                <a:latin typeface="Arial Black" panose="020B0A04020102020204" pitchFamily="34" charset="0"/>
              </a:rPr>
              <a:t>Triangles</a:t>
            </a:r>
          </a:p>
        </p:txBody>
      </p:sp>
      <p:sp>
        <p:nvSpPr>
          <p:cNvPr id="12" name="Freeform 12"/>
          <p:cNvSpPr/>
          <p:nvPr/>
        </p:nvSpPr>
        <p:spPr>
          <a:xfrm>
            <a:off x="1107087" y="2022636"/>
            <a:ext cx="7539427" cy="3760344"/>
          </a:xfrm>
          <a:custGeom>
            <a:avLst/>
            <a:gdLst/>
            <a:ahLst/>
            <a:cxnLst/>
            <a:rect l="l" t="t" r="r" b="b"/>
            <a:pathLst>
              <a:path w="7539427" h="3760344">
                <a:moveTo>
                  <a:pt x="0" y="0"/>
                </a:moveTo>
                <a:lnTo>
                  <a:pt x="7539426" y="0"/>
                </a:lnTo>
                <a:lnTo>
                  <a:pt x="7539426" y="3760344"/>
                </a:lnTo>
                <a:lnTo>
                  <a:pt x="0" y="3760344"/>
                </a:lnTo>
                <a:lnTo>
                  <a:pt x="0" y="0"/>
                </a:lnTo>
                <a:close/>
              </a:path>
            </a:pathLst>
          </a:custGeom>
          <a:blipFill>
            <a:blip r:embed="rId4"/>
            <a:stretch>
              <a:fillRect/>
            </a:stretch>
          </a:blipFill>
        </p:spPr>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sp>
        <p:nvSpPr>
          <p:cNvPr id="7" name="Freeform 7"/>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grpSp>
        <p:nvGrpSpPr>
          <p:cNvPr id="8" name="Group 8"/>
          <p:cNvGrpSpPr/>
          <p:nvPr/>
        </p:nvGrpSpPr>
        <p:grpSpPr>
          <a:xfrm>
            <a:off x="-647805" y="497730"/>
            <a:ext cx="9591227" cy="771411"/>
            <a:chOff x="0" y="0"/>
            <a:chExt cx="3552306" cy="285708"/>
          </a:xfrm>
        </p:grpSpPr>
        <p:sp>
          <p:nvSpPr>
            <p:cNvPr id="9" name="Freeform 9"/>
            <p:cNvSpPr/>
            <p:nvPr/>
          </p:nvSpPr>
          <p:spPr>
            <a:xfrm>
              <a:off x="0" y="0"/>
              <a:ext cx="3552306" cy="285708"/>
            </a:xfrm>
            <a:custGeom>
              <a:avLst/>
              <a:gdLst/>
              <a:ahLst/>
              <a:cxnLst/>
              <a:rect l="l" t="t" r="r" b="b"/>
              <a:pathLst>
                <a:path w="3552306" h="285708">
                  <a:moveTo>
                    <a:pt x="29059" y="0"/>
                  </a:moveTo>
                  <a:lnTo>
                    <a:pt x="3523248" y="0"/>
                  </a:lnTo>
                  <a:cubicBezTo>
                    <a:pt x="3530955" y="0"/>
                    <a:pt x="3538346" y="3062"/>
                    <a:pt x="3543795" y="8511"/>
                  </a:cubicBezTo>
                  <a:cubicBezTo>
                    <a:pt x="3549245" y="13961"/>
                    <a:pt x="3552306" y="21352"/>
                    <a:pt x="3552306" y="29059"/>
                  </a:cubicBezTo>
                  <a:lnTo>
                    <a:pt x="3552306" y="256649"/>
                  </a:lnTo>
                  <a:cubicBezTo>
                    <a:pt x="3552306" y="264356"/>
                    <a:pt x="3549245" y="271747"/>
                    <a:pt x="3543795" y="277197"/>
                  </a:cubicBezTo>
                  <a:cubicBezTo>
                    <a:pt x="3538346" y="282646"/>
                    <a:pt x="3530955" y="285708"/>
                    <a:pt x="3523248" y="285708"/>
                  </a:cubicBezTo>
                  <a:lnTo>
                    <a:pt x="29059" y="285708"/>
                  </a:lnTo>
                  <a:cubicBezTo>
                    <a:pt x="21352" y="285708"/>
                    <a:pt x="13961" y="282646"/>
                    <a:pt x="8511" y="277197"/>
                  </a:cubicBezTo>
                  <a:cubicBezTo>
                    <a:pt x="3062" y="271747"/>
                    <a:pt x="0" y="264356"/>
                    <a:pt x="0" y="256649"/>
                  </a:cubicBezTo>
                  <a:lnTo>
                    <a:pt x="0" y="29059"/>
                  </a:lnTo>
                  <a:cubicBezTo>
                    <a:pt x="0" y="21352"/>
                    <a:pt x="3062" y="13961"/>
                    <a:pt x="8511" y="8511"/>
                  </a:cubicBezTo>
                  <a:cubicBezTo>
                    <a:pt x="13961" y="3062"/>
                    <a:pt x="21352" y="0"/>
                    <a:pt x="29059" y="0"/>
                  </a:cubicBezTo>
                  <a:close/>
                </a:path>
              </a:pathLst>
            </a:custGeom>
            <a:solidFill>
              <a:srgbClr val="8FBF26"/>
            </a:solidFill>
          </p:spPr>
        </p:sp>
        <p:sp>
          <p:nvSpPr>
            <p:cNvPr id="10" name="TextBox 10"/>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sp>
        <p:nvSpPr>
          <p:cNvPr id="11" name="TextBox 11"/>
          <p:cNvSpPr txBox="1"/>
          <p:nvPr/>
        </p:nvSpPr>
        <p:spPr>
          <a:xfrm>
            <a:off x="731520" y="633373"/>
            <a:ext cx="7765685" cy="509627"/>
          </a:xfrm>
          <a:prstGeom prst="rect">
            <a:avLst/>
          </a:prstGeom>
        </p:spPr>
        <p:txBody>
          <a:bodyPr lIns="0" tIns="0" rIns="0" bIns="0" rtlCol="0" anchor="t">
            <a:spAutoFit/>
          </a:bodyPr>
          <a:lstStyle/>
          <a:p>
            <a:pPr algn="l">
              <a:lnSpc>
                <a:spcPts val="4095"/>
              </a:lnSpc>
            </a:pPr>
            <a:r>
              <a:rPr lang="en-US" sz="3413" dirty="0">
                <a:solidFill>
                  <a:srgbClr val="FFFFFF"/>
                </a:solidFill>
                <a:latin typeface="Arial Black" panose="020B0A04020102020204" pitchFamily="34" charset="0"/>
              </a:rPr>
              <a:t>SOHCAHTOA</a:t>
            </a:r>
          </a:p>
        </p:txBody>
      </p:sp>
      <p:sp>
        <p:nvSpPr>
          <p:cNvPr id="12" name="TextBox 12"/>
          <p:cNvSpPr txBox="1"/>
          <p:nvPr/>
        </p:nvSpPr>
        <p:spPr>
          <a:xfrm>
            <a:off x="1163227" y="1553594"/>
            <a:ext cx="7427145" cy="1390650"/>
          </a:xfrm>
          <a:prstGeom prst="rect">
            <a:avLst/>
          </a:prstGeom>
        </p:spPr>
        <p:txBody>
          <a:bodyPr lIns="0" tIns="0" rIns="0" bIns="0" rtlCol="0" anchor="t">
            <a:spAutoFit/>
          </a:bodyPr>
          <a:lstStyle/>
          <a:p>
            <a:pPr>
              <a:lnSpc>
                <a:spcPts val="2713"/>
              </a:lnSpc>
            </a:pPr>
            <a:r>
              <a:rPr lang="en-US" sz="2261" spc="-88" dirty="0">
                <a:solidFill>
                  <a:srgbClr val="FFFFFF"/>
                </a:solidFill>
                <a:latin typeface="Arial" panose="020B0604020202020204" pitchFamily="34" charset="0"/>
              </a:rPr>
              <a:t>Sine= Opposite/Hypotenuse</a:t>
            </a:r>
          </a:p>
          <a:p>
            <a:pPr>
              <a:lnSpc>
                <a:spcPts val="2713"/>
              </a:lnSpc>
            </a:pPr>
            <a:r>
              <a:rPr lang="en-US" sz="2261" spc="-88" dirty="0">
                <a:solidFill>
                  <a:srgbClr val="FFFFFF"/>
                </a:solidFill>
                <a:latin typeface="Arial" panose="020B0604020202020204" pitchFamily="34" charset="0"/>
              </a:rPr>
              <a:t>Cosine= Adjacent/Hypotenuse </a:t>
            </a:r>
          </a:p>
          <a:p>
            <a:pPr>
              <a:lnSpc>
                <a:spcPts val="2713"/>
              </a:lnSpc>
            </a:pPr>
            <a:r>
              <a:rPr lang="en-US" sz="2261" spc="-88" dirty="0">
                <a:solidFill>
                  <a:srgbClr val="FFFFFF"/>
                </a:solidFill>
                <a:latin typeface="Arial" panose="020B0604020202020204" pitchFamily="34" charset="0"/>
              </a:rPr>
              <a:t>Tangent= Opposite/Adjacent </a:t>
            </a:r>
          </a:p>
          <a:p>
            <a:pPr algn="l">
              <a:lnSpc>
                <a:spcPts val="2713"/>
              </a:lnSpc>
            </a:pPr>
            <a:endParaRPr lang="en-US" sz="2261" spc="-88" dirty="0">
              <a:solidFill>
                <a:srgbClr val="FFFFFF"/>
              </a:solidFill>
              <a:latin typeface="Arial" panose="020B0604020202020204" pitchFamily="34" charset="0"/>
            </a:endParaRPr>
          </a:p>
        </p:txBody>
      </p:sp>
      <p:grpSp>
        <p:nvGrpSpPr>
          <p:cNvPr id="13" name="Group 13"/>
          <p:cNvGrpSpPr/>
          <p:nvPr/>
        </p:nvGrpSpPr>
        <p:grpSpPr>
          <a:xfrm>
            <a:off x="1319083" y="2944244"/>
            <a:ext cx="3894048" cy="3108694"/>
            <a:chOff x="0" y="0"/>
            <a:chExt cx="6448213" cy="5147733"/>
          </a:xfrm>
        </p:grpSpPr>
        <p:sp>
          <p:nvSpPr>
            <p:cNvPr id="14" name="Freeform 14"/>
            <p:cNvSpPr/>
            <p:nvPr/>
          </p:nvSpPr>
          <p:spPr>
            <a:xfrm>
              <a:off x="27051" y="27051"/>
              <a:ext cx="6394069" cy="5093589"/>
            </a:xfrm>
            <a:custGeom>
              <a:avLst/>
              <a:gdLst/>
              <a:ahLst/>
              <a:cxnLst/>
              <a:rect l="l" t="t" r="r" b="b"/>
              <a:pathLst>
                <a:path w="6394069" h="5093589">
                  <a:moveTo>
                    <a:pt x="0" y="5093589"/>
                  </a:moveTo>
                  <a:lnTo>
                    <a:pt x="0" y="0"/>
                  </a:lnTo>
                  <a:lnTo>
                    <a:pt x="6394069" y="5093589"/>
                  </a:lnTo>
                  <a:close/>
                </a:path>
              </a:pathLst>
            </a:custGeom>
            <a:solidFill>
              <a:srgbClr val="FFFFFF"/>
            </a:solidFill>
          </p:spPr>
        </p:sp>
        <p:sp>
          <p:nvSpPr>
            <p:cNvPr id="15" name="Freeform 15"/>
            <p:cNvSpPr/>
            <p:nvPr/>
          </p:nvSpPr>
          <p:spPr>
            <a:xfrm>
              <a:off x="0" y="-1905"/>
              <a:ext cx="6450457" cy="5149596"/>
            </a:xfrm>
            <a:custGeom>
              <a:avLst/>
              <a:gdLst/>
              <a:ahLst/>
              <a:cxnLst/>
              <a:rect l="l" t="t" r="r" b="b"/>
              <a:pathLst>
                <a:path w="6450457" h="5149596">
                  <a:moveTo>
                    <a:pt x="0" y="5122545"/>
                  </a:moveTo>
                  <a:lnTo>
                    <a:pt x="0" y="28956"/>
                  </a:lnTo>
                  <a:cubicBezTo>
                    <a:pt x="0" y="18542"/>
                    <a:pt x="5969" y="9144"/>
                    <a:pt x="15367" y="4572"/>
                  </a:cubicBezTo>
                  <a:cubicBezTo>
                    <a:pt x="24765" y="0"/>
                    <a:pt x="35814" y="1270"/>
                    <a:pt x="43942" y="7747"/>
                  </a:cubicBezTo>
                  <a:lnTo>
                    <a:pt x="6438011" y="5101336"/>
                  </a:lnTo>
                  <a:cubicBezTo>
                    <a:pt x="6447028" y="5108575"/>
                    <a:pt x="6450457" y="5120640"/>
                    <a:pt x="6446647" y="5131435"/>
                  </a:cubicBezTo>
                  <a:cubicBezTo>
                    <a:pt x="6442837" y="5142230"/>
                    <a:pt x="6432550" y="5149596"/>
                    <a:pt x="6421120" y="5149596"/>
                  </a:cubicBezTo>
                  <a:lnTo>
                    <a:pt x="27051" y="5149596"/>
                  </a:lnTo>
                  <a:cubicBezTo>
                    <a:pt x="12065" y="5149596"/>
                    <a:pt x="0" y="5137404"/>
                    <a:pt x="0" y="5122545"/>
                  </a:cubicBezTo>
                  <a:moveTo>
                    <a:pt x="54229" y="5122545"/>
                  </a:moveTo>
                  <a:lnTo>
                    <a:pt x="27051" y="5122545"/>
                  </a:lnTo>
                  <a:lnTo>
                    <a:pt x="27051" y="5095494"/>
                  </a:lnTo>
                  <a:lnTo>
                    <a:pt x="6421120" y="5095494"/>
                  </a:lnTo>
                  <a:lnTo>
                    <a:pt x="6421120" y="5122545"/>
                  </a:lnTo>
                  <a:lnTo>
                    <a:pt x="6404229" y="5143754"/>
                  </a:lnTo>
                  <a:lnTo>
                    <a:pt x="10160" y="50165"/>
                  </a:lnTo>
                  <a:lnTo>
                    <a:pt x="27051" y="28956"/>
                  </a:lnTo>
                  <a:lnTo>
                    <a:pt x="54229" y="28956"/>
                  </a:lnTo>
                  <a:lnTo>
                    <a:pt x="54229" y="5122545"/>
                  </a:lnTo>
                  <a:close/>
                </a:path>
              </a:pathLst>
            </a:custGeom>
            <a:solidFill>
              <a:srgbClr val="92D050"/>
            </a:solidFill>
          </p:spPr>
        </p:sp>
      </p:grpSp>
      <p:sp>
        <p:nvSpPr>
          <p:cNvPr id="16" name="TextBox 16"/>
          <p:cNvSpPr txBox="1"/>
          <p:nvPr/>
        </p:nvSpPr>
        <p:spPr>
          <a:xfrm>
            <a:off x="1393331" y="3137837"/>
            <a:ext cx="114531" cy="419096"/>
          </a:xfrm>
          <a:prstGeom prst="rect">
            <a:avLst/>
          </a:prstGeom>
        </p:spPr>
        <p:txBody>
          <a:bodyPr lIns="0" tIns="0" rIns="0" bIns="0" rtlCol="0" anchor="t">
            <a:spAutoFit/>
          </a:bodyPr>
          <a:lstStyle/>
          <a:p>
            <a:pPr algn="l">
              <a:lnSpc>
                <a:spcPts val="3298"/>
              </a:lnSpc>
            </a:pPr>
            <a:r>
              <a:rPr lang="en-US" sz="2748" spc="-109">
                <a:solidFill>
                  <a:srgbClr val="000000"/>
                </a:solidFill>
                <a:latin typeface="Open Sans"/>
              </a:rPr>
              <a:t>θ</a:t>
            </a:r>
          </a:p>
        </p:txBody>
      </p:sp>
      <p:grpSp>
        <p:nvGrpSpPr>
          <p:cNvPr id="17" name="Group 17"/>
          <p:cNvGrpSpPr/>
          <p:nvPr/>
        </p:nvGrpSpPr>
        <p:grpSpPr>
          <a:xfrm>
            <a:off x="1319083" y="5758430"/>
            <a:ext cx="294508" cy="294508"/>
            <a:chOff x="0" y="0"/>
            <a:chExt cx="487680" cy="487680"/>
          </a:xfrm>
        </p:grpSpPr>
        <p:sp>
          <p:nvSpPr>
            <p:cNvPr id="18" name="Freeform 18"/>
            <p:cNvSpPr/>
            <p:nvPr/>
          </p:nvSpPr>
          <p:spPr>
            <a:xfrm>
              <a:off x="27051" y="27051"/>
              <a:ext cx="433578" cy="433578"/>
            </a:xfrm>
            <a:custGeom>
              <a:avLst/>
              <a:gdLst/>
              <a:ahLst/>
              <a:cxnLst/>
              <a:rect l="l" t="t" r="r" b="b"/>
              <a:pathLst>
                <a:path w="433578" h="433578">
                  <a:moveTo>
                    <a:pt x="0" y="0"/>
                  </a:moveTo>
                  <a:lnTo>
                    <a:pt x="433578" y="0"/>
                  </a:lnTo>
                  <a:lnTo>
                    <a:pt x="433578" y="433578"/>
                  </a:lnTo>
                  <a:lnTo>
                    <a:pt x="0" y="433578"/>
                  </a:lnTo>
                  <a:close/>
                </a:path>
              </a:pathLst>
            </a:custGeom>
            <a:solidFill>
              <a:srgbClr val="FFFFFF"/>
            </a:solidFill>
          </p:spPr>
        </p:sp>
        <p:sp>
          <p:nvSpPr>
            <p:cNvPr id="19" name="Freeform 19"/>
            <p:cNvSpPr/>
            <p:nvPr/>
          </p:nvSpPr>
          <p:spPr>
            <a:xfrm>
              <a:off x="0" y="0"/>
              <a:ext cx="487680" cy="487680"/>
            </a:xfrm>
            <a:custGeom>
              <a:avLst/>
              <a:gdLst/>
              <a:ahLst/>
              <a:cxnLst/>
              <a:rect l="l" t="t" r="r" b="b"/>
              <a:pathLst>
                <a:path w="487680" h="487680">
                  <a:moveTo>
                    <a:pt x="27051" y="0"/>
                  </a:moveTo>
                  <a:lnTo>
                    <a:pt x="460629" y="0"/>
                  </a:lnTo>
                  <a:cubicBezTo>
                    <a:pt x="475615" y="0"/>
                    <a:pt x="487680" y="12192"/>
                    <a:pt x="487680" y="27051"/>
                  </a:cubicBezTo>
                  <a:lnTo>
                    <a:pt x="487680" y="460629"/>
                  </a:lnTo>
                  <a:cubicBezTo>
                    <a:pt x="487680" y="475615"/>
                    <a:pt x="475488" y="487680"/>
                    <a:pt x="460629" y="487680"/>
                  </a:cubicBezTo>
                  <a:lnTo>
                    <a:pt x="27051" y="487680"/>
                  </a:lnTo>
                  <a:cubicBezTo>
                    <a:pt x="12192" y="487680"/>
                    <a:pt x="0" y="475488"/>
                    <a:pt x="0" y="460629"/>
                  </a:cubicBezTo>
                  <a:lnTo>
                    <a:pt x="0" y="27051"/>
                  </a:lnTo>
                  <a:cubicBezTo>
                    <a:pt x="0" y="12192"/>
                    <a:pt x="12192" y="0"/>
                    <a:pt x="27051" y="0"/>
                  </a:cubicBezTo>
                  <a:moveTo>
                    <a:pt x="27051" y="54229"/>
                  </a:moveTo>
                  <a:lnTo>
                    <a:pt x="27051" y="27051"/>
                  </a:lnTo>
                  <a:lnTo>
                    <a:pt x="54229" y="27051"/>
                  </a:lnTo>
                  <a:lnTo>
                    <a:pt x="54229" y="460629"/>
                  </a:lnTo>
                  <a:lnTo>
                    <a:pt x="27051" y="460629"/>
                  </a:lnTo>
                  <a:lnTo>
                    <a:pt x="27051" y="433451"/>
                  </a:lnTo>
                  <a:lnTo>
                    <a:pt x="460629" y="433451"/>
                  </a:lnTo>
                  <a:lnTo>
                    <a:pt x="460629" y="460502"/>
                  </a:lnTo>
                  <a:lnTo>
                    <a:pt x="433451" y="460502"/>
                  </a:lnTo>
                  <a:lnTo>
                    <a:pt x="433451" y="27051"/>
                  </a:lnTo>
                  <a:lnTo>
                    <a:pt x="460502" y="27051"/>
                  </a:lnTo>
                  <a:lnTo>
                    <a:pt x="460502" y="54229"/>
                  </a:lnTo>
                  <a:lnTo>
                    <a:pt x="27051" y="54229"/>
                  </a:lnTo>
                  <a:close/>
                </a:path>
              </a:pathLst>
            </a:custGeom>
            <a:solidFill>
              <a:srgbClr val="000000"/>
            </a:solidFill>
          </p:spPr>
        </p:sp>
      </p:grpSp>
      <p:sp>
        <p:nvSpPr>
          <p:cNvPr id="20" name="TextBox 20"/>
          <p:cNvSpPr txBox="1"/>
          <p:nvPr/>
        </p:nvSpPr>
        <p:spPr>
          <a:xfrm>
            <a:off x="2652549" y="6204282"/>
            <a:ext cx="1202574" cy="230084"/>
          </a:xfrm>
          <a:prstGeom prst="rect">
            <a:avLst/>
          </a:prstGeom>
        </p:spPr>
        <p:txBody>
          <a:bodyPr lIns="0" tIns="0" rIns="0" bIns="0" rtlCol="0" anchor="t">
            <a:spAutoFit/>
          </a:bodyPr>
          <a:lstStyle/>
          <a:p>
            <a:pPr algn="l">
              <a:lnSpc>
                <a:spcPts val="1855"/>
              </a:lnSpc>
            </a:pPr>
            <a:r>
              <a:rPr lang="en-US" sz="1545" spc="-61">
                <a:solidFill>
                  <a:srgbClr val="FFFFFF"/>
                </a:solidFill>
                <a:latin typeface="Open Sans Bold"/>
              </a:rPr>
              <a:t>Opposite</a:t>
            </a:r>
          </a:p>
        </p:txBody>
      </p:sp>
      <p:sp>
        <p:nvSpPr>
          <p:cNvPr id="21" name="TextBox 21"/>
          <p:cNvSpPr txBox="1"/>
          <p:nvPr/>
        </p:nvSpPr>
        <p:spPr>
          <a:xfrm>
            <a:off x="3132209" y="4110004"/>
            <a:ext cx="1009241" cy="243583"/>
          </a:xfrm>
          <a:prstGeom prst="rect">
            <a:avLst/>
          </a:prstGeom>
        </p:spPr>
        <p:txBody>
          <a:bodyPr lIns="0" tIns="0" rIns="0" bIns="0" rtlCol="0" anchor="t">
            <a:spAutoFit/>
          </a:bodyPr>
          <a:lstStyle/>
          <a:p>
            <a:pPr algn="l">
              <a:lnSpc>
                <a:spcPts val="1855"/>
              </a:lnSpc>
            </a:pPr>
            <a:r>
              <a:rPr lang="en-US" sz="1545" spc="-61">
                <a:solidFill>
                  <a:srgbClr val="FFFFFF"/>
                </a:solidFill>
                <a:latin typeface="Open Sans Bold"/>
              </a:rPr>
              <a:t>Hypotenuse</a:t>
            </a:r>
          </a:p>
        </p:txBody>
      </p:sp>
      <p:sp>
        <p:nvSpPr>
          <p:cNvPr id="22" name="TextBox 22"/>
          <p:cNvSpPr txBox="1"/>
          <p:nvPr/>
        </p:nvSpPr>
        <p:spPr>
          <a:xfrm>
            <a:off x="390720" y="4231796"/>
            <a:ext cx="1117142" cy="230084"/>
          </a:xfrm>
          <a:prstGeom prst="rect">
            <a:avLst/>
          </a:prstGeom>
        </p:spPr>
        <p:txBody>
          <a:bodyPr lIns="0" tIns="0" rIns="0" bIns="0" rtlCol="0" anchor="t">
            <a:spAutoFit/>
          </a:bodyPr>
          <a:lstStyle/>
          <a:p>
            <a:pPr algn="l">
              <a:lnSpc>
                <a:spcPts val="1855"/>
              </a:lnSpc>
            </a:pPr>
            <a:r>
              <a:rPr lang="en-US" sz="1545" spc="-61">
                <a:solidFill>
                  <a:srgbClr val="FFFFFF"/>
                </a:solidFill>
                <a:latin typeface="Open Sans Bold"/>
              </a:rPr>
              <a:t>Adjacent</a:t>
            </a:r>
          </a:p>
        </p:txBody>
      </p:sp>
      <p:sp>
        <p:nvSpPr>
          <p:cNvPr id="23" name="AutoShape 23"/>
          <p:cNvSpPr/>
          <p:nvPr/>
        </p:nvSpPr>
        <p:spPr>
          <a:xfrm>
            <a:off x="1572687" y="3573038"/>
            <a:ext cx="1227116" cy="2230130"/>
          </a:xfrm>
          <a:prstGeom prst="line">
            <a:avLst/>
          </a:prstGeom>
          <a:ln w="38100" cap="rnd">
            <a:solidFill>
              <a:srgbClr val="000000"/>
            </a:solidFill>
            <a:prstDash val="solid"/>
            <a:headEnd type="none" w="sm" len="sm"/>
            <a:tailEnd type="triangle" w="lg" len="med"/>
          </a:ln>
        </p:spPr>
      </p:sp>
      <p:sp>
        <p:nvSpPr>
          <p:cNvPr id="24" name="AutoShape 24"/>
          <p:cNvSpPr/>
          <p:nvPr/>
        </p:nvSpPr>
        <p:spPr>
          <a:xfrm flipV="1">
            <a:off x="1638133" y="4576054"/>
            <a:ext cx="1444991" cy="1128946"/>
          </a:xfrm>
          <a:prstGeom prst="line">
            <a:avLst/>
          </a:prstGeom>
          <a:ln w="38100" cap="rnd">
            <a:solidFill>
              <a:srgbClr val="000000"/>
            </a:solidFill>
            <a:prstDash val="solid"/>
            <a:headEnd type="none" w="sm" len="sm"/>
            <a:tailEnd type="triangle" w="lg" len="med"/>
          </a:ln>
        </p:spPr>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sp>
        <p:nvSpPr>
          <p:cNvPr id="7" name="Freeform 7"/>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grpSp>
        <p:nvGrpSpPr>
          <p:cNvPr id="8" name="Group 8"/>
          <p:cNvGrpSpPr/>
          <p:nvPr/>
        </p:nvGrpSpPr>
        <p:grpSpPr>
          <a:xfrm>
            <a:off x="-647805" y="497730"/>
            <a:ext cx="9591227" cy="771411"/>
            <a:chOff x="0" y="0"/>
            <a:chExt cx="3552306" cy="285708"/>
          </a:xfrm>
        </p:grpSpPr>
        <p:sp>
          <p:nvSpPr>
            <p:cNvPr id="9" name="Freeform 9"/>
            <p:cNvSpPr/>
            <p:nvPr/>
          </p:nvSpPr>
          <p:spPr>
            <a:xfrm>
              <a:off x="0" y="0"/>
              <a:ext cx="3552306" cy="285708"/>
            </a:xfrm>
            <a:custGeom>
              <a:avLst/>
              <a:gdLst/>
              <a:ahLst/>
              <a:cxnLst/>
              <a:rect l="l" t="t" r="r" b="b"/>
              <a:pathLst>
                <a:path w="3552306" h="285708">
                  <a:moveTo>
                    <a:pt x="29059" y="0"/>
                  </a:moveTo>
                  <a:lnTo>
                    <a:pt x="3523248" y="0"/>
                  </a:lnTo>
                  <a:cubicBezTo>
                    <a:pt x="3530955" y="0"/>
                    <a:pt x="3538346" y="3062"/>
                    <a:pt x="3543795" y="8511"/>
                  </a:cubicBezTo>
                  <a:cubicBezTo>
                    <a:pt x="3549245" y="13961"/>
                    <a:pt x="3552306" y="21352"/>
                    <a:pt x="3552306" y="29059"/>
                  </a:cubicBezTo>
                  <a:lnTo>
                    <a:pt x="3552306" y="256649"/>
                  </a:lnTo>
                  <a:cubicBezTo>
                    <a:pt x="3552306" y="264356"/>
                    <a:pt x="3549245" y="271747"/>
                    <a:pt x="3543795" y="277197"/>
                  </a:cubicBezTo>
                  <a:cubicBezTo>
                    <a:pt x="3538346" y="282646"/>
                    <a:pt x="3530955" y="285708"/>
                    <a:pt x="3523248" y="285708"/>
                  </a:cubicBezTo>
                  <a:lnTo>
                    <a:pt x="29059" y="285708"/>
                  </a:lnTo>
                  <a:cubicBezTo>
                    <a:pt x="21352" y="285708"/>
                    <a:pt x="13961" y="282646"/>
                    <a:pt x="8511" y="277197"/>
                  </a:cubicBezTo>
                  <a:cubicBezTo>
                    <a:pt x="3062" y="271747"/>
                    <a:pt x="0" y="264356"/>
                    <a:pt x="0" y="256649"/>
                  </a:cubicBezTo>
                  <a:lnTo>
                    <a:pt x="0" y="29059"/>
                  </a:lnTo>
                  <a:cubicBezTo>
                    <a:pt x="0" y="21352"/>
                    <a:pt x="3062" y="13961"/>
                    <a:pt x="8511" y="8511"/>
                  </a:cubicBezTo>
                  <a:cubicBezTo>
                    <a:pt x="13961" y="3062"/>
                    <a:pt x="21352" y="0"/>
                    <a:pt x="29059" y="0"/>
                  </a:cubicBezTo>
                  <a:close/>
                </a:path>
              </a:pathLst>
            </a:custGeom>
            <a:solidFill>
              <a:srgbClr val="8FBF26"/>
            </a:solidFill>
          </p:spPr>
        </p:sp>
        <p:sp>
          <p:nvSpPr>
            <p:cNvPr id="10" name="TextBox 10"/>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sp>
        <p:nvSpPr>
          <p:cNvPr id="11" name="TextBox 11"/>
          <p:cNvSpPr txBox="1"/>
          <p:nvPr/>
        </p:nvSpPr>
        <p:spPr>
          <a:xfrm>
            <a:off x="731520" y="633373"/>
            <a:ext cx="7765685" cy="509627"/>
          </a:xfrm>
          <a:prstGeom prst="rect">
            <a:avLst/>
          </a:prstGeom>
        </p:spPr>
        <p:txBody>
          <a:bodyPr lIns="0" tIns="0" rIns="0" bIns="0" rtlCol="0" anchor="t">
            <a:spAutoFit/>
          </a:bodyPr>
          <a:lstStyle/>
          <a:p>
            <a:pPr algn="l">
              <a:lnSpc>
                <a:spcPts val="4095"/>
              </a:lnSpc>
            </a:pPr>
            <a:r>
              <a:rPr lang="en-US" sz="3413" dirty="0">
                <a:solidFill>
                  <a:srgbClr val="FFFFFF"/>
                </a:solidFill>
                <a:latin typeface="Arial Black" panose="020B0A04020102020204" pitchFamily="34" charset="0"/>
              </a:rPr>
              <a:t>SOHCAHTOA</a:t>
            </a:r>
          </a:p>
        </p:txBody>
      </p:sp>
      <p:sp>
        <p:nvSpPr>
          <p:cNvPr id="12" name="TextBox 12"/>
          <p:cNvSpPr txBox="1"/>
          <p:nvPr/>
        </p:nvSpPr>
        <p:spPr>
          <a:xfrm>
            <a:off x="1163227" y="1553594"/>
            <a:ext cx="7427145" cy="1390650"/>
          </a:xfrm>
          <a:prstGeom prst="rect">
            <a:avLst/>
          </a:prstGeom>
        </p:spPr>
        <p:txBody>
          <a:bodyPr lIns="0" tIns="0" rIns="0" bIns="0" rtlCol="0" anchor="t">
            <a:spAutoFit/>
          </a:bodyPr>
          <a:lstStyle/>
          <a:p>
            <a:pPr>
              <a:lnSpc>
                <a:spcPts val="2713"/>
              </a:lnSpc>
            </a:pPr>
            <a:r>
              <a:rPr lang="en-US" sz="2261" spc="-88" dirty="0">
                <a:solidFill>
                  <a:srgbClr val="FFFFFF"/>
                </a:solidFill>
                <a:latin typeface="Arial" panose="020B0604020202020204" pitchFamily="34" charset="0"/>
              </a:rPr>
              <a:t>Sine= Opposite/Hypotenuse</a:t>
            </a:r>
          </a:p>
          <a:p>
            <a:pPr>
              <a:lnSpc>
                <a:spcPts val="2713"/>
              </a:lnSpc>
            </a:pPr>
            <a:r>
              <a:rPr lang="en-US" sz="2261" spc="-88" dirty="0">
                <a:solidFill>
                  <a:srgbClr val="FFFFFF"/>
                </a:solidFill>
                <a:latin typeface="Arial" panose="020B0604020202020204" pitchFamily="34" charset="0"/>
              </a:rPr>
              <a:t>Cosine= Adjacent/Hypotenuse </a:t>
            </a:r>
          </a:p>
          <a:p>
            <a:pPr>
              <a:lnSpc>
                <a:spcPts val="2713"/>
              </a:lnSpc>
            </a:pPr>
            <a:r>
              <a:rPr lang="en-US" sz="2261" spc="-88" dirty="0">
                <a:solidFill>
                  <a:srgbClr val="FFFFFF"/>
                </a:solidFill>
                <a:latin typeface="Arial" panose="020B0604020202020204" pitchFamily="34" charset="0"/>
              </a:rPr>
              <a:t>Tangent= Opposite/Adjacent </a:t>
            </a:r>
          </a:p>
          <a:p>
            <a:pPr algn="l">
              <a:lnSpc>
                <a:spcPts val="2713"/>
              </a:lnSpc>
            </a:pPr>
            <a:endParaRPr lang="en-US" sz="2261" spc="-88" dirty="0">
              <a:solidFill>
                <a:srgbClr val="FFFFFF"/>
              </a:solidFill>
              <a:latin typeface="Arial" panose="020B0604020202020204" pitchFamily="34" charset="0"/>
            </a:endParaRPr>
          </a:p>
        </p:txBody>
      </p:sp>
      <p:sp>
        <p:nvSpPr>
          <p:cNvPr id="13" name="Freeform 13"/>
          <p:cNvSpPr/>
          <p:nvPr/>
        </p:nvSpPr>
        <p:spPr>
          <a:xfrm>
            <a:off x="2121520" y="2847909"/>
            <a:ext cx="5714249" cy="3350835"/>
          </a:xfrm>
          <a:custGeom>
            <a:avLst/>
            <a:gdLst/>
            <a:ahLst/>
            <a:cxnLst/>
            <a:rect l="l" t="t" r="r" b="b"/>
            <a:pathLst>
              <a:path w="5714249" h="3350835">
                <a:moveTo>
                  <a:pt x="0" y="0"/>
                </a:moveTo>
                <a:lnTo>
                  <a:pt x="5714250" y="0"/>
                </a:lnTo>
                <a:lnTo>
                  <a:pt x="5714250" y="3350835"/>
                </a:lnTo>
                <a:lnTo>
                  <a:pt x="0" y="3350835"/>
                </a:lnTo>
                <a:lnTo>
                  <a:pt x="0" y="0"/>
                </a:lnTo>
                <a:close/>
              </a:path>
            </a:pathLst>
          </a:custGeom>
          <a:blipFill>
            <a:blip r:embed="rId4"/>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26325" y="4571745"/>
            <a:ext cx="5066728" cy="6000510"/>
            <a:chOff x="0" y="0"/>
            <a:chExt cx="6755638" cy="8000680"/>
          </a:xfrm>
        </p:grpSpPr>
        <p:grpSp>
          <p:nvGrpSpPr>
            <p:cNvPr id="3" name="Group 3"/>
            <p:cNvGrpSpPr/>
            <p:nvPr/>
          </p:nvGrpSpPr>
          <p:grpSpPr>
            <a:xfrm rot="-2700000">
              <a:off x="1187578" y="1684021"/>
              <a:ext cx="5643260" cy="2124817"/>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alpha val="14902"/>
                </a:srgbClr>
              </a:solidFill>
            </p:spPr>
          </p:sp>
        </p:grpSp>
        <p:grpSp>
          <p:nvGrpSpPr>
            <p:cNvPr id="5" name="Group 5"/>
            <p:cNvGrpSpPr/>
            <p:nvPr/>
          </p:nvGrpSpPr>
          <p:grpSpPr>
            <a:xfrm rot="-2700000">
              <a:off x="-138987" y="4037847"/>
              <a:ext cx="6078824" cy="2124817"/>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8FBF26">
                  <a:alpha val="14902"/>
                </a:srgbClr>
              </a:solidFill>
            </p:spPr>
          </p:sp>
        </p:grpSp>
      </p:grpSp>
      <p:grpSp>
        <p:nvGrpSpPr>
          <p:cNvPr id="7" name="Group 7"/>
          <p:cNvGrpSpPr/>
          <p:nvPr/>
        </p:nvGrpSpPr>
        <p:grpSpPr>
          <a:xfrm>
            <a:off x="8456018" y="-511578"/>
            <a:ext cx="2248102" cy="2248102"/>
            <a:chOff x="0" y="0"/>
            <a:chExt cx="2997470" cy="2997470"/>
          </a:xfrm>
        </p:grpSpPr>
        <p:grpSp>
          <p:nvGrpSpPr>
            <p:cNvPr id="8" name="Group 8"/>
            <p:cNvGrpSpPr/>
            <p:nvPr/>
          </p:nvGrpSpPr>
          <p:grpSpPr>
            <a:xfrm rot="-2700000">
              <a:off x="-139827" y="1017765"/>
              <a:ext cx="3277123" cy="961939"/>
              <a:chOff x="0" y="0"/>
              <a:chExt cx="1384518" cy="406400"/>
            </a:xfrm>
          </p:grpSpPr>
          <p:sp>
            <p:nvSpPr>
              <p:cNvPr id="9" name="Freeform 9"/>
              <p:cNvSpPr/>
              <p:nvPr/>
            </p:nvSpPr>
            <p:spPr>
              <a:xfrm>
                <a:off x="17780" y="22860"/>
                <a:ext cx="1359119" cy="360680"/>
              </a:xfrm>
              <a:custGeom>
                <a:avLst/>
                <a:gdLst/>
                <a:ahLst/>
                <a:cxnLst/>
                <a:rect l="l" t="t" r="r" b="b"/>
                <a:pathLst>
                  <a:path w="1359119" h="360680">
                    <a:moveTo>
                      <a:pt x="1359119" y="180340"/>
                    </a:moveTo>
                    <a:cubicBezTo>
                      <a:pt x="1359119" y="81280"/>
                      <a:pt x="1279109" y="0"/>
                      <a:pt x="1178779" y="0"/>
                    </a:cubicBezTo>
                    <a:lnTo>
                      <a:pt x="172720" y="0"/>
                    </a:lnTo>
                    <a:lnTo>
                      <a:pt x="172720" y="1270"/>
                    </a:lnTo>
                    <a:cubicBezTo>
                      <a:pt x="76200" y="5080"/>
                      <a:pt x="0" y="83820"/>
                      <a:pt x="0" y="180340"/>
                    </a:cubicBezTo>
                    <a:cubicBezTo>
                      <a:pt x="0" y="276860"/>
                      <a:pt x="77470" y="355600"/>
                      <a:pt x="172720" y="359410"/>
                    </a:cubicBezTo>
                    <a:lnTo>
                      <a:pt x="172720" y="360680"/>
                    </a:lnTo>
                    <a:lnTo>
                      <a:pt x="1178778" y="360680"/>
                    </a:lnTo>
                    <a:cubicBezTo>
                      <a:pt x="1277838" y="360680"/>
                      <a:pt x="1359118" y="279400"/>
                      <a:pt x="1359118" y="180340"/>
                    </a:cubicBezTo>
                    <a:close/>
                  </a:path>
                </a:pathLst>
              </a:custGeom>
              <a:solidFill>
                <a:srgbClr val="1B87BE"/>
              </a:solidFill>
            </p:spPr>
          </p:sp>
        </p:grpSp>
        <p:grpSp>
          <p:nvGrpSpPr>
            <p:cNvPr id="10" name="Group 10"/>
            <p:cNvGrpSpPr/>
            <p:nvPr/>
          </p:nvGrpSpPr>
          <p:grpSpPr>
            <a:xfrm rot="-2700000">
              <a:off x="196405" y="758956"/>
              <a:ext cx="1994974" cy="961939"/>
              <a:chOff x="0" y="0"/>
              <a:chExt cx="842836" cy="406400"/>
            </a:xfrm>
          </p:grpSpPr>
          <p:sp>
            <p:nvSpPr>
              <p:cNvPr id="11" name="Freeform 11"/>
              <p:cNvSpPr/>
              <p:nvPr/>
            </p:nvSpPr>
            <p:spPr>
              <a:xfrm>
                <a:off x="17780" y="22860"/>
                <a:ext cx="817436" cy="360680"/>
              </a:xfrm>
              <a:custGeom>
                <a:avLst/>
                <a:gdLst/>
                <a:ahLst/>
                <a:cxnLst/>
                <a:rect l="l" t="t" r="r" b="b"/>
                <a:pathLst>
                  <a:path w="817436" h="360680">
                    <a:moveTo>
                      <a:pt x="817436" y="180340"/>
                    </a:moveTo>
                    <a:cubicBezTo>
                      <a:pt x="817436" y="81280"/>
                      <a:pt x="737426" y="0"/>
                      <a:pt x="637096" y="0"/>
                    </a:cubicBezTo>
                    <a:lnTo>
                      <a:pt x="172720" y="0"/>
                    </a:lnTo>
                    <a:lnTo>
                      <a:pt x="172720" y="1270"/>
                    </a:lnTo>
                    <a:cubicBezTo>
                      <a:pt x="76200" y="5080"/>
                      <a:pt x="0" y="83820"/>
                      <a:pt x="0" y="180340"/>
                    </a:cubicBezTo>
                    <a:cubicBezTo>
                      <a:pt x="0" y="276860"/>
                      <a:pt x="77470" y="355600"/>
                      <a:pt x="172720" y="359410"/>
                    </a:cubicBezTo>
                    <a:lnTo>
                      <a:pt x="172720" y="360680"/>
                    </a:lnTo>
                    <a:lnTo>
                      <a:pt x="637096" y="360680"/>
                    </a:lnTo>
                    <a:cubicBezTo>
                      <a:pt x="736156" y="360680"/>
                      <a:pt x="817436" y="279400"/>
                      <a:pt x="817436" y="180340"/>
                    </a:cubicBezTo>
                    <a:close/>
                  </a:path>
                </a:pathLst>
              </a:custGeom>
              <a:solidFill>
                <a:srgbClr val="8FBF26"/>
              </a:solidFill>
            </p:spPr>
          </p:sp>
        </p:grpSp>
      </p:grpSp>
      <p:grpSp>
        <p:nvGrpSpPr>
          <p:cNvPr id="12" name="Group 12"/>
          <p:cNvGrpSpPr/>
          <p:nvPr/>
        </p:nvGrpSpPr>
        <p:grpSpPr>
          <a:xfrm>
            <a:off x="4597036" y="5062018"/>
            <a:ext cx="559528" cy="77494"/>
            <a:chOff x="0" y="0"/>
            <a:chExt cx="2934307" cy="406400"/>
          </a:xfrm>
        </p:grpSpPr>
        <p:sp>
          <p:nvSpPr>
            <p:cNvPr id="13" name="Freeform 13"/>
            <p:cNvSpPr/>
            <p:nvPr/>
          </p:nvSpPr>
          <p:spPr>
            <a:xfrm>
              <a:off x="17780" y="22860"/>
              <a:ext cx="2908908" cy="360680"/>
            </a:xfrm>
            <a:custGeom>
              <a:avLst/>
              <a:gdLst/>
              <a:ahLst/>
              <a:cxnLst/>
              <a:rect l="l" t="t" r="r" b="b"/>
              <a:pathLst>
                <a:path w="2908908" h="360680">
                  <a:moveTo>
                    <a:pt x="2908908" y="180340"/>
                  </a:moveTo>
                  <a:cubicBezTo>
                    <a:pt x="2908908" y="81280"/>
                    <a:pt x="2828898" y="0"/>
                    <a:pt x="2728568" y="0"/>
                  </a:cubicBezTo>
                  <a:lnTo>
                    <a:pt x="172720" y="0"/>
                  </a:lnTo>
                  <a:lnTo>
                    <a:pt x="172720" y="1270"/>
                  </a:lnTo>
                  <a:cubicBezTo>
                    <a:pt x="76200" y="5080"/>
                    <a:pt x="0" y="83820"/>
                    <a:pt x="0" y="180340"/>
                  </a:cubicBezTo>
                  <a:cubicBezTo>
                    <a:pt x="0" y="276860"/>
                    <a:pt x="77470" y="355600"/>
                    <a:pt x="172720" y="359410"/>
                  </a:cubicBezTo>
                  <a:lnTo>
                    <a:pt x="172720" y="360680"/>
                  </a:lnTo>
                  <a:lnTo>
                    <a:pt x="2728567" y="360680"/>
                  </a:lnTo>
                  <a:cubicBezTo>
                    <a:pt x="2827628" y="360680"/>
                    <a:pt x="2908907" y="279400"/>
                    <a:pt x="2908907" y="180340"/>
                  </a:cubicBezTo>
                  <a:close/>
                </a:path>
              </a:pathLst>
            </a:custGeom>
            <a:solidFill>
              <a:srgbClr val="1B87BE"/>
            </a:solidFill>
          </p:spPr>
        </p:sp>
      </p:grpSp>
      <p:sp>
        <p:nvSpPr>
          <p:cNvPr id="14" name="Freeform 14"/>
          <p:cNvSpPr/>
          <p:nvPr/>
        </p:nvSpPr>
        <p:spPr>
          <a:xfrm>
            <a:off x="7315056" y="6094590"/>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sp>
        <p:nvSpPr>
          <p:cNvPr id="15" name="Freeform 15"/>
          <p:cNvSpPr/>
          <p:nvPr/>
        </p:nvSpPr>
        <p:spPr>
          <a:xfrm>
            <a:off x="3468179" y="1371600"/>
            <a:ext cx="2817242" cy="1538918"/>
          </a:xfrm>
          <a:custGeom>
            <a:avLst/>
            <a:gdLst/>
            <a:ahLst/>
            <a:cxnLst/>
            <a:rect l="l" t="t" r="r" b="b"/>
            <a:pathLst>
              <a:path w="3595695" h="1964148">
                <a:moveTo>
                  <a:pt x="0" y="0"/>
                </a:moveTo>
                <a:lnTo>
                  <a:pt x="3595695" y="0"/>
                </a:lnTo>
                <a:lnTo>
                  <a:pt x="3595695" y="1964148"/>
                </a:lnTo>
                <a:lnTo>
                  <a:pt x="0" y="1964148"/>
                </a:lnTo>
                <a:lnTo>
                  <a:pt x="0" y="0"/>
                </a:lnTo>
                <a:close/>
              </a:path>
            </a:pathLst>
          </a:custGeom>
          <a:blipFill>
            <a:blip r:embed="rId4"/>
            <a:stretch>
              <a:fillRect/>
            </a:stretch>
          </a:blipFill>
        </p:spPr>
      </p:sp>
      <p:sp>
        <p:nvSpPr>
          <p:cNvPr id="16" name="TextBox 16"/>
          <p:cNvSpPr txBox="1"/>
          <p:nvPr/>
        </p:nvSpPr>
        <p:spPr>
          <a:xfrm>
            <a:off x="981901" y="3185511"/>
            <a:ext cx="7711440" cy="1640898"/>
          </a:xfrm>
          <a:prstGeom prst="rect">
            <a:avLst/>
          </a:prstGeom>
        </p:spPr>
        <p:txBody>
          <a:bodyPr wrap="square" lIns="0" tIns="0" rIns="0" bIns="0" rtlCol="0" anchor="t">
            <a:spAutoFit/>
          </a:bodyPr>
          <a:lstStyle/>
          <a:p>
            <a:pPr algn="ctr">
              <a:lnSpc>
                <a:spcPts val="6471"/>
              </a:lnSpc>
            </a:pPr>
            <a:r>
              <a:rPr lang="en-US" sz="5392" spc="-161" dirty="0">
                <a:solidFill>
                  <a:srgbClr val="1B87BE"/>
                </a:solidFill>
                <a:latin typeface="Arial Black" panose="020B0A04020102020204" pitchFamily="34" charset="0"/>
              </a:rPr>
              <a:t>the ACT® is NOT an IQ test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sp>
        <p:nvSpPr>
          <p:cNvPr id="7" name="Freeform 7"/>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grpSp>
        <p:nvGrpSpPr>
          <p:cNvPr id="8" name="Group 8"/>
          <p:cNvGrpSpPr/>
          <p:nvPr/>
        </p:nvGrpSpPr>
        <p:grpSpPr>
          <a:xfrm>
            <a:off x="-647805" y="497730"/>
            <a:ext cx="9591227" cy="771411"/>
            <a:chOff x="0" y="0"/>
            <a:chExt cx="3552306" cy="285708"/>
          </a:xfrm>
        </p:grpSpPr>
        <p:sp>
          <p:nvSpPr>
            <p:cNvPr id="9" name="Freeform 9"/>
            <p:cNvSpPr/>
            <p:nvPr/>
          </p:nvSpPr>
          <p:spPr>
            <a:xfrm>
              <a:off x="0" y="0"/>
              <a:ext cx="3552306" cy="285708"/>
            </a:xfrm>
            <a:custGeom>
              <a:avLst/>
              <a:gdLst/>
              <a:ahLst/>
              <a:cxnLst/>
              <a:rect l="l" t="t" r="r" b="b"/>
              <a:pathLst>
                <a:path w="3552306" h="285708">
                  <a:moveTo>
                    <a:pt x="29059" y="0"/>
                  </a:moveTo>
                  <a:lnTo>
                    <a:pt x="3523248" y="0"/>
                  </a:lnTo>
                  <a:cubicBezTo>
                    <a:pt x="3530955" y="0"/>
                    <a:pt x="3538346" y="3062"/>
                    <a:pt x="3543795" y="8511"/>
                  </a:cubicBezTo>
                  <a:cubicBezTo>
                    <a:pt x="3549245" y="13961"/>
                    <a:pt x="3552306" y="21352"/>
                    <a:pt x="3552306" y="29059"/>
                  </a:cubicBezTo>
                  <a:lnTo>
                    <a:pt x="3552306" y="256649"/>
                  </a:lnTo>
                  <a:cubicBezTo>
                    <a:pt x="3552306" y="264356"/>
                    <a:pt x="3549245" y="271747"/>
                    <a:pt x="3543795" y="277197"/>
                  </a:cubicBezTo>
                  <a:cubicBezTo>
                    <a:pt x="3538346" y="282646"/>
                    <a:pt x="3530955" y="285708"/>
                    <a:pt x="3523248" y="285708"/>
                  </a:cubicBezTo>
                  <a:lnTo>
                    <a:pt x="29059" y="285708"/>
                  </a:lnTo>
                  <a:cubicBezTo>
                    <a:pt x="21352" y="285708"/>
                    <a:pt x="13961" y="282646"/>
                    <a:pt x="8511" y="277197"/>
                  </a:cubicBezTo>
                  <a:cubicBezTo>
                    <a:pt x="3062" y="271747"/>
                    <a:pt x="0" y="264356"/>
                    <a:pt x="0" y="256649"/>
                  </a:cubicBezTo>
                  <a:lnTo>
                    <a:pt x="0" y="29059"/>
                  </a:lnTo>
                  <a:cubicBezTo>
                    <a:pt x="0" y="21352"/>
                    <a:pt x="3062" y="13961"/>
                    <a:pt x="8511" y="8511"/>
                  </a:cubicBezTo>
                  <a:cubicBezTo>
                    <a:pt x="13961" y="3062"/>
                    <a:pt x="21352" y="0"/>
                    <a:pt x="29059" y="0"/>
                  </a:cubicBezTo>
                  <a:close/>
                </a:path>
              </a:pathLst>
            </a:custGeom>
            <a:solidFill>
              <a:srgbClr val="8FBF26"/>
            </a:solidFill>
          </p:spPr>
        </p:sp>
        <p:sp>
          <p:nvSpPr>
            <p:cNvPr id="10" name="TextBox 10"/>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sp>
        <p:nvSpPr>
          <p:cNvPr id="11" name="TextBox 11"/>
          <p:cNvSpPr txBox="1"/>
          <p:nvPr/>
        </p:nvSpPr>
        <p:spPr>
          <a:xfrm>
            <a:off x="731520" y="633373"/>
            <a:ext cx="7765685" cy="509627"/>
          </a:xfrm>
          <a:prstGeom prst="rect">
            <a:avLst/>
          </a:prstGeom>
        </p:spPr>
        <p:txBody>
          <a:bodyPr lIns="0" tIns="0" rIns="0" bIns="0" rtlCol="0" anchor="t">
            <a:spAutoFit/>
          </a:bodyPr>
          <a:lstStyle/>
          <a:p>
            <a:pPr algn="l">
              <a:lnSpc>
                <a:spcPts val="4095"/>
              </a:lnSpc>
            </a:pPr>
            <a:r>
              <a:rPr lang="en-US" sz="3413" dirty="0">
                <a:solidFill>
                  <a:srgbClr val="FFFFFF"/>
                </a:solidFill>
                <a:latin typeface="Arial Black" panose="020B0A04020102020204" pitchFamily="34" charset="0"/>
              </a:rPr>
              <a:t>SOHCAHTOA</a:t>
            </a:r>
          </a:p>
        </p:txBody>
      </p:sp>
      <p:sp>
        <p:nvSpPr>
          <p:cNvPr id="12" name="TextBox 12"/>
          <p:cNvSpPr txBox="1"/>
          <p:nvPr/>
        </p:nvSpPr>
        <p:spPr>
          <a:xfrm>
            <a:off x="1163227" y="1553594"/>
            <a:ext cx="7427145" cy="1390650"/>
          </a:xfrm>
          <a:prstGeom prst="rect">
            <a:avLst/>
          </a:prstGeom>
        </p:spPr>
        <p:txBody>
          <a:bodyPr lIns="0" tIns="0" rIns="0" bIns="0" rtlCol="0" anchor="t">
            <a:spAutoFit/>
          </a:bodyPr>
          <a:lstStyle/>
          <a:p>
            <a:pPr>
              <a:lnSpc>
                <a:spcPts val="2713"/>
              </a:lnSpc>
            </a:pPr>
            <a:r>
              <a:rPr lang="en-US" sz="2261" spc="-88" dirty="0">
                <a:solidFill>
                  <a:srgbClr val="FFFFFF"/>
                </a:solidFill>
                <a:latin typeface="Arial" panose="020B0604020202020204" pitchFamily="34" charset="0"/>
              </a:rPr>
              <a:t>Sine= Opposite/Hypotenuse</a:t>
            </a:r>
          </a:p>
          <a:p>
            <a:pPr>
              <a:lnSpc>
                <a:spcPts val="2713"/>
              </a:lnSpc>
            </a:pPr>
            <a:r>
              <a:rPr lang="en-US" sz="2261" spc="-88" dirty="0">
                <a:solidFill>
                  <a:srgbClr val="FFFFFF"/>
                </a:solidFill>
                <a:latin typeface="Arial" panose="020B0604020202020204" pitchFamily="34" charset="0"/>
              </a:rPr>
              <a:t>Cosine= Adjacent/Hypotenuse </a:t>
            </a:r>
          </a:p>
          <a:p>
            <a:pPr>
              <a:lnSpc>
                <a:spcPts val="2713"/>
              </a:lnSpc>
            </a:pPr>
            <a:r>
              <a:rPr lang="en-US" sz="2261" spc="-88" dirty="0">
                <a:solidFill>
                  <a:srgbClr val="FFFFFF"/>
                </a:solidFill>
                <a:latin typeface="Arial" panose="020B0604020202020204" pitchFamily="34" charset="0"/>
              </a:rPr>
              <a:t>Tangent= Opposite/Adjacent </a:t>
            </a:r>
          </a:p>
          <a:p>
            <a:pPr algn="l">
              <a:lnSpc>
                <a:spcPts val="2713"/>
              </a:lnSpc>
            </a:pPr>
            <a:endParaRPr lang="en-US" sz="2261" spc="-88" dirty="0">
              <a:solidFill>
                <a:srgbClr val="FFFFFF"/>
              </a:solidFill>
              <a:latin typeface="Arial" panose="020B0604020202020204" pitchFamily="34" charset="0"/>
            </a:endParaRPr>
          </a:p>
        </p:txBody>
      </p:sp>
      <p:sp>
        <p:nvSpPr>
          <p:cNvPr id="13" name="Freeform 13"/>
          <p:cNvSpPr/>
          <p:nvPr/>
        </p:nvSpPr>
        <p:spPr>
          <a:xfrm>
            <a:off x="2485595" y="2843112"/>
            <a:ext cx="4939847" cy="3455749"/>
          </a:xfrm>
          <a:custGeom>
            <a:avLst/>
            <a:gdLst/>
            <a:ahLst/>
            <a:cxnLst/>
            <a:rect l="l" t="t" r="r" b="b"/>
            <a:pathLst>
              <a:path w="4939847" h="3455749">
                <a:moveTo>
                  <a:pt x="0" y="0"/>
                </a:moveTo>
                <a:lnTo>
                  <a:pt x="4939847" y="0"/>
                </a:lnTo>
                <a:lnTo>
                  <a:pt x="4939847" y="3455749"/>
                </a:lnTo>
                <a:lnTo>
                  <a:pt x="0" y="3455749"/>
                </a:lnTo>
                <a:lnTo>
                  <a:pt x="0" y="0"/>
                </a:lnTo>
                <a:close/>
              </a:path>
            </a:pathLst>
          </a:custGeom>
          <a:blipFill>
            <a:blip r:embed="rId4"/>
            <a:stretch>
              <a:fillRect/>
            </a:stretch>
          </a:blipFill>
        </p:spPr>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8FBF26"/>
        </a:solidFill>
        <a:effectLst/>
      </p:bgPr>
    </p:bg>
    <p:spTree>
      <p:nvGrpSpPr>
        <p:cNvPr id="1" name=""/>
        <p:cNvGrpSpPr/>
        <p:nvPr/>
      </p:nvGrpSpPr>
      <p:grpSpPr>
        <a:xfrm>
          <a:off x="0" y="0"/>
          <a:ext cx="0" cy="0"/>
          <a:chOff x="0" y="0"/>
          <a:chExt cx="0" cy="0"/>
        </a:xfrm>
      </p:grpSpPr>
      <p:grpSp>
        <p:nvGrpSpPr>
          <p:cNvPr id="2" name="Group 2"/>
          <p:cNvGrpSpPr/>
          <p:nvPr/>
        </p:nvGrpSpPr>
        <p:grpSpPr>
          <a:xfrm>
            <a:off x="-1996677" y="-2086924"/>
            <a:ext cx="5817926" cy="6890152"/>
            <a:chOff x="0" y="0"/>
            <a:chExt cx="7757235" cy="9186869"/>
          </a:xfrm>
        </p:grpSpPr>
        <p:grpSp>
          <p:nvGrpSpPr>
            <p:cNvPr id="3" name="Group 3"/>
            <p:cNvGrpSpPr/>
            <p:nvPr/>
          </p:nvGrpSpPr>
          <p:grpSpPr>
            <a:xfrm rot="-2700000">
              <a:off x="1363649" y="1933696"/>
              <a:ext cx="6479935" cy="2439845"/>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alpha val="14902"/>
                </a:srgbClr>
              </a:solidFill>
            </p:spPr>
          </p:sp>
        </p:grpSp>
        <p:grpSp>
          <p:nvGrpSpPr>
            <p:cNvPr id="5" name="Group 5"/>
            <p:cNvGrpSpPr/>
            <p:nvPr/>
          </p:nvGrpSpPr>
          <p:grpSpPr>
            <a:xfrm rot="-2700000">
              <a:off x="-159593" y="4636502"/>
              <a:ext cx="6980076" cy="2439845"/>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CCCED2">
                  <a:alpha val="14902"/>
                </a:srgbClr>
              </a:solidFill>
            </p:spPr>
          </p:sp>
        </p:grpSp>
      </p:grpSp>
      <p:grpSp>
        <p:nvGrpSpPr>
          <p:cNvPr id="7" name="Group 7"/>
          <p:cNvGrpSpPr/>
          <p:nvPr/>
        </p:nvGrpSpPr>
        <p:grpSpPr>
          <a:xfrm>
            <a:off x="5430392" y="6102010"/>
            <a:ext cx="2048794" cy="2426380"/>
            <a:chOff x="0" y="0"/>
            <a:chExt cx="2731725" cy="3235173"/>
          </a:xfrm>
        </p:grpSpPr>
        <p:grpSp>
          <p:nvGrpSpPr>
            <p:cNvPr id="8" name="Group 8"/>
            <p:cNvGrpSpPr/>
            <p:nvPr/>
          </p:nvGrpSpPr>
          <p:grpSpPr>
            <a:xfrm rot="-2700000">
              <a:off x="480212" y="680955"/>
              <a:ext cx="2281921" cy="859196"/>
              <a:chOff x="0" y="0"/>
              <a:chExt cx="1079350" cy="406400"/>
            </a:xfrm>
          </p:grpSpPr>
          <p:sp>
            <p:nvSpPr>
              <p:cNvPr id="9" name="Freeform 9"/>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solidFill>
            </p:spPr>
          </p:sp>
        </p:grpSp>
        <p:grpSp>
          <p:nvGrpSpPr>
            <p:cNvPr id="10" name="Group 10"/>
            <p:cNvGrpSpPr/>
            <p:nvPr/>
          </p:nvGrpSpPr>
          <p:grpSpPr>
            <a:xfrm rot="-2700000">
              <a:off x="-56201" y="1632753"/>
              <a:ext cx="2458047" cy="859196"/>
              <a:chOff x="0" y="0"/>
              <a:chExt cx="1162657" cy="406400"/>
            </a:xfrm>
          </p:grpSpPr>
          <p:sp>
            <p:nvSpPr>
              <p:cNvPr id="11" name="Freeform 11"/>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FFFFFF"/>
              </a:solidFill>
            </p:spPr>
          </p:sp>
        </p:grpSp>
      </p:grpSp>
      <p:grpSp>
        <p:nvGrpSpPr>
          <p:cNvPr id="12" name="Group 12"/>
          <p:cNvGrpSpPr/>
          <p:nvPr/>
        </p:nvGrpSpPr>
        <p:grpSpPr>
          <a:xfrm>
            <a:off x="8304142" y="-188626"/>
            <a:ext cx="2031570" cy="2528771"/>
            <a:chOff x="0" y="0"/>
            <a:chExt cx="2708760" cy="3371695"/>
          </a:xfrm>
        </p:grpSpPr>
        <p:grpSp>
          <p:nvGrpSpPr>
            <p:cNvPr id="13" name="Group 13"/>
            <p:cNvGrpSpPr/>
            <p:nvPr/>
          </p:nvGrpSpPr>
          <p:grpSpPr>
            <a:xfrm rot="-2700000">
              <a:off x="16262" y="1527745"/>
              <a:ext cx="2552216" cy="1103159"/>
              <a:chOff x="0" y="0"/>
              <a:chExt cx="940228" cy="406400"/>
            </a:xfrm>
          </p:grpSpPr>
          <p:sp>
            <p:nvSpPr>
              <p:cNvPr id="14" name="Freeform 14"/>
              <p:cNvSpPr/>
              <p:nvPr/>
            </p:nvSpPr>
            <p:spPr>
              <a:xfrm>
                <a:off x="17780" y="22860"/>
                <a:ext cx="914828" cy="360680"/>
              </a:xfrm>
              <a:custGeom>
                <a:avLst/>
                <a:gdLst/>
                <a:ahLst/>
                <a:cxnLst/>
                <a:rect l="l" t="t" r="r" b="b"/>
                <a:pathLst>
                  <a:path w="914828" h="360680">
                    <a:moveTo>
                      <a:pt x="914828" y="180340"/>
                    </a:moveTo>
                    <a:cubicBezTo>
                      <a:pt x="914828" y="81280"/>
                      <a:pt x="834818"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FFFFFF"/>
              </a:solidFill>
            </p:spPr>
          </p:sp>
        </p:grpSp>
        <p:grpSp>
          <p:nvGrpSpPr>
            <p:cNvPr id="15" name="Group 15"/>
            <p:cNvGrpSpPr/>
            <p:nvPr/>
          </p:nvGrpSpPr>
          <p:grpSpPr>
            <a:xfrm rot="-2700000">
              <a:off x="313039" y="669232"/>
              <a:ext cx="2349818" cy="1103159"/>
              <a:chOff x="0" y="0"/>
              <a:chExt cx="865665" cy="406400"/>
            </a:xfrm>
          </p:grpSpPr>
          <p:sp>
            <p:nvSpPr>
              <p:cNvPr id="16" name="Freeform 16"/>
              <p:cNvSpPr/>
              <p:nvPr/>
            </p:nvSpPr>
            <p:spPr>
              <a:xfrm>
                <a:off x="17780" y="22860"/>
                <a:ext cx="840266" cy="360680"/>
              </a:xfrm>
              <a:custGeom>
                <a:avLst/>
                <a:gdLst/>
                <a:ahLst/>
                <a:cxnLst/>
                <a:rect l="l" t="t" r="r" b="b"/>
                <a:pathLst>
                  <a:path w="840266" h="360680">
                    <a:moveTo>
                      <a:pt x="840266" y="180340"/>
                    </a:moveTo>
                    <a:cubicBezTo>
                      <a:pt x="840266" y="81280"/>
                      <a:pt x="760256" y="0"/>
                      <a:pt x="659926"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5" y="279400"/>
                      <a:pt x="840265" y="180340"/>
                    </a:cubicBezTo>
                    <a:close/>
                  </a:path>
                </a:pathLst>
              </a:custGeom>
              <a:solidFill>
                <a:srgbClr val="1B87BE"/>
              </a:solidFill>
            </p:spPr>
          </p:sp>
        </p:grpSp>
      </p:grpSp>
      <p:sp>
        <p:nvSpPr>
          <p:cNvPr id="21" name="TextBox 21"/>
          <p:cNvSpPr txBox="1"/>
          <p:nvPr/>
        </p:nvSpPr>
        <p:spPr>
          <a:xfrm>
            <a:off x="1078973" y="2244485"/>
            <a:ext cx="7520779" cy="5132944"/>
          </a:xfrm>
          <a:prstGeom prst="rect">
            <a:avLst/>
          </a:prstGeom>
        </p:spPr>
        <p:txBody>
          <a:bodyPr lIns="0" tIns="0" rIns="0" bIns="0" rtlCol="0" anchor="t">
            <a:spAutoFit/>
          </a:bodyPr>
          <a:lstStyle/>
          <a:p>
            <a:pPr>
              <a:lnSpc>
                <a:spcPts val="1802"/>
              </a:lnSpc>
            </a:pPr>
            <a:r>
              <a:rPr lang="en-US" sz="1877" spc="-73" dirty="0">
                <a:solidFill>
                  <a:srgbClr val="FFFFFF"/>
                </a:solidFill>
                <a:latin typeface="Arial" panose="020B0604020202020204" pitchFamily="34" charset="0"/>
              </a:rPr>
              <a:t>Walter recently vacationed in Paris. While there, he visited the Louvre, a famous art museum. Afterward, he took a 3.7-kilometer cab ride from the Louvre to the Eiffel Tower. A tour guide named Amélie informed him that 2.5 million rivets were used to build the tower, which stands 320 meters tall.</a:t>
            </a:r>
          </a:p>
          <a:p>
            <a:pPr>
              <a:lnSpc>
                <a:spcPts val="1802"/>
              </a:lnSpc>
            </a:pPr>
            <a:endParaRPr lang="en-US" sz="1877" spc="-73" dirty="0">
              <a:solidFill>
                <a:srgbClr val="FFFFFF"/>
              </a:solidFill>
              <a:latin typeface="Arial" panose="020B0604020202020204" pitchFamily="34" charset="0"/>
            </a:endParaRPr>
          </a:p>
          <a:p>
            <a:pPr>
              <a:lnSpc>
                <a:spcPts val="1802"/>
              </a:lnSpc>
            </a:pPr>
            <a:r>
              <a:rPr lang="en-US" sz="1877" spc="-73" dirty="0">
                <a:solidFill>
                  <a:srgbClr val="FFFFFF"/>
                </a:solidFill>
                <a:latin typeface="Arial" panose="020B0604020202020204" pitchFamily="34" charset="0"/>
              </a:rPr>
              <a:t>At a certain point, the angle of elevations formed by the level ground and the line from that point to the top of the Eiffel Tower is 70°. Which of the following expressions is equal to the distance, in meters, between that point and the center of the base of the tower?</a:t>
            </a:r>
          </a:p>
          <a:p>
            <a:pPr>
              <a:lnSpc>
                <a:spcPts val="2253"/>
              </a:lnSpc>
            </a:pPr>
            <a:endParaRPr lang="en-US" sz="1877" spc="-73" dirty="0">
              <a:solidFill>
                <a:srgbClr val="FFFFFF"/>
              </a:solidFill>
              <a:latin typeface="Arial" panose="020B0604020202020204" pitchFamily="34" charset="0"/>
            </a:endParaRPr>
          </a:p>
          <a:p>
            <a:pPr>
              <a:lnSpc>
                <a:spcPts val="2253"/>
              </a:lnSpc>
            </a:pPr>
            <a:r>
              <a:rPr lang="en-US" sz="1877" dirty="0">
                <a:solidFill>
                  <a:srgbClr val="FFFFFF"/>
                </a:solidFill>
                <a:latin typeface="Arial" panose="020B0604020202020204" pitchFamily="34" charset="0"/>
              </a:rPr>
              <a:t>F. 320 cos 70°</a:t>
            </a:r>
          </a:p>
          <a:p>
            <a:pPr>
              <a:lnSpc>
                <a:spcPts val="2253"/>
              </a:lnSpc>
            </a:pPr>
            <a:r>
              <a:rPr lang="en-US" sz="1877" dirty="0">
                <a:solidFill>
                  <a:srgbClr val="FFFFFF"/>
                </a:solidFill>
                <a:latin typeface="Arial" panose="020B0604020202020204" pitchFamily="34" charset="0"/>
              </a:rPr>
              <a:t>G. 320 sin 70°</a:t>
            </a:r>
          </a:p>
          <a:p>
            <a:pPr>
              <a:lnSpc>
                <a:spcPts val="2253"/>
              </a:lnSpc>
            </a:pPr>
            <a:r>
              <a:rPr lang="en-US" sz="1877" dirty="0">
                <a:solidFill>
                  <a:srgbClr val="FFFFFF"/>
                </a:solidFill>
                <a:latin typeface="Arial" panose="020B0604020202020204" pitchFamily="34" charset="0"/>
              </a:rPr>
              <a:t>H. 320 tan 70° </a:t>
            </a:r>
          </a:p>
          <a:p>
            <a:pPr>
              <a:lnSpc>
                <a:spcPts val="2138"/>
              </a:lnSpc>
            </a:pPr>
            <a:r>
              <a:rPr lang="en-US" sz="1596" dirty="0">
                <a:solidFill>
                  <a:srgbClr val="FFFFFF"/>
                </a:solidFill>
                <a:latin typeface="Arial" panose="020B0604020202020204" pitchFamily="34" charset="0"/>
              </a:rPr>
              <a:t>I.       320</a:t>
            </a:r>
          </a:p>
          <a:p>
            <a:pPr>
              <a:lnSpc>
                <a:spcPts val="2138"/>
              </a:lnSpc>
            </a:pPr>
            <a:r>
              <a:rPr lang="en-US" sz="1596" dirty="0">
                <a:solidFill>
                  <a:srgbClr val="FFFFFF"/>
                </a:solidFill>
                <a:latin typeface="Arial" panose="020B0604020202020204" pitchFamily="34" charset="0"/>
              </a:rPr>
              <a:t>       sin 70°</a:t>
            </a:r>
          </a:p>
          <a:p>
            <a:pPr>
              <a:lnSpc>
                <a:spcPts val="1915"/>
              </a:lnSpc>
            </a:pPr>
            <a:r>
              <a:rPr lang="en-US" sz="1596" dirty="0">
                <a:solidFill>
                  <a:srgbClr val="FFFFFF"/>
                </a:solidFill>
                <a:latin typeface="Arial" panose="020B0604020202020204" pitchFamily="34" charset="0"/>
              </a:rPr>
              <a:t>J.      320</a:t>
            </a:r>
          </a:p>
          <a:p>
            <a:pPr>
              <a:lnSpc>
                <a:spcPts val="1915"/>
              </a:lnSpc>
            </a:pPr>
            <a:r>
              <a:rPr lang="en-US" sz="1596" dirty="0">
                <a:solidFill>
                  <a:srgbClr val="FFFFFF"/>
                </a:solidFill>
                <a:latin typeface="Arial" panose="020B0604020202020204" pitchFamily="34" charset="0"/>
              </a:rPr>
              <a:t>       tan 70°</a:t>
            </a:r>
          </a:p>
          <a:p>
            <a:pPr>
              <a:lnSpc>
                <a:spcPts val="2253"/>
              </a:lnSpc>
            </a:pPr>
            <a:endParaRPr lang="en-US" sz="1596" dirty="0">
              <a:solidFill>
                <a:srgbClr val="FFFFFF"/>
              </a:solidFill>
              <a:latin typeface="Arial" panose="020B0604020202020204" pitchFamily="34" charset="0"/>
            </a:endParaRPr>
          </a:p>
          <a:p>
            <a:pPr>
              <a:lnSpc>
                <a:spcPts val="2253"/>
              </a:lnSpc>
            </a:pPr>
            <a:endParaRPr lang="en-US" sz="1596" dirty="0">
              <a:solidFill>
                <a:srgbClr val="FFFFFF"/>
              </a:solidFill>
              <a:latin typeface="Arial" panose="020B0604020202020204" pitchFamily="34" charset="0"/>
            </a:endParaRPr>
          </a:p>
          <a:p>
            <a:pPr algn="l">
              <a:lnSpc>
                <a:spcPts val="2253"/>
              </a:lnSpc>
            </a:pPr>
            <a:endParaRPr lang="en-US" sz="1596" dirty="0">
              <a:solidFill>
                <a:srgbClr val="FFFFFF"/>
              </a:solidFill>
              <a:latin typeface="Arial" panose="020B0604020202020204" pitchFamily="34" charset="0"/>
            </a:endParaRPr>
          </a:p>
        </p:txBody>
      </p:sp>
      <p:sp>
        <p:nvSpPr>
          <p:cNvPr id="22" name="Freeform 22"/>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sp>
        <p:nvSpPr>
          <p:cNvPr id="23" name="AutoShape 23"/>
          <p:cNvSpPr/>
          <p:nvPr/>
        </p:nvSpPr>
        <p:spPr>
          <a:xfrm>
            <a:off x="1319658" y="6087722"/>
            <a:ext cx="1063000" cy="0"/>
          </a:xfrm>
          <a:prstGeom prst="line">
            <a:avLst/>
          </a:prstGeom>
          <a:ln w="9525" cap="flat">
            <a:solidFill>
              <a:srgbClr val="FFFFFF"/>
            </a:solidFill>
            <a:prstDash val="solid"/>
            <a:headEnd type="none" w="sm" len="sm"/>
            <a:tailEnd type="none" w="sm" len="sm"/>
          </a:ln>
        </p:spPr>
      </p:sp>
      <p:sp>
        <p:nvSpPr>
          <p:cNvPr id="24" name="AutoShape 24"/>
          <p:cNvSpPr/>
          <p:nvPr/>
        </p:nvSpPr>
        <p:spPr>
          <a:xfrm>
            <a:off x="1319658" y="6626543"/>
            <a:ext cx="1063000" cy="0"/>
          </a:xfrm>
          <a:prstGeom prst="line">
            <a:avLst/>
          </a:prstGeom>
          <a:ln w="9525" cap="flat">
            <a:solidFill>
              <a:srgbClr val="FFFFFF"/>
            </a:solidFill>
            <a:prstDash val="solid"/>
            <a:headEnd type="none" w="sm" len="sm"/>
            <a:tailEnd type="none" w="sm" len="sm"/>
          </a:ln>
        </p:spPr>
      </p:sp>
      <p:sp>
        <p:nvSpPr>
          <p:cNvPr id="25" name="Freeform 18">
            <a:extLst>
              <a:ext uri="{FF2B5EF4-FFF2-40B4-BE49-F238E27FC236}">
                <a16:creationId xmlns:a16="http://schemas.microsoft.com/office/drawing/2014/main" id="{5B54FE4D-35A3-D2CF-BAC7-05B03080619F}"/>
              </a:ext>
            </a:extLst>
          </p:cNvPr>
          <p:cNvSpPr/>
          <p:nvPr/>
        </p:nvSpPr>
        <p:spPr>
          <a:xfrm>
            <a:off x="745768" y="877911"/>
            <a:ext cx="3516568" cy="960431"/>
          </a:xfrm>
          <a:custGeom>
            <a:avLst/>
            <a:gdLst/>
            <a:ahLst/>
            <a:cxnLst/>
            <a:rect l="l" t="t" r="r" b="b"/>
            <a:pathLst>
              <a:path w="4688758" h="1280575">
                <a:moveTo>
                  <a:pt x="0" y="0"/>
                </a:moveTo>
                <a:lnTo>
                  <a:pt x="4688759" y="0"/>
                </a:lnTo>
                <a:lnTo>
                  <a:pt x="4688759" y="1280575"/>
                </a:lnTo>
                <a:lnTo>
                  <a:pt x="0" y="1280575"/>
                </a:lnTo>
                <a:close/>
              </a:path>
            </a:pathLst>
          </a:custGeom>
          <a:solidFill>
            <a:srgbClr val="FFFFFF"/>
          </a:solidFill>
          <a:ln w="31750">
            <a:solidFill>
              <a:schemeClr val="accent1"/>
            </a:solidFill>
          </a:ln>
        </p:spPr>
      </p:sp>
      <p:sp>
        <p:nvSpPr>
          <p:cNvPr id="26" name="TextBox 20">
            <a:extLst>
              <a:ext uri="{FF2B5EF4-FFF2-40B4-BE49-F238E27FC236}">
                <a16:creationId xmlns:a16="http://schemas.microsoft.com/office/drawing/2014/main" id="{7B9B3E62-FA65-9B06-C8CB-BC38A4B960CA}"/>
              </a:ext>
            </a:extLst>
          </p:cNvPr>
          <p:cNvSpPr txBox="1"/>
          <p:nvPr/>
        </p:nvSpPr>
        <p:spPr>
          <a:xfrm>
            <a:off x="821386" y="982448"/>
            <a:ext cx="3365332" cy="935683"/>
          </a:xfrm>
          <a:prstGeom prst="rect">
            <a:avLst/>
          </a:prstGeom>
        </p:spPr>
        <p:txBody>
          <a:bodyPr lIns="50800" tIns="50800" rIns="50800" bIns="50800" rtlCol="0" anchor="t"/>
          <a:lstStyle/>
          <a:p>
            <a:pPr algn="ctr">
              <a:lnSpc>
                <a:spcPts val="5759"/>
              </a:lnSpc>
            </a:pPr>
            <a:r>
              <a:rPr lang="en-US" sz="4800" dirty="0">
                <a:solidFill>
                  <a:srgbClr val="1B87BE"/>
                </a:solidFill>
                <a:latin typeface="Arial Black" panose="020B0A04020102020204" pitchFamily="34" charset="0"/>
              </a:rPr>
              <a:t>EXAMPLE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8FBF26"/>
        </a:solidFill>
        <a:effectLst/>
      </p:bgPr>
    </p:bg>
    <p:spTree>
      <p:nvGrpSpPr>
        <p:cNvPr id="1" name=""/>
        <p:cNvGrpSpPr/>
        <p:nvPr/>
      </p:nvGrpSpPr>
      <p:grpSpPr>
        <a:xfrm>
          <a:off x="0" y="0"/>
          <a:ext cx="0" cy="0"/>
          <a:chOff x="0" y="0"/>
          <a:chExt cx="0" cy="0"/>
        </a:xfrm>
      </p:grpSpPr>
      <p:grpSp>
        <p:nvGrpSpPr>
          <p:cNvPr id="2" name="Group 2"/>
          <p:cNvGrpSpPr/>
          <p:nvPr/>
        </p:nvGrpSpPr>
        <p:grpSpPr>
          <a:xfrm>
            <a:off x="-1996677" y="-2086924"/>
            <a:ext cx="5817926" cy="6890152"/>
            <a:chOff x="0" y="0"/>
            <a:chExt cx="7757235" cy="9186869"/>
          </a:xfrm>
        </p:grpSpPr>
        <p:grpSp>
          <p:nvGrpSpPr>
            <p:cNvPr id="3" name="Group 3"/>
            <p:cNvGrpSpPr/>
            <p:nvPr/>
          </p:nvGrpSpPr>
          <p:grpSpPr>
            <a:xfrm rot="-2700000">
              <a:off x="1363649" y="1933696"/>
              <a:ext cx="6479935" cy="2439845"/>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alpha val="14902"/>
                </a:srgbClr>
              </a:solidFill>
            </p:spPr>
          </p:sp>
        </p:grpSp>
        <p:grpSp>
          <p:nvGrpSpPr>
            <p:cNvPr id="5" name="Group 5"/>
            <p:cNvGrpSpPr/>
            <p:nvPr/>
          </p:nvGrpSpPr>
          <p:grpSpPr>
            <a:xfrm rot="-2700000">
              <a:off x="-159593" y="4636502"/>
              <a:ext cx="6980076" cy="2439845"/>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CCCED2">
                  <a:alpha val="14902"/>
                </a:srgbClr>
              </a:solidFill>
            </p:spPr>
          </p:sp>
        </p:grpSp>
      </p:grpSp>
      <p:grpSp>
        <p:nvGrpSpPr>
          <p:cNvPr id="7" name="Group 7"/>
          <p:cNvGrpSpPr/>
          <p:nvPr/>
        </p:nvGrpSpPr>
        <p:grpSpPr>
          <a:xfrm>
            <a:off x="5406557" y="6198744"/>
            <a:ext cx="2048794" cy="2426380"/>
            <a:chOff x="0" y="0"/>
            <a:chExt cx="2731725" cy="3235173"/>
          </a:xfrm>
        </p:grpSpPr>
        <p:grpSp>
          <p:nvGrpSpPr>
            <p:cNvPr id="8" name="Group 8"/>
            <p:cNvGrpSpPr/>
            <p:nvPr/>
          </p:nvGrpSpPr>
          <p:grpSpPr>
            <a:xfrm rot="-2700000">
              <a:off x="480212" y="680955"/>
              <a:ext cx="2281921" cy="859196"/>
              <a:chOff x="0" y="0"/>
              <a:chExt cx="1079350" cy="406400"/>
            </a:xfrm>
          </p:grpSpPr>
          <p:sp>
            <p:nvSpPr>
              <p:cNvPr id="9" name="Freeform 9"/>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solidFill>
            </p:spPr>
          </p:sp>
        </p:grpSp>
        <p:grpSp>
          <p:nvGrpSpPr>
            <p:cNvPr id="10" name="Group 10"/>
            <p:cNvGrpSpPr/>
            <p:nvPr/>
          </p:nvGrpSpPr>
          <p:grpSpPr>
            <a:xfrm rot="-2700000">
              <a:off x="-56201" y="1632753"/>
              <a:ext cx="2458047" cy="859196"/>
              <a:chOff x="0" y="0"/>
              <a:chExt cx="1162657" cy="406400"/>
            </a:xfrm>
          </p:grpSpPr>
          <p:sp>
            <p:nvSpPr>
              <p:cNvPr id="11" name="Freeform 11"/>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FFFFFF"/>
              </a:solidFill>
            </p:spPr>
          </p:sp>
        </p:grpSp>
      </p:grpSp>
      <p:grpSp>
        <p:nvGrpSpPr>
          <p:cNvPr id="12" name="Group 12"/>
          <p:cNvGrpSpPr/>
          <p:nvPr/>
        </p:nvGrpSpPr>
        <p:grpSpPr>
          <a:xfrm>
            <a:off x="8304142" y="-188626"/>
            <a:ext cx="2031570" cy="2528771"/>
            <a:chOff x="0" y="0"/>
            <a:chExt cx="2708760" cy="3371695"/>
          </a:xfrm>
        </p:grpSpPr>
        <p:grpSp>
          <p:nvGrpSpPr>
            <p:cNvPr id="13" name="Group 13"/>
            <p:cNvGrpSpPr/>
            <p:nvPr/>
          </p:nvGrpSpPr>
          <p:grpSpPr>
            <a:xfrm rot="-2700000">
              <a:off x="16262" y="1527745"/>
              <a:ext cx="2552216" cy="1103159"/>
              <a:chOff x="0" y="0"/>
              <a:chExt cx="940228" cy="406400"/>
            </a:xfrm>
          </p:grpSpPr>
          <p:sp>
            <p:nvSpPr>
              <p:cNvPr id="14" name="Freeform 14"/>
              <p:cNvSpPr/>
              <p:nvPr/>
            </p:nvSpPr>
            <p:spPr>
              <a:xfrm>
                <a:off x="17780" y="22860"/>
                <a:ext cx="914828" cy="360680"/>
              </a:xfrm>
              <a:custGeom>
                <a:avLst/>
                <a:gdLst/>
                <a:ahLst/>
                <a:cxnLst/>
                <a:rect l="l" t="t" r="r" b="b"/>
                <a:pathLst>
                  <a:path w="914828" h="360680">
                    <a:moveTo>
                      <a:pt x="914828" y="180340"/>
                    </a:moveTo>
                    <a:cubicBezTo>
                      <a:pt x="914828" y="81280"/>
                      <a:pt x="834818"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FFFFFF"/>
              </a:solidFill>
            </p:spPr>
          </p:sp>
        </p:grpSp>
        <p:grpSp>
          <p:nvGrpSpPr>
            <p:cNvPr id="15" name="Group 15"/>
            <p:cNvGrpSpPr/>
            <p:nvPr/>
          </p:nvGrpSpPr>
          <p:grpSpPr>
            <a:xfrm rot="-2700000">
              <a:off x="313039" y="669232"/>
              <a:ext cx="2349818" cy="1103159"/>
              <a:chOff x="0" y="0"/>
              <a:chExt cx="865665" cy="406400"/>
            </a:xfrm>
          </p:grpSpPr>
          <p:sp>
            <p:nvSpPr>
              <p:cNvPr id="16" name="Freeform 16"/>
              <p:cNvSpPr/>
              <p:nvPr/>
            </p:nvSpPr>
            <p:spPr>
              <a:xfrm>
                <a:off x="17780" y="22860"/>
                <a:ext cx="840266" cy="360680"/>
              </a:xfrm>
              <a:custGeom>
                <a:avLst/>
                <a:gdLst/>
                <a:ahLst/>
                <a:cxnLst/>
                <a:rect l="l" t="t" r="r" b="b"/>
                <a:pathLst>
                  <a:path w="840266" h="360680">
                    <a:moveTo>
                      <a:pt x="840266" y="180340"/>
                    </a:moveTo>
                    <a:cubicBezTo>
                      <a:pt x="840266" y="81280"/>
                      <a:pt x="760256" y="0"/>
                      <a:pt x="659926"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5" y="279400"/>
                      <a:pt x="840265" y="180340"/>
                    </a:cubicBezTo>
                    <a:close/>
                  </a:path>
                </a:pathLst>
              </a:custGeom>
              <a:solidFill>
                <a:srgbClr val="1B87BE"/>
              </a:solidFill>
            </p:spPr>
          </p:sp>
        </p:grpSp>
      </p:grpSp>
      <p:sp>
        <p:nvSpPr>
          <p:cNvPr id="21" name="Freeform 21"/>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sp>
        <p:nvSpPr>
          <p:cNvPr id="22" name="TextBox 22"/>
          <p:cNvSpPr txBox="1"/>
          <p:nvPr/>
        </p:nvSpPr>
        <p:spPr>
          <a:xfrm>
            <a:off x="923643" y="2428989"/>
            <a:ext cx="7674251" cy="4078039"/>
          </a:xfrm>
          <a:prstGeom prst="rect">
            <a:avLst/>
          </a:prstGeom>
        </p:spPr>
        <p:txBody>
          <a:bodyPr lIns="0" tIns="0" rIns="0" bIns="0" rtlCol="0" anchor="t">
            <a:spAutoFit/>
          </a:bodyPr>
          <a:lstStyle/>
          <a:p>
            <a:pPr>
              <a:lnSpc>
                <a:spcPts val="2399"/>
              </a:lnSpc>
            </a:pPr>
            <a:r>
              <a:rPr lang="en-US" sz="2499" spc="-97" dirty="0">
                <a:solidFill>
                  <a:srgbClr val="FFFFFF"/>
                </a:solidFill>
                <a:latin typeface="Arial" panose="020B0604020202020204" pitchFamily="34" charset="0"/>
              </a:rPr>
              <a:t>The sum of 2 positive numbers is 151. The lesser number is 19 more than the square root of the greater number. What is the value of the greater number minus the lesser number?</a:t>
            </a:r>
          </a:p>
          <a:p>
            <a:pPr>
              <a:lnSpc>
                <a:spcPts val="2399"/>
              </a:lnSpc>
            </a:pPr>
            <a:endParaRPr lang="en-US" sz="2499" spc="-97" dirty="0">
              <a:solidFill>
                <a:srgbClr val="FFFFFF"/>
              </a:solidFill>
              <a:latin typeface="Arial" panose="020B0604020202020204" pitchFamily="34" charset="0"/>
            </a:endParaRPr>
          </a:p>
          <a:p>
            <a:pPr>
              <a:lnSpc>
                <a:spcPts val="2999"/>
              </a:lnSpc>
            </a:pPr>
            <a:r>
              <a:rPr lang="en-US" sz="2499" dirty="0">
                <a:solidFill>
                  <a:srgbClr val="FFFFFF"/>
                </a:solidFill>
                <a:latin typeface="Arial" panose="020B0604020202020204" pitchFamily="34" charset="0"/>
              </a:rPr>
              <a:t>A. 19</a:t>
            </a:r>
          </a:p>
          <a:p>
            <a:pPr>
              <a:lnSpc>
                <a:spcPts val="2999"/>
              </a:lnSpc>
            </a:pPr>
            <a:r>
              <a:rPr lang="en-US" sz="2499" dirty="0">
                <a:solidFill>
                  <a:srgbClr val="FFFFFF"/>
                </a:solidFill>
                <a:latin typeface="Arial" panose="020B0604020202020204" pitchFamily="34" charset="0"/>
              </a:rPr>
              <a:t>B. 66</a:t>
            </a:r>
          </a:p>
          <a:p>
            <a:pPr>
              <a:lnSpc>
                <a:spcPts val="2999"/>
              </a:lnSpc>
            </a:pPr>
            <a:r>
              <a:rPr lang="en-US" sz="2499" dirty="0">
                <a:solidFill>
                  <a:srgbClr val="FFFFFF"/>
                </a:solidFill>
                <a:latin typeface="Arial" panose="020B0604020202020204" pitchFamily="34" charset="0"/>
              </a:rPr>
              <a:t>C. 85</a:t>
            </a:r>
          </a:p>
          <a:p>
            <a:pPr>
              <a:lnSpc>
                <a:spcPts val="2999"/>
              </a:lnSpc>
            </a:pPr>
            <a:r>
              <a:rPr lang="en-US" sz="2499" dirty="0">
                <a:solidFill>
                  <a:srgbClr val="FFFFFF"/>
                </a:solidFill>
                <a:latin typeface="Arial" panose="020B0604020202020204" pitchFamily="34" charset="0"/>
              </a:rPr>
              <a:t>D. 91</a:t>
            </a:r>
          </a:p>
          <a:p>
            <a:pPr>
              <a:lnSpc>
                <a:spcPts val="2999"/>
              </a:lnSpc>
            </a:pPr>
            <a:r>
              <a:rPr lang="en-US" sz="2499" dirty="0">
                <a:solidFill>
                  <a:srgbClr val="FFFFFF"/>
                </a:solidFill>
                <a:latin typeface="Arial" panose="020B0604020202020204" pitchFamily="34" charset="0"/>
              </a:rPr>
              <a:t>E. 121</a:t>
            </a:r>
          </a:p>
          <a:p>
            <a:pPr>
              <a:lnSpc>
                <a:spcPts val="2399"/>
              </a:lnSpc>
            </a:pPr>
            <a:endParaRPr lang="en-US" sz="2499" dirty="0">
              <a:solidFill>
                <a:srgbClr val="FFFFFF"/>
              </a:solidFill>
              <a:latin typeface="Arial" panose="020B0604020202020204" pitchFamily="34" charset="0"/>
            </a:endParaRPr>
          </a:p>
          <a:p>
            <a:pPr algn="l">
              <a:lnSpc>
                <a:spcPts val="2399"/>
              </a:lnSpc>
            </a:pPr>
            <a:endParaRPr lang="en-US" sz="2499" dirty="0">
              <a:solidFill>
                <a:srgbClr val="FFFFFF"/>
              </a:solidFill>
              <a:latin typeface="Arial" panose="020B0604020202020204" pitchFamily="34" charset="0"/>
            </a:endParaRPr>
          </a:p>
        </p:txBody>
      </p:sp>
      <p:grpSp>
        <p:nvGrpSpPr>
          <p:cNvPr id="23" name="Group 23"/>
          <p:cNvGrpSpPr/>
          <p:nvPr/>
        </p:nvGrpSpPr>
        <p:grpSpPr>
          <a:xfrm>
            <a:off x="-3276600" y="1827349"/>
            <a:ext cx="9591227" cy="412870"/>
            <a:chOff x="0" y="0"/>
            <a:chExt cx="3552306" cy="152915"/>
          </a:xfrm>
        </p:grpSpPr>
        <p:sp>
          <p:nvSpPr>
            <p:cNvPr id="24" name="Freeform 24"/>
            <p:cNvSpPr/>
            <p:nvPr/>
          </p:nvSpPr>
          <p:spPr>
            <a:xfrm>
              <a:off x="0" y="0"/>
              <a:ext cx="3552306" cy="152915"/>
            </a:xfrm>
            <a:custGeom>
              <a:avLst/>
              <a:gdLst/>
              <a:ahLst/>
              <a:cxnLst/>
              <a:rect l="l" t="t" r="r" b="b"/>
              <a:pathLst>
                <a:path w="3552306" h="152915">
                  <a:moveTo>
                    <a:pt x="29059" y="0"/>
                  </a:moveTo>
                  <a:lnTo>
                    <a:pt x="3523248" y="0"/>
                  </a:lnTo>
                  <a:cubicBezTo>
                    <a:pt x="3530955" y="0"/>
                    <a:pt x="3538346" y="3062"/>
                    <a:pt x="3543795" y="8511"/>
                  </a:cubicBezTo>
                  <a:cubicBezTo>
                    <a:pt x="3549245" y="13961"/>
                    <a:pt x="3552306" y="21352"/>
                    <a:pt x="3552306" y="29059"/>
                  </a:cubicBezTo>
                  <a:lnTo>
                    <a:pt x="3552306" y="123856"/>
                  </a:lnTo>
                  <a:cubicBezTo>
                    <a:pt x="3552306" y="131563"/>
                    <a:pt x="3549245" y="138954"/>
                    <a:pt x="3543795" y="144404"/>
                  </a:cubicBezTo>
                  <a:cubicBezTo>
                    <a:pt x="3538346" y="149853"/>
                    <a:pt x="3530955" y="152915"/>
                    <a:pt x="3523248" y="152915"/>
                  </a:cubicBezTo>
                  <a:lnTo>
                    <a:pt x="29059" y="152915"/>
                  </a:lnTo>
                  <a:cubicBezTo>
                    <a:pt x="21352" y="152915"/>
                    <a:pt x="13961" y="149853"/>
                    <a:pt x="8511" y="144404"/>
                  </a:cubicBezTo>
                  <a:cubicBezTo>
                    <a:pt x="3062" y="138954"/>
                    <a:pt x="0" y="131563"/>
                    <a:pt x="0" y="123856"/>
                  </a:cubicBezTo>
                  <a:lnTo>
                    <a:pt x="0" y="29059"/>
                  </a:lnTo>
                  <a:cubicBezTo>
                    <a:pt x="0" y="21352"/>
                    <a:pt x="3062" y="13961"/>
                    <a:pt x="8511" y="8511"/>
                  </a:cubicBezTo>
                  <a:cubicBezTo>
                    <a:pt x="13961" y="3062"/>
                    <a:pt x="21352" y="0"/>
                    <a:pt x="29059" y="0"/>
                  </a:cubicBezTo>
                  <a:close/>
                </a:path>
              </a:pathLst>
            </a:custGeom>
            <a:solidFill>
              <a:srgbClr val="1B87BE"/>
            </a:solidFill>
          </p:spPr>
        </p:sp>
        <p:sp>
          <p:nvSpPr>
            <p:cNvPr id="25" name="TextBox 25"/>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sp>
        <p:nvSpPr>
          <p:cNvPr id="26" name="TextBox 26"/>
          <p:cNvSpPr txBox="1"/>
          <p:nvPr/>
        </p:nvSpPr>
        <p:spPr>
          <a:xfrm>
            <a:off x="923643" y="1848180"/>
            <a:ext cx="5802113" cy="384336"/>
          </a:xfrm>
          <a:prstGeom prst="rect">
            <a:avLst/>
          </a:prstGeom>
        </p:spPr>
        <p:txBody>
          <a:bodyPr lIns="0" tIns="0" rIns="0" bIns="0" rtlCol="0" anchor="t">
            <a:spAutoFit/>
          </a:bodyPr>
          <a:lstStyle/>
          <a:p>
            <a:pPr algn="l">
              <a:lnSpc>
                <a:spcPts val="3060"/>
              </a:lnSpc>
            </a:pPr>
            <a:r>
              <a:rPr lang="en-US" sz="2550" dirty="0">
                <a:solidFill>
                  <a:srgbClr val="FFFFFF"/>
                </a:solidFill>
                <a:latin typeface="Arial Black" panose="020B0A04020102020204" pitchFamily="34" charset="0"/>
              </a:rPr>
              <a:t>Difficult Questions</a:t>
            </a:r>
          </a:p>
        </p:txBody>
      </p:sp>
      <p:sp>
        <p:nvSpPr>
          <p:cNvPr id="27" name="Freeform 18">
            <a:extLst>
              <a:ext uri="{FF2B5EF4-FFF2-40B4-BE49-F238E27FC236}">
                <a16:creationId xmlns:a16="http://schemas.microsoft.com/office/drawing/2014/main" id="{99499232-CBD3-1499-4D80-EE7AAEFC4E84}"/>
              </a:ext>
            </a:extLst>
          </p:cNvPr>
          <p:cNvSpPr/>
          <p:nvPr/>
        </p:nvSpPr>
        <p:spPr>
          <a:xfrm>
            <a:off x="745768" y="877911"/>
            <a:ext cx="3516568" cy="960431"/>
          </a:xfrm>
          <a:custGeom>
            <a:avLst/>
            <a:gdLst/>
            <a:ahLst/>
            <a:cxnLst/>
            <a:rect l="l" t="t" r="r" b="b"/>
            <a:pathLst>
              <a:path w="4688758" h="1280575">
                <a:moveTo>
                  <a:pt x="0" y="0"/>
                </a:moveTo>
                <a:lnTo>
                  <a:pt x="4688759" y="0"/>
                </a:lnTo>
                <a:lnTo>
                  <a:pt x="4688759" y="1280575"/>
                </a:lnTo>
                <a:lnTo>
                  <a:pt x="0" y="1280575"/>
                </a:lnTo>
                <a:close/>
              </a:path>
            </a:pathLst>
          </a:custGeom>
          <a:solidFill>
            <a:srgbClr val="FFFFFF"/>
          </a:solidFill>
          <a:ln w="31750">
            <a:solidFill>
              <a:schemeClr val="accent1"/>
            </a:solidFill>
          </a:ln>
        </p:spPr>
      </p:sp>
      <p:sp>
        <p:nvSpPr>
          <p:cNvPr id="28" name="TextBox 20">
            <a:extLst>
              <a:ext uri="{FF2B5EF4-FFF2-40B4-BE49-F238E27FC236}">
                <a16:creationId xmlns:a16="http://schemas.microsoft.com/office/drawing/2014/main" id="{BF70A634-E974-213E-CC0A-A513B89A4E47}"/>
              </a:ext>
            </a:extLst>
          </p:cNvPr>
          <p:cNvSpPr txBox="1"/>
          <p:nvPr/>
        </p:nvSpPr>
        <p:spPr>
          <a:xfrm>
            <a:off x="821386" y="982448"/>
            <a:ext cx="3365332" cy="935683"/>
          </a:xfrm>
          <a:prstGeom prst="rect">
            <a:avLst/>
          </a:prstGeom>
        </p:spPr>
        <p:txBody>
          <a:bodyPr lIns="50800" tIns="50800" rIns="50800" bIns="50800" rtlCol="0" anchor="t"/>
          <a:lstStyle/>
          <a:p>
            <a:pPr algn="ctr">
              <a:lnSpc>
                <a:spcPts val="5759"/>
              </a:lnSpc>
            </a:pPr>
            <a:r>
              <a:rPr lang="en-US" sz="4800" dirty="0">
                <a:solidFill>
                  <a:srgbClr val="1B87BE"/>
                </a:solidFill>
                <a:latin typeface="Arial Black" panose="020B0A04020102020204" pitchFamily="34" charset="0"/>
              </a:rPr>
              <a:t>EXAMPLE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8FBF26"/>
        </a:solidFill>
        <a:effectLst/>
      </p:bgPr>
    </p:bg>
    <p:spTree>
      <p:nvGrpSpPr>
        <p:cNvPr id="1" name=""/>
        <p:cNvGrpSpPr/>
        <p:nvPr/>
      </p:nvGrpSpPr>
      <p:grpSpPr>
        <a:xfrm>
          <a:off x="0" y="0"/>
          <a:ext cx="0" cy="0"/>
          <a:chOff x="0" y="0"/>
          <a:chExt cx="0" cy="0"/>
        </a:xfrm>
      </p:grpSpPr>
      <p:grpSp>
        <p:nvGrpSpPr>
          <p:cNvPr id="2" name="Group 2"/>
          <p:cNvGrpSpPr/>
          <p:nvPr/>
        </p:nvGrpSpPr>
        <p:grpSpPr>
          <a:xfrm>
            <a:off x="-1996677" y="-2086924"/>
            <a:ext cx="5817926" cy="6890152"/>
            <a:chOff x="0" y="0"/>
            <a:chExt cx="7757235" cy="9186869"/>
          </a:xfrm>
        </p:grpSpPr>
        <p:grpSp>
          <p:nvGrpSpPr>
            <p:cNvPr id="3" name="Group 3"/>
            <p:cNvGrpSpPr/>
            <p:nvPr/>
          </p:nvGrpSpPr>
          <p:grpSpPr>
            <a:xfrm rot="-2700000">
              <a:off x="1363649" y="1933696"/>
              <a:ext cx="6479935" cy="2439845"/>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alpha val="14902"/>
                </a:srgbClr>
              </a:solidFill>
            </p:spPr>
          </p:sp>
        </p:grpSp>
        <p:grpSp>
          <p:nvGrpSpPr>
            <p:cNvPr id="5" name="Group 5"/>
            <p:cNvGrpSpPr/>
            <p:nvPr/>
          </p:nvGrpSpPr>
          <p:grpSpPr>
            <a:xfrm rot="-2700000">
              <a:off x="-159593" y="4636502"/>
              <a:ext cx="6980076" cy="2439845"/>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CCCED2">
                  <a:alpha val="14902"/>
                </a:srgbClr>
              </a:solidFill>
            </p:spPr>
          </p:sp>
        </p:grpSp>
      </p:grpSp>
      <p:grpSp>
        <p:nvGrpSpPr>
          <p:cNvPr id="7" name="Group 7"/>
          <p:cNvGrpSpPr/>
          <p:nvPr/>
        </p:nvGrpSpPr>
        <p:grpSpPr>
          <a:xfrm>
            <a:off x="5406557" y="6198744"/>
            <a:ext cx="2048794" cy="2426380"/>
            <a:chOff x="0" y="0"/>
            <a:chExt cx="2731725" cy="3235173"/>
          </a:xfrm>
        </p:grpSpPr>
        <p:grpSp>
          <p:nvGrpSpPr>
            <p:cNvPr id="8" name="Group 8"/>
            <p:cNvGrpSpPr/>
            <p:nvPr/>
          </p:nvGrpSpPr>
          <p:grpSpPr>
            <a:xfrm rot="-2700000">
              <a:off x="480212" y="680955"/>
              <a:ext cx="2281921" cy="859196"/>
              <a:chOff x="0" y="0"/>
              <a:chExt cx="1079350" cy="406400"/>
            </a:xfrm>
          </p:grpSpPr>
          <p:sp>
            <p:nvSpPr>
              <p:cNvPr id="9" name="Freeform 9"/>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solidFill>
            </p:spPr>
          </p:sp>
        </p:grpSp>
        <p:grpSp>
          <p:nvGrpSpPr>
            <p:cNvPr id="10" name="Group 10"/>
            <p:cNvGrpSpPr/>
            <p:nvPr/>
          </p:nvGrpSpPr>
          <p:grpSpPr>
            <a:xfrm rot="-2700000">
              <a:off x="-56201" y="1632753"/>
              <a:ext cx="2458047" cy="859196"/>
              <a:chOff x="0" y="0"/>
              <a:chExt cx="1162657" cy="406400"/>
            </a:xfrm>
          </p:grpSpPr>
          <p:sp>
            <p:nvSpPr>
              <p:cNvPr id="11" name="Freeform 11"/>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FFFFFF"/>
              </a:solidFill>
            </p:spPr>
          </p:sp>
        </p:grpSp>
      </p:grpSp>
      <p:grpSp>
        <p:nvGrpSpPr>
          <p:cNvPr id="12" name="Group 12"/>
          <p:cNvGrpSpPr/>
          <p:nvPr/>
        </p:nvGrpSpPr>
        <p:grpSpPr>
          <a:xfrm>
            <a:off x="8304142" y="-188626"/>
            <a:ext cx="2031570" cy="2528771"/>
            <a:chOff x="0" y="0"/>
            <a:chExt cx="2708760" cy="3371695"/>
          </a:xfrm>
        </p:grpSpPr>
        <p:grpSp>
          <p:nvGrpSpPr>
            <p:cNvPr id="13" name="Group 13"/>
            <p:cNvGrpSpPr/>
            <p:nvPr/>
          </p:nvGrpSpPr>
          <p:grpSpPr>
            <a:xfrm rot="-2700000">
              <a:off x="16262" y="1527745"/>
              <a:ext cx="2552216" cy="1103159"/>
              <a:chOff x="0" y="0"/>
              <a:chExt cx="940228" cy="406400"/>
            </a:xfrm>
          </p:grpSpPr>
          <p:sp>
            <p:nvSpPr>
              <p:cNvPr id="14" name="Freeform 14"/>
              <p:cNvSpPr/>
              <p:nvPr/>
            </p:nvSpPr>
            <p:spPr>
              <a:xfrm>
                <a:off x="17780" y="22860"/>
                <a:ext cx="914828" cy="360680"/>
              </a:xfrm>
              <a:custGeom>
                <a:avLst/>
                <a:gdLst/>
                <a:ahLst/>
                <a:cxnLst/>
                <a:rect l="l" t="t" r="r" b="b"/>
                <a:pathLst>
                  <a:path w="914828" h="360680">
                    <a:moveTo>
                      <a:pt x="914828" y="180340"/>
                    </a:moveTo>
                    <a:cubicBezTo>
                      <a:pt x="914828" y="81280"/>
                      <a:pt x="834818"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FFFFFF"/>
              </a:solidFill>
            </p:spPr>
          </p:sp>
        </p:grpSp>
        <p:grpSp>
          <p:nvGrpSpPr>
            <p:cNvPr id="15" name="Group 15"/>
            <p:cNvGrpSpPr/>
            <p:nvPr/>
          </p:nvGrpSpPr>
          <p:grpSpPr>
            <a:xfrm rot="-2700000">
              <a:off x="313039" y="669232"/>
              <a:ext cx="2349818" cy="1103159"/>
              <a:chOff x="0" y="0"/>
              <a:chExt cx="865665" cy="406400"/>
            </a:xfrm>
          </p:grpSpPr>
          <p:sp>
            <p:nvSpPr>
              <p:cNvPr id="16" name="Freeform 16"/>
              <p:cNvSpPr/>
              <p:nvPr/>
            </p:nvSpPr>
            <p:spPr>
              <a:xfrm>
                <a:off x="17780" y="22860"/>
                <a:ext cx="840266" cy="360680"/>
              </a:xfrm>
              <a:custGeom>
                <a:avLst/>
                <a:gdLst/>
                <a:ahLst/>
                <a:cxnLst/>
                <a:rect l="l" t="t" r="r" b="b"/>
                <a:pathLst>
                  <a:path w="840266" h="360680">
                    <a:moveTo>
                      <a:pt x="840266" y="180340"/>
                    </a:moveTo>
                    <a:cubicBezTo>
                      <a:pt x="840266" y="81280"/>
                      <a:pt x="760256" y="0"/>
                      <a:pt x="659926"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5" y="279400"/>
                      <a:pt x="840265" y="180340"/>
                    </a:cubicBezTo>
                    <a:close/>
                  </a:path>
                </a:pathLst>
              </a:custGeom>
              <a:solidFill>
                <a:srgbClr val="1B87BE"/>
              </a:solidFill>
            </p:spPr>
          </p:sp>
        </p:grpSp>
      </p:grpSp>
      <p:sp>
        <p:nvSpPr>
          <p:cNvPr id="21" name="Freeform 21"/>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sp>
        <p:nvSpPr>
          <p:cNvPr id="22" name="TextBox 22"/>
          <p:cNvSpPr txBox="1"/>
          <p:nvPr/>
        </p:nvSpPr>
        <p:spPr>
          <a:xfrm>
            <a:off x="942793" y="2372742"/>
            <a:ext cx="3688002" cy="3349891"/>
          </a:xfrm>
          <a:prstGeom prst="rect">
            <a:avLst/>
          </a:prstGeom>
        </p:spPr>
        <p:txBody>
          <a:bodyPr lIns="0" tIns="0" rIns="0" bIns="0" rtlCol="0" anchor="t">
            <a:spAutoFit/>
          </a:bodyPr>
          <a:lstStyle/>
          <a:p>
            <a:pPr>
              <a:lnSpc>
                <a:spcPts val="2999"/>
              </a:lnSpc>
            </a:pPr>
            <a:r>
              <a:rPr lang="en-US" sz="2499" spc="-97" dirty="0">
                <a:solidFill>
                  <a:srgbClr val="FFFFFF"/>
                </a:solidFill>
                <a:latin typeface="Arial" panose="020B0604020202020204" pitchFamily="34" charset="0"/>
              </a:rPr>
              <a:t>What is the area of the stained-glass panel, to the nearest 0.1 square foot? </a:t>
            </a:r>
          </a:p>
          <a:p>
            <a:pPr>
              <a:lnSpc>
                <a:spcPts val="2399"/>
              </a:lnSpc>
            </a:pPr>
            <a:endParaRPr lang="en-US" sz="2499" spc="-97" dirty="0">
              <a:solidFill>
                <a:srgbClr val="FFFFFF"/>
              </a:solidFill>
              <a:latin typeface="Arial" panose="020B0604020202020204" pitchFamily="34" charset="0"/>
            </a:endParaRPr>
          </a:p>
          <a:p>
            <a:pPr>
              <a:lnSpc>
                <a:spcPts val="2999"/>
              </a:lnSpc>
            </a:pPr>
            <a:r>
              <a:rPr lang="en-US" sz="2499" dirty="0">
                <a:solidFill>
                  <a:srgbClr val="FFFFFF"/>
                </a:solidFill>
                <a:latin typeface="Arial" panose="020B0604020202020204" pitchFamily="34" charset="0"/>
              </a:rPr>
              <a:t>A. 03.1 </a:t>
            </a:r>
          </a:p>
          <a:p>
            <a:pPr>
              <a:lnSpc>
                <a:spcPts val="2999"/>
              </a:lnSpc>
            </a:pPr>
            <a:r>
              <a:rPr lang="en-US" sz="2499" dirty="0">
                <a:solidFill>
                  <a:srgbClr val="FFFFFF"/>
                </a:solidFill>
                <a:latin typeface="Arial" panose="020B0604020202020204" pitchFamily="34" charset="0"/>
              </a:rPr>
              <a:t>B. 04.0</a:t>
            </a:r>
          </a:p>
          <a:p>
            <a:pPr>
              <a:lnSpc>
                <a:spcPts val="2999"/>
              </a:lnSpc>
            </a:pPr>
            <a:r>
              <a:rPr lang="en-US" sz="2499" dirty="0">
                <a:solidFill>
                  <a:srgbClr val="FFFFFF"/>
                </a:solidFill>
                <a:latin typeface="Arial" panose="020B0604020202020204" pitchFamily="34" charset="0"/>
              </a:rPr>
              <a:t>C. 06.2 </a:t>
            </a:r>
          </a:p>
          <a:p>
            <a:pPr>
              <a:lnSpc>
                <a:spcPts val="2999"/>
              </a:lnSpc>
            </a:pPr>
            <a:r>
              <a:rPr lang="en-US" sz="2499" dirty="0">
                <a:solidFill>
                  <a:srgbClr val="FFFFFF"/>
                </a:solidFill>
                <a:latin typeface="Arial" panose="020B0604020202020204" pitchFamily="34" charset="0"/>
              </a:rPr>
              <a:t>D. 08.0</a:t>
            </a:r>
          </a:p>
          <a:p>
            <a:pPr algn="l">
              <a:lnSpc>
                <a:spcPts val="2999"/>
              </a:lnSpc>
            </a:pPr>
            <a:r>
              <a:rPr lang="en-US" sz="2499" dirty="0">
                <a:solidFill>
                  <a:srgbClr val="FFFFFF"/>
                </a:solidFill>
                <a:latin typeface="Arial" panose="020B0604020202020204" pitchFamily="34" charset="0"/>
              </a:rPr>
              <a:t>E. 12.6</a:t>
            </a:r>
          </a:p>
        </p:txBody>
      </p:sp>
      <p:grpSp>
        <p:nvGrpSpPr>
          <p:cNvPr id="23" name="Group 23"/>
          <p:cNvGrpSpPr/>
          <p:nvPr/>
        </p:nvGrpSpPr>
        <p:grpSpPr>
          <a:xfrm>
            <a:off x="-3412074" y="1828800"/>
            <a:ext cx="9591227" cy="412870"/>
            <a:chOff x="0" y="0"/>
            <a:chExt cx="3552306" cy="152915"/>
          </a:xfrm>
        </p:grpSpPr>
        <p:sp>
          <p:nvSpPr>
            <p:cNvPr id="24" name="Freeform 24"/>
            <p:cNvSpPr/>
            <p:nvPr/>
          </p:nvSpPr>
          <p:spPr>
            <a:xfrm>
              <a:off x="0" y="0"/>
              <a:ext cx="3552306" cy="152915"/>
            </a:xfrm>
            <a:custGeom>
              <a:avLst/>
              <a:gdLst/>
              <a:ahLst/>
              <a:cxnLst/>
              <a:rect l="l" t="t" r="r" b="b"/>
              <a:pathLst>
                <a:path w="3552306" h="152915">
                  <a:moveTo>
                    <a:pt x="29059" y="0"/>
                  </a:moveTo>
                  <a:lnTo>
                    <a:pt x="3523248" y="0"/>
                  </a:lnTo>
                  <a:cubicBezTo>
                    <a:pt x="3530955" y="0"/>
                    <a:pt x="3538346" y="3062"/>
                    <a:pt x="3543795" y="8511"/>
                  </a:cubicBezTo>
                  <a:cubicBezTo>
                    <a:pt x="3549245" y="13961"/>
                    <a:pt x="3552306" y="21352"/>
                    <a:pt x="3552306" y="29059"/>
                  </a:cubicBezTo>
                  <a:lnTo>
                    <a:pt x="3552306" y="123856"/>
                  </a:lnTo>
                  <a:cubicBezTo>
                    <a:pt x="3552306" y="131563"/>
                    <a:pt x="3549245" y="138954"/>
                    <a:pt x="3543795" y="144404"/>
                  </a:cubicBezTo>
                  <a:cubicBezTo>
                    <a:pt x="3538346" y="149853"/>
                    <a:pt x="3530955" y="152915"/>
                    <a:pt x="3523248" y="152915"/>
                  </a:cubicBezTo>
                  <a:lnTo>
                    <a:pt x="29059" y="152915"/>
                  </a:lnTo>
                  <a:cubicBezTo>
                    <a:pt x="21352" y="152915"/>
                    <a:pt x="13961" y="149853"/>
                    <a:pt x="8511" y="144404"/>
                  </a:cubicBezTo>
                  <a:cubicBezTo>
                    <a:pt x="3062" y="138954"/>
                    <a:pt x="0" y="131563"/>
                    <a:pt x="0" y="123856"/>
                  </a:cubicBezTo>
                  <a:lnTo>
                    <a:pt x="0" y="29059"/>
                  </a:lnTo>
                  <a:cubicBezTo>
                    <a:pt x="0" y="21352"/>
                    <a:pt x="3062" y="13961"/>
                    <a:pt x="8511" y="8511"/>
                  </a:cubicBezTo>
                  <a:cubicBezTo>
                    <a:pt x="13961" y="3062"/>
                    <a:pt x="21352" y="0"/>
                    <a:pt x="29059" y="0"/>
                  </a:cubicBezTo>
                  <a:close/>
                </a:path>
              </a:pathLst>
            </a:custGeom>
            <a:solidFill>
              <a:srgbClr val="1B87BE"/>
            </a:solidFill>
          </p:spPr>
        </p:sp>
        <p:sp>
          <p:nvSpPr>
            <p:cNvPr id="25" name="TextBox 25"/>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sp>
        <p:nvSpPr>
          <p:cNvPr id="26" name="TextBox 26"/>
          <p:cNvSpPr txBox="1"/>
          <p:nvPr/>
        </p:nvSpPr>
        <p:spPr>
          <a:xfrm>
            <a:off x="898766" y="1847838"/>
            <a:ext cx="5802113" cy="384336"/>
          </a:xfrm>
          <a:prstGeom prst="rect">
            <a:avLst/>
          </a:prstGeom>
        </p:spPr>
        <p:txBody>
          <a:bodyPr lIns="0" tIns="0" rIns="0" bIns="0" rtlCol="0" anchor="t">
            <a:spAutoFit/>
          </a:bodyPr>
          <a:lstStyle/>
          <a:p>
            <a:pPr algn="l">
              <a:lnSpc>
                <a:spcPts val="3060"/>
              </a:lnSpc>
            </a:pPr>
            <a:r>
              <a:rPr lang="en-US" sz="2550" dirty="0">
                <a:solidFill>
                  <a:srgbClr val="FFFFFF"/>
                </a:solidFill>
                <a:latin typeface="Arial Black" panose="020B0A04020102020204" pitchFamily="34" charset="0"/>
              </a:rPr>
              <a:t>Difficult Questions</a:t>
            </a:r>
          </a:p>
        </p:txBody>
      </p:sp>
      <p:sp>
        <p:nvSpPr>
          <p:cNvPr id="27" name="Freeform 27"/>
          <p:cNvSpPr/>
          <p:nvPr/>
        </p:nvSpPr>
        <p:spPr>
          <a:xfrm>
            <a:off x="5040559" y="2340145"/>
            <a:ext cx="4279368" cy="3415086"/>
          </a:xfrm>
          <a:custGeom>
            <a:avLst/>
            <a:gdLst/>
            <a:ahLst/>
            <a:cxnLst/>
            <a:rect l="l" t="t" r="r" b="b"/>
            <a:pathLst>
              <a:path w="4279368" h="3415086">
                <a:moveTo>
                  <a:pt x="0" y="0"/>
                </a:moveTo>
                <a:lnTo>
                  <a:pt x="4279368" y="0"/>
                </a:lnTo>
                <a:lnTo>
                  <a:pt x="4279368" y="3415085"/>
                </a:lnTo>
                <a:lnTo>
                  <a:pt x="0" y="3415085"/>
                </a:lnTo>
                <a:lnTo>
                  <a:pt x="0" y="0"/>
                </a:lnTo>
                <a:close/>
              </a:path>
            </a:pathLst>
          </a:custGeom>
          <a:blipFill>
            <a:blip r:embed="rId4"/>
            <a:stretch>
              <a:fillRect/>
            </a:stretch>
          </a:blipFill>
        </p:spPr>
      </p:sp>
      <p:sp>
        <p:nvSpPr>
          <p:cNvPr id="28" name="Freeform 18">
            <a:extLst>
              <a:ext uri="{FF2B5EF4-FFF2-40B4-BE49-F238E27FC236}">
                <a16:creationId xmlns:a16="http://schemas.microsoft.com/office/drawing/2014/main" id="{6C1F09EE-06DD-854E-EED1-C739BE724EF0}"/>
              </a:ext>
            </a:extLst>
          </p:cNvPr>
          <p:cNvSpPr/>
          <p:nvPr/>
        </p:nvSpPr>
        <p:spPr>
          <a:xfrm>
            <a:off x="745768" y="877911"/>
            <a:ext cx="3516568" cy="960431"/>
          </a:xfrm>
          <a:custGeom>
            <a:avLst/>
            <a:gdLst/>
            <a:ahLst/>
            <a:cxnLst/>
            <a:rect l="l" t="t" r="r" b="b"/>
            <a:pathLst>
              <a:path w="4688758" h="1280575">
                <a:moveTo>
                  <a:pt x="0" y="0"/>
                </a:moveTo>
                <a:lnTo>
                  <a:pt x="4688759" y="0"/>
                </a:lnTo>
                <a:lnTo>
                  <a:pt x="4688759" y="1280575"/>
                </a:lnTo>
                <a:lnTo>
                  <a:pt x="0" y="1280575"/>
                </a:lnTo>
                <a:close/>
              </a:path>
            </a:pathLst>
          </a:custGeom>
          <a:solidFill>
            <a:srgbClr val="FFFFFF"/>
          </a:solidFill>
          <a:ln w="31750">
            <a:solidFill>
              <a:schemeClr val="accent1"/>
            </a:solidFill>
          </a:ln>
        </p:spPr>
      </p:sp>
      <p:sp>
        <p:nvSpPr>
          <p:cNvPr id="29" name="TextBox 20">
            <a:extLst>
              <a:ext uri="{FF2B5EF4-FFF2-40B4-BE49-F238E27FC236}">
                <a16:creationId xmlns:a16="http://schemas.microsoft.com/office/drawing/2014/main" id="{623F5275-91F5-4AA7-9393-B06B51742487}"/>
              </a:ext>
            </a:extLst>
          </p:cNvPr>
          <p:cNvSpPr txBox="1"/>
          <p:nvPr/>
        </p:nvSpPr>
        <p:spPr>
          <a:xfrm>
            <a:off x="821386" y="982448"/>
            <a:ext cx="3365332" cy="935683"/>
          </a:xfrm>
          <a:prstGeom prst="rect">
            <a:avLst/>
          </a:prstGeom>
        </p:spPr>
        <p:txBody>
          <a:bodyPr lIns="50800" tIns="50800" rIns="50800" bIns="50800" rtlCol="0" anchor="t"/>
          <a:lstStyle/>
          <a:p>
            <a:pPr algn="ctr">
              <a:lnSpc>
                <a:spcPts val="5759"/>
              </a:lnSpc>
            </a:pPr>
            <a:r>
              <a:rPr lang="en-US" sz="4800" dirty="0">
                <a:solidFill>
                  <a:srgbClr val="1B87BE"/>
                </a:solidFill>
                <a:latin typeface="Arial Black" panose="020B0A04020102020204" pitchFamily="34" charset="0"/>
              </a:rPr>
              <a:t>EXAMPLE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473691" y="5548143"/>
            <a:ext cx="10677014" cy="1979158"/>
            <a:chOff x="0" y="0"/>
            <a:chExt cx="14236018" cy="2638877"/>
          </a:xfrm>
        </p:grpSpPr>
        <p:sp>
          <p:nvSpPr>
            <p:cNvPr id="3" name="Freeform 3"/>
            <p:cNvSpPr/>
            <p:nvPr/>
          </p:nvSpPr>
          <p:spPr>
            <a:xfrm>
              <a:off x="19685" y="18035"/>
              <a:ext cx="14196649" cy="2320035"/>
            </a:xfrm>
            <a:custGeom>
              <a:avLst/>
              <a:gdLst/>
              <a:ahLst/>
              <a:cxnLst/>
              <a:rect l="l" t="t" r="r" b="b"/>
              <a:pathLst>
                <a:path w="14196649" h="2320036">
                  <a:moveTo>
                    <a:pt x="0" y="0"/>
                  </a:moveTo>
                  <a:lnTo>
                    <a:pt x="14196649" y="0"/>
                  </a:lnTo>
                  <a:lnTo>
                    <a:pt x="14196649" y="2320036"/>
                  </a:lnTo>
                  <a:lnTo>
                    <a:pt x="0" y="2320036"/>
                  </a:lnTo>
                  <a:close/>
                </a:path>
              </a:pathLst>
            </a:custGeom>
            <a:solidFill>
              <a:srgbClr val="8FBF26"/>
            </a:solidFill>
          </p:spPr>
        </p:sp>
        <p:sp>
          <p:nvSpPr>
            <p:cNvPr id="4" name="Freeform 4"/>
            <p:cNvSpPr/>
            <p:nvPr/>
          </p:nvSpPr>
          <p:spPr>
            <a:xfrm>
              <a:off x="0" y="0"/>
              <a:ext cx="14236018" cy="2356104"/>
            </a:xfrm>
            <a:custGeom>
              <a:avLst/>
              <a:gdLst/>
              <a:ahLst/>
              <a:cxnLst/>
              <a:rect l="l" t="t" r="r" b="b"/>
              <a:pathLst>
                <a:path w="14236018" h="2356104">
                  <a:moveTo>
                    <a:pt x="19685" y="0"/>
                  </a:moveTo>
                  <a:lnTo>
                    <a:pt x="14216334" y="0"/>
                  </a:lnTo>
                  <a:cubicBezTo>
                    <a:pt x="14227285" y="0"/>
                    <a:pt x="14236018" y="8128"/>
                    <a:pt x="14236018" y="18034"/>
                  </a:cubicBezTo>
                  <a:lnTo>
                    <a:pt x="14236018" y="2338070"/>
                  </a:lnTo>
                  <a:cubicBezTo>
                    <a:pt x="14236018" y="2348103"/>
                    <a:pt x="14227146" y="2356104"/>
                    <a:pt x="14216334" y="2356104"/>
                  </a:cubicBezTo>
                  <a:lnTo>
                    <a:pt x="19685" y="2356104"/>
                  </a:lnTo>
                  <a:cubicBezTo>
                    <a:pt x="8733" y="2356104"/>
                    <a:pt x="0" y="2347976"/>
                    <a:pt x="0" y="2338070"/>
                  </a:cubicBezTo>
                  <a:lnTo>
                    <a:pt x="0" y="18034"/>
                  </a:lnTo>
                  <a:cubicBezTo>
                    <a:pt x="0" y="8128"/>
                    <a:pt x="8872" y="0"/>
                    <a:pt x="19685" y="0"/>
                  </a:cubicBezTo>
                  <a:moveTo>
                    <a:pt x="19685" y="36068"/>
                  </a:moveTo>
                  <a:lnTo>
                    <a:pt x="19685" y="18034"/>
                  </a:lnTo>
                  <a:lnTo>
                    <a:pt x="39370" y="18034"/>
                  </a:lnTo>
                  <a:lnTo>
                    <a:pt x="39370" y="2338070"/>
                  </a:lnTo>
                  <a:lnTo>
                    <a:pt x="19685" y="2338070"/>
                  </a:lnTo>
                  <a:lnTo>
                    <a:pt x="19685" y="2320036"/>
                  </a:lnTo>
                  <a:lnTo>
                    <a:pt x="14216334" y="2320036"/>
                  </a:lnTo>
                  <a:lnTo>
                    <a:pt x="14216334" y="2338070"/>
                  </a:lnTo>
                  <a:lnTo>
                    <a:pt x="14196648" y="2338070"/>
                  </a:lnTo>
                  <a:lnTo>
                    <a:pt x="14196648" y="18034"/>
                  </a:lnTo>
                  <a:lnTo>
                    <a:pt x="14216334" y="18034"/>
                  </a:lnTo>
                  <a:lnTo>
                    <a:pt x="14216334" y="36068"/>
                  </a:lnTo>
                  <a:lnTo>
                    <a:pt x="19685" y="36068"/>
                  </a:lnTo>
                  <a:close/>
                </a:path>
              </a:pathLst>
            </a:custGeom>
            <a:solidFill>
              <a:srgbClr val="8FBF26"/>
            </a:solidFill>
          </p:spPr>
        </p:sp>
        <p:sp>
          <p:nvSpPr>
            <p:cNvPr id="5" name="TextBox 5"/>
            <p:cNvSpPr txBox="1"/>
            <p:nvPr/>
          </p:nvSpPr>
          <p:spPr>
            <a:xfrm>
              <a:off x="706847" y="120876"/>
              <a:ext cx="13042131" cy="2518001"/>
            </a:xfrm>
            <a:prstGeom prst="rect">
              <a:avLst/>
            </a:prstGeom>
          </p:spPr>
          <p:txBody>
            <a:bodyPr lIns="50800" tIns="50800" rIns="50800" bIns="50800" rtlCol="0" anchor="t"/>
            <a:lstStyle/>
            <a:p>
              <a:pPr algn="ctr">
                <a:lnSpc>
                  <a:spcPts val="9920"/>
                </a:lnSpc>
              </a:pPr>
              <a:r>
                <a:rPr lang="en-US" sz="7200" dirty="0">
                  <a:solidFill>
                    <a:srgbClr val="FFFFFF"/>
                  </a:solidFill>
                  <a:latin typeface="Arial Black" panose="020B0A04020102020204" pitchFamily="34" charset="0"/>
                </a:rPr>
                <a:t>ACT® READING</a:t>
              </a:r>
            </a:p>
          </p:txBody>
        </p:sp>
      </p:grpSp>
      <p:sp>
        <p:nvSpPr>
          <p:cNvPr id="6" name="Freeform 6"/>
          <p:cNvSpPr/>
          <p:nvPr/>
        </p:nvSpPr>
        <p:spPr>
          <a:xfrm>
            <a:off x="1693492" y="1363239"/>
            <a:ext cx="6341127" cy="4184904"/>
          </a:xfrm>
          <a:custGeom>
            <a:avLst/>
            <a:gdLst/>
            <a:ahLst/>
            <a:cxnLst/>
            <a:rect l="l" t="t" r="r" b="b"/>
            <a:pathLst>
              <a:path w="6341127" h="4184904">
                <a:moveTo>
                  <a:pt x="0" y="0"/>
                </a:moveTo>
                <a:lnTo>
                  <a:pt x="6341128" y="0"/>
                </a:lnTo>
                <a:lnTo>
                  <a:pt x="6341128" y="4184904"/>
                </a:lnTo>
                <a:lnTo>
                  <a:pt x="0" y="4184904"/>
                </a:lnTo>
                <a:lnTo>
                  <a:pt x="0" y="0"/>
                </a:lnTo>
                <a:close/>
              </a:path>
            </a:pathLst>
          </a:custGeom>
          <a:blipFill>
            <a:blip r:embed="rId2"/>
            <a:stretch>
              <a:fillRect b="-1061"/>
            </a:stretch>
          </a:blipFill>
        </p:spPr>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sp>
        <p:nvSpPr>
          <p:cNvPr id="7" name="Freeform 7"/>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grpSp>
        <p:nvGrpSpPr>
          <p:cNvPr id="8" name="Group 8"/>
          <p:cNvGrpSpPr/>
          <p:nvPr/>
        </p:nvGrpSpPr>
        <p:grpSpPr>
          <a:xfrm>
            <a:off x="-647805" y="497730"/>
            <a:ext cx="9591227" cy="771411"/>
            <a:chOff x="0" y="0"/>
            <a:chExt cx="3552306" cy="285708"/>
          </a:xfrm>
        </p:grpSpPr>
        <p:sp>
          <p:nvSpPr>
            <p:cNvPr id="9" name="Freeform 9"/>
            <p:cNvSpPr/>
            <p:nvPr/>
          </p:nvSpPr>
          <p:spPr>
            <a:xfrm>
              <a:off x="0" y="0"/>
              <a:ext cx="3552306" cy="285708"/>
            </a:xfrm>
            <a:custGeom>
              <a:avLst/>
              <a:gdLst/>
              <a:ahLst/>
              <a:cxnLst/>
              <a:rect l="l" t="t" r="r" b="b"/>
              <a:pathLst>
                <a:path w="3552306" h="285708">
                  <a:moveTo>
                    <a:pt x="29059" y="0"/>
                  </a:moveTo>
                  <a:lnTo>
                    <a:pt x="3523248" y="0"/>
                  </a:lnTo>
                  <a:cubicBezTo>
                    <a:pt x="3530955" y="0"/>
                    <a:pt x="3538346" y="3062"/>
                    <a:pt x="3543795" y="8511"/>
                  </a:cubicBezTo>
                  <a:cubicBezTo>
                    <a:pt x="3549245" y="13961"/>
                    <a:pt x="3552306" y="21352"/>
                    <a:pt x="3552306" y="29059"/>
                  </a:cubicBezTo>
                  <a:lnTo>
                    <a:pt x="3552306" y="256649"/>
                  </a:lnTo>
                  <a:cubicBezTo>
                    <a:pt x="3552306" y="264356"/>
                    <a:pt x="3549245" y="271747"/>
                    <a:pt x="3543795" y="277197"/>
                  </a:cubicBezTo>
                  <a:cubicBezTo>
                    <a:pt x="3538346" y="282646"/>
                    <a:pt x="3530955" y="285708"/>
                    <a:pt x="3523248" y="285708"/>
                  </a:cubicBezTo>
                  <a:lnTo>
                    <a:pt x="29059" y="285708"/>
                  </a:lnTo>
                  <a:cubicBezTo>
                    <a:pt x="21352" y="285708"/>
                    <a:pt x="13961" y="282646"/>
                    <a:pt x="8511" y="277197"/>
                  </a:cubicBezTo>
                  <a:cubicBezTo>
                    <a:pt x="3062" y="271747"/>
                    <a:pt x="0" y="264356"/>
                    <a:pt x="0" y="256649"/>
                  </a:cubicBezTo>
                  <a:lnTo>
                    <a:pt x="0" y="29059"/>
                  </a:lnTo>
                  <a:cubicBezTo>
                    <a:pt x="0" y="21352"/>
                    <a:pt x="3062" y="13961"/>
                    <a:pt x="8511" y="8511"/>
                  </a:cubicBezTo>
                  <a:cubicBezTo>
                    <a:pt x="13961" y="3062"/>
                    <a:pt x="21352" y="0"/>
                    <a:pt x="29059" y="0"/>
                  </a:cubicBezTo>
                  <a:close/>
                </a:path>
              </a:pathLst>
            </a:custGeom>
            <a:solidFill>
              <a:srgbClr val="8FBF26"/>
            </a:solidFill>
          </p:spPr>
        </p:sp>
        <p:sp>
          <p:nvSpPr>
            <p:cNvPr id="10" name="TextBox 10"/>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sp>
        <p:nvSpPr>
          <p:cNvPr id="11" name="TextBox 11"/>
          <p:cNvSpPr txBox="1"/>
          <p:nvPr/>
        </p:nvSpPr>
        <p:spPr>
          <a:xfrm>
            <a:off x="731520" y="633373"/>
            <a:ext cx="7765685" cy="509627"/>
          </a:xfrm>
          <a:prstGeom prst="rect">
            <a:avLst/>
          </a:prstGeom>
        </p:spPr>
        <p:txBody>
          <a:bodyPr lIns="0" tIns="0" rIns="0" bIns="0" rtlCol="0" anchor="t">
            <a:spAutoFit/>
          </a:bodyPr>
          <a:lstStyle/>
          <a:p>
            <a:pPr algn="l">
              <a:lnSpc>
                <a:spcPts val="4095"/>
              </a:lnSpc>
            </a:pPr>
            <a:r>
              <a:rPr lang="en-US" sz="3413" dirty="0">
                <a:solidFill>
                  <a:srgbClr val="FFFFFF"/>
                </a:solidFill>
                <a:latin typeface="Arial Black" panose="020B0A04020102020204" pitchFamily="34" charset="0"/>
              </a:rPr>
              <a:t>ACT® Reading Quick Facts:</a:t>
            </a:r>
          </a:p>
        </p:txBody>
      </p:sp>
      <p:sp>
        <p:nvSpPr>
          <p:cNvPr id="12" name="TextBox 12"/>
          <p:cNvSpPr txBox="1"/>
          <p:nvPr/>
        </p:nvSpPr>
        <p:spPr>
          <a:xfrm>
            <a:off x="1651304" y="1518420"/>
            <a:ext cx="6291174" cy="348942"/>
          </a:xfrm>
          <a:prstGeom prst="rect">
            <a:avLst/>
          </a:prstGeom>
        </p:spPr>
        <p:txBody>
          <a:bodyPr lIns="0" tIns="0" rIns="0" bIns="0" rtlCol="0" anchor="t">
            <a:spAutoFit/>
          </a:bodyPr>
          <a:lstStyle/>
          <a:p>
            <a:pPr algn="l">
              <a:lnSpc>
                <a:spcPts val="2879"/>
              </a:lnSpc>
            </a:pPr>
            <a:r>
              <a:rPr lang="en-US" sz="2399" dirty="0">
                <a:solidFill>
                  <a:srgbClr val="FFFFFF"/>
                </a:solidFill>
                <a:latin typeface="Arial" panose="020B0604020202020204" pitchFamily="34" charset="0"/>
              </a:rPr>
              <a:t>4 passages</a:t>
            </a:r>
          </a:p>
        </p:txBody>
      </p:sp>
      <p:sp>
        <p:nvSpPr>
          <p:cNvPr id="13" name="TextBox 13"/>
          <p:cNvSpPr txBox="1"/>
          <p:nvPr/>
        </p:nvSpPr>
        <p:spPr>
          <a:xfrm>
            <a:off x="1651304" y="2019880"/>
            <a:ext cx="5836546" cy="348942"/>
          </a:xfrm>
          <a:prstGeom prst="rect">
            <a:avLst/>
          </a:prstGeom>
        </p:spPr>
        <p:txBody>
          <a:bodyPr lIns="0" tIns="0" rIns="0" bIns="0" rtlCol="0" anchor="t">
            <a:spAutoFit/>
          </a:bodyPr>
          <a:lstStyle/>
          <a:p>
            <a:pPr algn="l">
              <a:lnSpc>
                <a:spcPts val="2879"/>
              </a:lnSpc>
            </a:pPr>
            <a:r>
              <a:rPr lang="en-US" sz="2400" dirty="0">
                <a:solidFill>
                  <a:srgbClr val="FFFFFF"/>
                </a:solidFill>
                <a:latin typeface="Arial" panose="020B0604020202020204" pitchFamily="34" charset="0"/>
              </a:rPr>
              <a:t>40 questions in 35 minutes</a:t>
            </a:r>
          </a:p>
        </p:txBody>
      </p:sp>
      <p:sp>
        <p:nvSpPr>
          <p:cNvPr id="14" name="TextBox 14"/>
          <p:cNvSpPr txBox="1"/>
          <p:nvPr/>
        </p:nvSpPr>
        <p:spPr>
          <a:xfrm>
            <a:off x="1651304" y="2524031"/>
            <a:ext cx="6958705" cy="348942"/>
          </a:xfrm>
          <a:prstGeom prst="rect">
            <a:avLst/>
          </a:prstGeom>
        </p:spPr>
        <p:txBody>
          <a:bodyPr lIns="0" tIns="0" rIns="0" bIns="0" rtlCol="0" anchor="t">
            <a:spAutoFit/>
          </a:bodyPr>
          <a:lstStyle/>
          <a:p>
            <a:pPr algn="l">
              <a:lnSpc>
                <a:spcPts val="2879"/>
              </a:lnSpc>
            </a:pPr>
            <a:r>
              <a:rPr lang="en-US" sz="2400" dirty="0">
                <a:solidFill>
                  <a:srgbClr val="FFFFFF"/>
                </a:solidFill>
                <a:latin typeface="Arial" panose="020B0604020202020204" pitchFamily="34" charset="0"/>
              </a:rPr>
              <a:t>10 questions per passage </a:t>
            </a:r>
          </a:p>
        </p:txBody>
      </p:sp>
      <p:grpSp>
        <p:nvGrpSpPr>
          <p:cNvPr id="15" name="Group 15"/>
          <p:cNvGrpSpPr/>
          <p:nvPr/>
        </p:nvGrpSpPr>
        <p:grpSpPr>
          <a:xfrm>
            <a:off x="1102337" y="1527945"/>
            <a:ext cx="356346" cy="356346"/>
            <a:chOff x="0" y="0"/>
            <a:chExt cx="475128" cy="475128"/>
          </a:xfrm>
        </p:grpSpPr>
        <p:grpSp>
          <p:nvGrpSpPr>
            <p:cNvPr id="16" name="Group 16"/>
            <p:cNvGrpSpPr/>
            <p:nvPr/>
          </p:nvGrpSpPr>
          <p:grpSpPr>
            <a:xfrm>
              <a:off x="0" y="0"/>
              <a:ext cx="475128" cy="475128"/>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8" name="TextBox 18"/>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19" name="TextBox 19"/>
            <p:cNvSpPr txBox="1"/>
            <p:nvPr/>
          </p:nvSpPr>
          <p:spPr>
            <a:xfrm>
              <a:off x="74980" y="33803"/>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1</a:t>
              </a:r>
            </a:p>
          </p:txBody>
        </p:sp>
      </p:grpSp>
      <p:grpSp>
        <p:nvGrpSpPr>
          <p:cNvPr id="20" name="Group 20"/>
          <p:cNvGrpSpPr/>
          <p:nvPr/>
        </p:nvGrpSpPr>
        <p:grpSpPr>
          <a:xfrm>
            <a:off x="1102337" y="1994670"/>
            <a:ext cx="356346" cy="356346"/>
            <a:chOff x="0" y="0"/>
            <a:chExt cx="475128" cy="475128"/>
          </a:xfrm>
        </p:grpSpPr>
        <p:grpSp>
          <p:nvGrpSpPr>
            <p:cNvPr id="21" name="Group 21"/>
            <p:cNvGrpSpPr/>
            <p:nvPr/>
          </p:nvGrpSpPr>
          <p:grpSpPr>
            <a:xfrm>
              <a:off x="0" y="0"/>
              <a:ext cx="475128" cy="475128"/>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23" name="TextBox 23"/>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24" name="TextBox 24"/>
            <p:cNvSpPr txBox="1"/>
            <p:nvPr/>
          </p:nvSpPr>
          <p:spPr>
            <a:xfrm>
              <a:off x="74980" y="5107"/>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2</a:t>
              </a:r>
            </a:p>
          </p:txBody>
        </p:sp>
      </p:grpSp>
      <p:grpSp>
        <p:nvGrpSpPr>
          <p:cNvPr id="25" name="Group 25"/>
          <p:cNvGrpSpPr/>
          <p:nvPr/>
        </p:nvGrpSpPr>
        <p:grpSpPr>
          <a:xfrm>
            <a:off x="1102337" y="2496130"/>
            <a:ext cx="356346" cy="356346"/>
            <a:chOff x="0" y="0"/>
            <a:chExt cx="475128" cy="475128"/>
          </a:xfrm>
        </p:grpSpPr>
        <p:grpSp>
          <p:nvGrpSpPr>
            <p:cNvPr id="26" name="Group 26"/>
            <p:cNvGrpSpPr/>
            <p:nvPr/>
          </p:nvGrpSpPr>
          <p:grpSpPr>
            <a:xfrm>
              <a:off x="0" y="0"/>
              <a:ext cx="475128" cy="475128"/>
              <a:chOff x="0" y="0"/>
              <a:chExt cx="812800" cy="812800"/>
            </a:xfrm>
          </p:grpSpPr>
          <p:sp>
            <p:nvSpPr>
              <p:cNvPr id="27" name="Freeform 2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28" name="TextBox 28"/>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29" name="TextBox 29"/>
            <p:cNvSpPr txBox="1"/>
            <p:nvPr/>
          </p:nvSpPr>
          <p:spPr>
            <a:xfrm>
              <a:off x="74980" y="5107"/>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3</a:t>
              </a:r>
            </a:p>
          </p:txBody>
        </p:sp>
      </p:grpSp>
      <p:sp>
        <p:nvSpPr>
          <p:cNvPr id="30" name="TextBox 30"/>
          <p:cNvSpPr txBox="1"/>
          <p:nvPr/>
        </p:nvSpPr>
        <p:spPr>
          <a:xfrm>
            <a:off x="1277450" y="3593793"/>
            <a:ext cx="7362001" cy="795987"/>
          </a:xfrm>
          <a:prstGeom prst="rect">
            <a:avLst/>
          </a:prstGeom>
        </p:spPr>
        <p:txBody>
          <a:bodyPr wrap="square" lIns="0" tIns="0" rIns="0" bIns="0" rtlCol="0" anchor="t">
            <a:spAutoFit/>
          </a:bodyPr>
          <a:lstStyle/>
          <a:p>
            <a:pPr algn="l">
              <a:lnSpc>
                <a:spcPts val="3199"/>
              </a:lnSpc>
            </a:pPr>
            <a:endParaRPr b="1" u="sng" dirty="0">
              <a:latin typeface="Arial" panose="020B0604020202020204" pitchFamily="34" charset="0"/>
              <a:cs typeface="Arial" panose="020B0604020202020204" pitchFamily="34" charset="0"/>
            </a:endParaRPr>
          </a:p>
          <a:p>
            <a:pPr algn="ctr">
              <a:lnSpc>
                <a:spcPts val="3199"/>
              </a:lnSpc>
            </a:pPr>
            <a:r>
              <a:rPr lang="en-US" sz="2666" b="1" i="1" u="sng" dirty="0">
                <a:solidFill>
                  <a:srgbClr val="FFFFFF"/>
                </a:solidFill>
                <a:latin typeface="Arial" panose="020B0604020202020204" pitchFamily="34" charset="0"/>
                <a:cs typeface="Arial" panose="020B0604020202020204" pitchFamily="34" charset="0"/>
              </a:rPr>
              <a:t>This test is designed so that time is an issue!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sp>
        <p:nvSpPr>
          <p:cNvPr id="7" name="Freeform 7"/>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grpSp>
        <p:nvGrpSpPr>
          <p:cNvPr id="8" name="Group 8"/>
          <p:cNvGrpSpPr/>
          <p:nvPr/>
        </p:nvGrpSpPr>
        <p:grpSpPr>
          <a:xfrm>
            <a:off x="-647805" y="497730"/>
            <a:ext cx="9591227" cy="771411"/>
            <a:chOff x="0" y="0"/>
            <a:chExt cx="3552306" cy="285708"/>
          </a:xfrm>
        </p:grpSpPr>
        <p:sp>
          <p:nvSpPr>
            <p:cNvPr id="9" name="Freeform 9"/>
            <p:cNvSpPr/>
            <p:nvPr/>
          </p:nvSpPr>
          <p:spPr>
            <a:xfrm>
              <a:off x="0" y="0"/>
              <a:ext cx="3552306" cy="285708"/>
            </a:xfrm>
            <a:custGeom>
              <a:avLst/>
              <a:gdLst/>
              <a:ahLst/>
              <a:cxnLst/>
              <a:rect l="l" t="t" r="r" b="b"/>
              <a:pathLst>
                <a:path w="3552306" h="285708">
                  <a:moveTo>
                    <a:pt x="29059" y="0"/>
                  </a:moveTo>
                  <a:lnTo>
                    <a:pt x="3523248" y="0"/>
                  </a:lnTo>
                  <a:cubicBezTo>
                    <a:pt x="3530955" y="0"/>
                    <a:pt x="3538346" y="3062"/>
                    <a:pt x="3543795" y="8511"/>
                  </a:cubicBezTo>
                  <a:cubicBezTo>
                    <a:pt x="3549245" y="13961"/>
                    <a:pt x="3552306" y="21352"/>
                    <a:pt x="3552306" y="29059"/>
                  </a:cubicBezTo>
                  <a:lnTo>
                    <a:pt x="3552306" y="256649"/>
                  </a:lnTo>
                  <a:cubicBezTo>
                    <a:pt x="3552306" y="264356"/>
                    <a:pt x="3549245" y="271747"/>
                    <a:pt x="3543795" y="277197"/>
                  </a:cubicBezTo>
                  <a:cubicBezTo>
                    <a:pt x="3538346" y="282646"/>
                    <a:pt x="3530955" y="285708"/>
                    <a:pt x="3523248" y="285708"/>
                  </a:cubicBezTo>
                  <a:lnTo>
                    <a:pt x="29059" y="285708"/>
                  </a:lnTo>
                  <a:cubicBezTo>
                    <a:pt x="21352" y="285708"/>
                    <a:pt x="13961" y="282646"/>
                    <a:pt x="8511" y="277197"/>
                  </a:cubicBezTo>
                  <a:cubicBezTo>
                    <a:pt x="3062" y="271747"/>
                    <a:pt x="0" y="264356"/>
                    <a:pt x="0" y="256649"/>
                  </a:cubicBezTo>
                  <a:lnTo>
                    <a:pt x="0" y="29059"/>
                  </a:lnTo>
                  <a:cubicBezTo>
                    <a:pt x="0" y="21352"/>
                    <a:pt x="3062" y="13961"/>
                    <a:pt x="8511" y="8511"/>
                  </a:cubicBezTo>
                  <a:cubicBezTo>
                    <a:pt x="13961" y="3062"/>
                    <a:pt x="21352" y="0"/>
                    <a:pt x="29059" y="0"/>
                  </a:cubicBezTo>
                  <a:close/>
                </a:path>
              </a:pathLst>
            </a:custGeom>
            <a:solidFill>
              <a:srgbClr val="8FBF26"/>
            </a:solidFill>
          </p:spPr>
        </p:sp>
        <p:sp>
          <p:nvSpPr>
            <p:cNvPr id="10" name="TextBox 10"/>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sp>
        <p:nvSpPr>
          <p:cNvPr id="11" name="TextBox 11"/>
          <p:cNvSpPr txBox="1"/>
          <p:nvPr/>
        </p:nvSpPr>
        <p:spPr>
          <a:xfrm>
            <a:off x="731520" y="633373"/>
            <a:ext cx="7765685" cy="509627"/>
          </a:xfrm>
          <a:prstGeom prst="rect">
            <a:avLst/>
          </a:prstGeom>
        </p:spPr>
        <p:txBody>
          <a:bodyPr lIns="0" tIns="0" rIns="0" bIns="0" rtlCol="0" anchor="t">
            <a:spAutoFit/>
          </a:bodyPr>
          <a:lstStyle/>
          <a:p>
            <a:pPr algn="l">
              <a:lnSpc>
                <a:spcPts val="4095"/>
              </a:lnSpc>
            </a:pPr>
            <a:r>
              <a:rPr lang="en-US" sz="3413" dirty="0">
                <a:solidFill>
                  <a:srgbClr val="FFFFFF"/>
                </a:solidFill>
                <a:latin typeface="Arial Black" panose="020B0A04020102020204" pitchFamily="34" charset="0"/>
              </a:rPr>
              <a:t>Types of Reading Passages</a:t>
            </a:r>
          </a:p>
        </p:txBody>
      </p:sp>
      <p:sp>
        <p:nvSpPr>
          <p:cNvPr id="12" name="TextBox 12"/>
          <p:cNvSpPr txBox="1"/>
          <p:nvPr/>
        </p:nvSpPr>
        <p:spPr>
          <a:xfrm>
            <a:off x="1651304" y="1484241"/>
            <a:ext cx="6291174" cy="348942"/>
          </a:xfrm>
          <a:prstGeom prst="rect">
            <a:avLst/>
          </a:prstGeom>
        </p:spPr>
        <p:txBody>
          <a:bodyPr lIns="0" tIns="0" rIns="0" bIns="0" rtlCol="0" anchor="t">
            <a:spAutoFit/>
          </a:bodyPr>
          <a:lstStyle/>
          <a:p>
            <a:pPr algn="l">
              <a:lnSpc>
                <a:spcPts val="2879"/>
              </a:lnSpc>
            </a:pPr>
            <a:r>
              <a:rPr lang="en-US" sz="2399" dirty="0">
                <a:solidFill>
                  <a:srgbClr val="FFFFFF"/>
                </a:solidFill>
                <a:latin typeface="Arial" panose="020B0604020202020204" pitchFamily="34" charset="0"/>
              </a:rPr>
              <a:t>Literary Narrative or Prose Fiction</a:t>
            </a:r>
          </a:p>
        </p:txBody>
      </p:sp>
      <p:sp>
        <p:nvSpPr>
          <p:cNvPr id="13" name="TextBox 13"/>
          <p:cNvSpPr txBox="1"/>
          <p:nvPr/>
        </p:nvSpPr>
        <p:spPr>
          <a:xfrm>
            <a:off x="1651304" y="2000830"/>
            <a:ext cx="5836546" cy="348942"/>
          </a:xfrm>
          <a:prstGeom prst="rect">
            <a:avLst/>
          </a:prstGeom>
        </p:spPr>
        <p:txBody>
          <a:bodyPr lIns="0" tIns="0" rIns="0" bIns="0" rtlCol="0" anchor="t">
            <a:spAutoFit/>
          </a:bodyPr>
          <a:lstStyle/>
          <a:p>
            <a:pPr algn="l">
              <a:lnSpc>
                <a:spcPts val="2879"/>
              </a:lnSpc>
            </a:pPr>
            <a:r>
              <a:rPr lang="en-US" sz="2400" dirty="0">
                <a:solidFill>
                  <a:srgbClr val="FFFFFF"/>
                </a:solidFill>
                <a:latin typeface="Arial" panose="020B0604020202020204" pitchFamily="34" charset="0"/>
              </a:rPr>
              <a:t>Social Sciences</a:t>
            </a:r>
          </a:p>
        </p:txBody>
      </p:sp>
      <p:sp>
        <p:nvSpPr>
          <p:cNvPr id="14" name="TextBox 14"/>
          <p:cNvSpPr txBox="1"/>
          <p:nvPr/>
        </p:nvSpPr>
        <p:spPr>
          <a:xfrm>
            <a:off x="1651304" y="2471476"/>
            <a:ext cx="6958705" cy="348942"/>
          </a:xfrm>
          <a:prstGeom prst="rect">
            <a:avLst/>
          </a:prstGeom>
        </p:spPr>
        <p:txBody>
          <a:bodyPr lIns="0" tIns="0" rIns="0" bIns="0" rtlCol="0" anchor="t">
            <a:spAutoFit/>
          </a:bodyPr>
          <a:lstStyle/>
          <a:p>
            <a:pPr algn="l">
              <a:lnSpc>
                <a:spcPts val="2879"/>
              </a:lnSpc>
            </a:pPr>
            <a:r>
              <a:rPr lang="en-US" sz="2400" dirty="0">
                <a:solidFill>
                  <a:srgbClr val="FFFFFF"/>
                </a:solidFill>
                <a:latin typeface="Arial" panose="020B0604020202020204" pitchFamily="34" charset="0"/>
              </a:rPr>
              <a:t>Humanities</a:t>
            </a:r>
          </a:p>
        </p:txBody>
      </p:sp>
      <p:sp>
        <p:nvSpPr>
          <p:cNvPr id="15" name="TextBox 15"/>
          <p:cNvSpPr txBox="1"/>
          <p:nvPr/>
        </p:nvSpPr>
        <p:spPr>
          <a:xfrm>
            <a:off x="1651304" y="2995351"/>
            <a:ext cx="6958705" cy="348942"/>
          </a:xfrm>
          <a:prstGeom prst="rect">
            <a:avLst/>
          </a:prstGeom>
        </p:spPr>
        <p:txBody>
          <a:bodyPr lIns="0" tIns="0" rIns="0" bIns="0" rtlCol="0" anchor="t">
            <a:spAutoFit/>
          </a:bodyPr>
          <a:lstStyle/>
          <a:p>
            <a:pPr algn="l">
              <a:lnSpc>
                <a:spcPts val="2879"/>
              </a:lnSpc>
            </a:pPr>
            <a:r>
              <a:rPr lang="en-US" sz="2400" dirty="0">
                <a:solidFill>
                  <a:srgbClr val="FFFFFF"/>
                </a:solidFill>
                <a:latin typeface="Arial" panose="020B0604020202020204" pitchFamily="34" charset="0"/>
              </a:rPr>
              <a:t>Natural Sciences</a:t>
            </a:r>
          </a:p>
        </p:txBody>
      </p:sp>
      <p:grpSp>
        <p:nvGrpSpPr>
          <p:cNvPr id="16" name="Group 16"/>
          <p:cNvGrpSpPr/>
          <p:nvPr/>
        </p:nvGrpSpPr>
        <p:grpSpPr>
          <a:xfrm>
            <a:off x="1102337" y="1527945"/>
            <a:ext cx="356346" cy="356346"/>
            <a:chOff x="0" y="0"/>
            <a:chExt cx="475128" cy="475128"/>
          </a:xfrm>
        </p:grpSpPr>
        <p:grpSp>
          <p:nvGrpSpPr>
            <p:cNvPr id="17" name="Group 17"/>
            <p:cNvGrpSpPr/>
            <p:nvPr/>
          </p:nvGrpSpPr>
          <p:grpSpPr>
            <a:xfrm>
              <a:off x="0" y="0"/>
              <a:ext cx="475128" cy="475128"/>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9" name="TextBox 19"/>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20" name="TextBox 20"/>
            <p:cNvSpPr txBox="1"/>
            <p:nvPr/>
          </p:nvSpPr>
          <p:spPr>
            <a:xfrm>
              <a:off x="74980" y="33803"/>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1</a:t>
              </a:r>
            </a:p>
          </p:txBody>
        </p:sp>
      </p:grpSp>
      <p:grpSp>
        <p:nvGrpSpPr>
          <p:cNvPr id="21" name="Group 21"/>
          <p:cNvGrpSpPr/>
          <p:nvPr/>
        </p:nvGrpSpPr>
        <p:grpSpPr>
          <a:xfrm>
            <a:off x="1102337" y="1994670"/>
            <a:ext cx="356346" cy="356346"/>
            <a:chOff x="0" y="0"/>
            <a:chExt cx="475128" cy="475128"/>
          </a:xfrm>
        </p:grpSpPr>
        <p:grpSp>
          <p:nvGrpSpPr>
            <p:cNvPr id="22" name="Group 22"/>
            <p:cNvGrpSpPr/>
            <p:nvPr/>
          </p:nvGrpSpPr>
          <p:grpSpPr>
            <a:xfrm>
              <a:off x="0" y="0"/>
              <a:ext cx="475128" cy="475128"/>
              <a:chOff x="0" y="0"/>
              <a:chExt cx="812800" cy="812800"/>
            </a:xfrm>
          </p:grpSpPr>
          <p:sp>
            <p:nvSpPr>
              <p:cNvPr id="23" name="Freeform 2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24" name="TextBox 24"/>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25" name="TextBox 25"/>
            <p:cNvSpPr txBox="1"/>
            <p:nvPr/>
          </p:nvSpPr>
          <p:spPr>
            <a:xfrm>
              <a:off x="74980" y="5107"/>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2</a:t>
              </a:r>
            </a:p>
          </p:txBody>
        </p:sp>
      </p:grpSp>
      <p:grpSp>
        <p:nvGrpSpPr>
          <p:cNvPr id="26" name="Group 26"/>
          <p:cNvGrpSpPr/>
          <p:nvPr/>
        </p:nvGrpSpPr>
        <p:grpSpPr>
          <a:xfrm>
            <a:off x="1102337" y="2496130"/>
            <a:ext cx="356346" cy="356346"/>
            <a:chOff x="0" y="0"/>
            <a:chExt cx="475128" cy="475128"/>
          </a:xfrm>
        </p:grpSpPr>
        <p:grpSp>
          <p:nvGrpSpPr>
            <p:cNvPr id="27" name="Group 27"/>
            <p:cNvGrpSpPr/>
            <p:nvPr/>
          </p:nvGrpSpPr>
          <p:grpSpPr>
            <a:xfrm>
              <a:off x="0" y="0"/>
              <a:ext cx="475128" cy="475128"/>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29" name="TextBox 29"/>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30" name="TextBox 30"/>
            <p:cNvSpPr txBox="1"/>
            <p:nvPr/>
          </p:nvSpPr>
          <p:spPr>
            <a:xfrm>
              <a:off x="74980" y="5107"/>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3</a:t>
              </a:r>
            </a:p>
          </p:txBody>
        </p:sp>
      </p:grpSp>
      <p:grpSp>
        <p:nvGrpSpPr>
          <p:cNvPr id="31" name="Group 31"/>
          <p:cNvGrpSpPr/>
          <p:nvPr/>
        </p:nvGrpSpPr>
        <p:grpSpPr>
          <a:xfrm>
            <a:off x="1102337" y="2995351"/>
            <a:ext cx="356346" cy="356346"/>
            <a:chOff x="0" y="0"/>
            <a:chExt cx="475128" cy="475128"/>
          </a:xfrm>
        </p:grpSpPr>
        <p:grpSp>
          <p:nvGrpSpPr>
            <p:cNvPr id="32" name="Group 32"/>
            <p:cNvGrpSpPr/>
            <p:nvPr/>
          </p:nvGrpSpPr>
          <p:grpSpPr>
            <a:xfrm>
              <a:off x="0" y="0"/>
              <a:ext cx="475128" cy="475128"/>
              <a:chOff x="0" y="0"/>
              <a:chExt cx="812800" cy="812800"/>
            </a:xfrm>
          </p:grpSpPr>
          <p:sp>
            <p:nvSpPr>
              <p:cNvPr id="33" name="Freeform 3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34" name="TextBox 34"/>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35" name="TextBox 35"/>
            <p:cNvSpPr txBox="1"/>
            <p:nvPr/>
          </p:nvSpPr>
          <p:spPr>
            <a:xfrm>
              <a:off x="74980" y="5107"/>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4</a:t>
              </a:r>
            </a:p>
          </p:txBody>
        </p:sp>
      </p:grpSp>
      <p:sp>
        <p:nvSpPr>
          <p:cNvPr id="36" name="AutoShape 36"/>
          <p:cNvSpPr/>
          <p:nvPr/>
        </p:nvSpPr>
        <p:spPr>
          <a:xfrm flipH="1">
            <a:off x="3472545" y="2695481"/>
            <a:ext cx="3316224" cy="0"/>
          </a:xfrm>
          <a:prstGeom prst="line">
            <a:avLst/>
          </a:prstGeom>
          <a:ln w="38100" cap="flat">
            <a:solidFill>
              <a:srgbClr val="8FBF26"/>
            </a:solidFill>
            <a:prstDash val="solid"/>
            <a:headEnd type="none" w="sm" len="sm"/>
            <a:tailEnd type="arrow" w="med" len="sm"/>
          </a:ln>
        </p:spPr>
      </p:sp>
      <p:sp>
        <p:nvSpPr>
          <p:cNvPr id="37" name="AutoShape 37"/>
          <p:cNvSpPr/>
          <p:nvPr/>
        </p:nvSpPr>
        <p:spPr>
          <a:xfrm flipH="1">
            <a:off x="4614363" y="3192575"/>
            <a:ext cx="2167295" cy="9601"/>
          </a:xfrm>
          <a:prstGeom prst="line">
            <a:avLst/>
          </a:prstGeom>
          <a:ln w="38100" cap="flat">
            <a:solidFill>
              <a:srgbClr val="8FBF26"/>
            </a:solidFill>
            <a:prstDash val="solid"/>
            <a:headEnd type="none" w="sm" len="sm"/>
            <a:tailEnd type="arrow" w="med" len="sm"/>
          </a:ln>
        </p:spPr>
      </p:sp>
      <p:sp>
        <p:nvSpPr>
          <p:cNvPr id="38" name="AutoShape 38"/>
          <p:cNvSpPr/>
          <p:nvPr/>
        </p:nvSpPr>
        <p:spPr>
          <a:xfrm flipH="1">
            <a:off x="4212182" y="2210380"/>
            <a:ext cx="2530909" cy="0"/>
          </a:xfrm>
          <a:prstGeom prst="line">
            <a:avLst/>
          </a:prstGeom>
          <a:ln w="38100" cap="flat">
            <a:solidFill>
              <a:srgbClr val="8FBF26"/>
            </a:solidFill>
            <a:prstDash val="solid"/>
            <a:headEnd type="none" w="sm" len="sm"/>
            <a:tailEnd type="arrow" w="med" len="sm"/>
          </a:ln>
        </p:spPr>
      </p:sp>
      <p:sp>
        <p:nvSpPr>
          <p:cNvPr id="39" name="AutoShape 39"/>
          <p:cNvSpPr/>
          <p:nvPr/>
        </p:nvSpPr>
        <p:spPr>
          <a:xfrm flipH="1" flipV="1">
            <a:off x="6769719" y="2191330"/>
            <a:ext cx="0" cy="1010845"/>
          </a:xfrm>
          <a:prstGeom prst="line">
            <a:avLst/>
          </a:prstGeom>
          <a:ln w="38100" cap="flat">
            <a:solidFill>
              <a:srgbClr val="8FBF26"/>
            </a:solidFill>
            <a:prstDash val="solid"/>
            <a:headEnd type="none" w="sm" len="sm"/>
            <a:tailEnd type="none" w="sm" len="sm"/>
          </a:ln>
        </p:spPr>
      </p:sp>
      <p:sp>
        <p:nvSpPr>
          <p:cNvPr id="40" name="AutoShape 40"/>
          <p:cNvSpPr/>
          <p:nvPr/>
        </p:nvSpPr>
        <p:spPr>
          <a:xfrm flipV="1">
            <a:off x="6283346" y="2695481"/>
            <a:ext cx="1010845" cy="0"/>
          </a:xfrm>
          <a:prstGeom prst="line">
            <a:avLst/>
          </a:prstGeom>
          <a:ln w="38100" cap="flat">
            <a:solidFill>
              <a:srgbClr val="8FBF26"/>
            </a:solidFill>
            <a:prstDash val="solid"/>
            <a:headEnd type="none" w="sm" len="sm"/>
            <a:tailEnd type="none" w="sm" len="sm"/>
          </a:ln>
        </p:spPr>
      </p:sp>
      <p:sp>
        <p:nvSpPr>
          <p:cNvPr id="41" name="TextBox 41"/>
          <p:cNvSpPr txBox="1"/>
          <p:nvPr/>
        </p:nvSpPr>
        <p:spPr>
          <a:xfrm>
            <a:off x="7337658" y="2597404"/>
            <a:ext cx="1970893" cy="218008"/>
          </a:xfrm>
          <a:prstGeom prst="rect">
            <a:avLst/>
          </a:prstGeom>
        </p:spPr>
        <p:txBody>
          <a:bodyPr lIns="0" tIns="0" rIns="0" bIns="0" rtlCol="0" anchor="t">
            <a:spAutoFit/>
          </a:bodyPr>
          <a:lstStyle/>
          <a:p>
            <a:pPr algn="ctr">
              <a:lnSpc>
                <a:spcPts val="1725"/>
              </a:lnSpc>
            </a:pPr>
            <a:r>
              <a:rPr lang="en-US" sz="1437" dirty="0">
                <a:solidFill>
                  <a:srgbClr val="FFFFFF"/>
                </a:solidFill>
                <a:latin typeface="Arial" panose="020B0604020202020204" pitchFamily="34" charset="0"/>
              </a:rPr>
              <a:t>More Straightforward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26325" y="4571745"/>
            <a:ext cx="5066728" cy="6000510"/>
            <a:chOff x="0" y="0"/>
            <a:chExt cx="6755638" cy="8000680"/>
          </a:xfrm>
        </p:grpSpPr>
        <p:grpSp>
          <p:nvGrpSpPr>
            <p:cNvPr id="3" name="Group 3"/>
            <p:cNvGrpSpPr/>
            <p:nvPr/>
          </p:nvGrpSpPr>
          <p:grpSpPr>
            <a:xfrm rot="-2700000">
              <a:off x="1187578" y="1684021"/>
              <a:ext cx="5643260" cy="2124817"/>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alpha val="14902"/>
                </a:srgbClr>
              </a:solidFill>
            </p:spPr>
          </p:sp>
        </p:grpSp>
        <p:grpSp>
          <p:nvGrpSpPr>
            <p:cNvPr id="5" name="Group 5"/>
            <p:cNvGrpSpPr/>
            <p:nvPr/>
          </p:nvGrpSpPr>
          <p:grpSpPr>
            <a:xfrm rot="-2700000">
              <a:off x="-138987" y="4037847"/>
              <a:ext cx="6078824" cy="2124817"/>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8FBF26">
                  <a:alpha val="14902"/>
                </a:srgbClr>
              </a:solidFill>
            </p:spPr>
          </p:sp>
        </p:grpSp>
      </p:grpSp>
      <p:grpSp>
        <p:nvGrpSpPr>
          <p:cNvPr id="7" name="Group 7"/>
          <p:cNvGrpSpPr/>
          <p:nvPr/>
        </p:nvGrpSpPr>
        <p:grpSpPr>
          <a:xfrm>
            <a:off x="8456018" y="-511578"/>
            <a:ext cx="2248102" cy="2248102"/>
            <a:chOff x="0" y="0"/>
            <a:chExt cx="2997470" cy="2997470"/>
          </a:xfrm>
        </p:grpSpPr>
        <p:grpSp>
          <p:nvGrpSpPr>
            <p:cNvPr id="8" name="Group 8"/>
            <p:cNvGrpSpPr/>
            <p:nvPr/>
          </p:nvGrpSpPr>
          <p:grpSpPr>
            <a:xfrm rot="-2700000">
              <a:off x="-139827" y="1017765"/>
              <a:ext cx="3277123" cy="961939"/>
              <a:chOff x="0" y="0"/>
              <a:chExt cx="1384518" cy="406400"/>
            </a:xfrm>
          </p:grpSpPr>
          <p:sp>
            <p:nvSpPr>
              <p:cNvPr id="9" name="Freeform 9"/>
              <p:cNvSpPr/>
              <p:nvPr/>
            </p:nvSpPr>
            <p:spPr>
              <a:xfrm>
                <a:off x="17780" y="22860"/>
                <a:ext cx="1359119" cy="360680"/>
              </a:xfrm>
              <a:custGeom>
                <a:avLst/>
                <a:gdLst/>
                <a:ahLst/>
                <a:cxnLst/>
                <a:rect l="l" t="t" r="r" b="b"/>
                <a:pathLst>
                  <a:path w="1359119" h="360680">
                    <a:moveTo>
                      <a:pt x="1359119" y="180340"/>
                    </a:moveTo>
                    <a:cubicBezTo>
                      <a:pt x="1359119" y="81280"/>
                      <a:pt x="1279109" y="0"/>
                      <a:pt x="1178779" y="0"/>
                    </a:cubicBezTo>
                    <a:lnTo>
                      <a:pt x="172720" y="0"/>
                    </a:lnTo>
                    <a:lnTo>
                      <a:pt x="172720" y="1270"/>
                    </a:lnTo>
                    <a:cubicBezTo>
                      <a:pt x="76200" y="5080"/>
                      <a:pt x="0" y="83820"/>
                      <a:pt x="0" y="180340"/>
                    </a:cubicBezTo>
                    <a:cubicBezTo>
                      <a:pt x="0" y="276860"/>
                      <a:pt x="77470" y="355600"/>
                      <a:pt x="172720" y="359410"/>
                    </a:cubicBezTo>
                    <a:lnTo>
                      <a:pt x="172720" y="360680"/>
                    </a:lnTo>
                    <a:lnTo>
                      <a:pt x="1178778" y="360680"/>
                    </a:lnTo>
                    <a:cubicBezTo>
                      <a:pt x="1277838" y="360680"/>
                      <a:pt x="1359118" y="279400"/>
                      <a:pt x="1359118" y="180340"/>
                    </a:cubicBezTo>
                    <a:close/>
                  </a:path>
                </a:pathLst>
              </a:custGeom>
              <a:solidFill>
                <a:srgbClr val="1B87BE"/>
              </a:solidFill>
            </p:spPr>
          </p:sp>
        </p:grpSp>
        <p:grpSp>
          <p:nvGrpSpPr>
            <p:cNvPr id="10" name="Group 10"/>
            <p:cNvGrpSpPr/>
            <p:nvPr/>
          </p:nvGrpSpPr>
          <p:grpSpPr>
            <a:xfrm rot="-2700000">
              <a:off x="196405" y="758956"/>
              <a:ext cx="1994974" cy="961939"/>
              <a:chOff x="0" y="0"/>
              <a:chExt cx="842836" cy="406400"/>
            </a:xfrm>
          </p:grpSpPr>
          <p:sp>
            <p:nvSpPr>
              <p:cNvPr id="11" name="Freeform 11"/>
              <p:cNvSpPr/>
              <p:nvPr/>
            </p:nvSpPr>
            <p:spPr>
              <a:xfrm>
                <a:off x="17780" y="22860"/>
                <a:ext cx="817436" cy="360680"/>
              </a:xfrm>
              <a:custGeom>
                <a:avLst/>
                <a:gdLst/>
                <a:ahLst/>
                <a:cxnLst/>
                <a:rect l="l" t="t" r="r" b="b"/>
                <a:pathLst>
                  <a:path w="817436" h="360680">
                    <a:moveTo>
                      <a:pt x="817436" y="180340"/>
                    </a:moveTo>
                    <a:cubicBezTo>
                      <a:pt x="817436" y="81280"/>
                      <a:pt x="737426" y="0"/>
                      <a:pt x="637096" y="0"/>
                    </a:cubicBezTo>
                    <a:lnTo>
                      <a:pt x="172720" y="0"/>
                    </a:lnTo>
                    <a:lnTo>
                      <a:pt x="172720" y="1270"/>
                    </a:lnTo>
                    <a:cubicBezTo>
                      <a:pt x="76200" y="5080"/>
                      <a:pt x="0" y="83820"/>
                      <a:pt x="0" y="180340"/>
                    </a:cubicBezTo>
                    <a:cubicBezTo>
                      <a:pt x="0" y="276860"/>
                      <a:pt x="77470" y="355600"/>
                      <a:pt x="172720" y="359410"/>
                    </a:cubicBezTo>
                    <a:lnTo>
                      <a:pt x="172720" y="360680"/>
                    </a:lnTo>
                    <a:lnTo>
                      <a:pt x="637096" y="360680"/>
                    </a:lnTo>
                    <a:cubicBezTo>
                      <a:pt x="736156" y="360680"/>
                      <a:pt x="817436" y="279400"/>
                      <a:pt x="817436" y="180340"/>
                    </a:cubicBezTo>
                    <a:close/>
                  </a:path>
                </a:pathLst>
              </a:custGeom>
              <a:solidFill>
                <a:srgbClr val="8FBF26"/>
              </a:solidFill>
            </p:spPr>
          </p:sp>
        </p:grpSp>
      </p:grpSp>
      <p:sp>
        <p:nvSpPr>
          <p:cNvPr id="12" name="TextBox 12"/>
          <p:cNvSpPr txBox="1"/>
          <p:nvPr/>
        </p:nvSpPr>
        <p:spPr>
          <a:xfrm>
            <a:off x="1911577" y="695593"/>
            <a:ext cx="5893006" cy="4159600"/>
          </a:xfrm>
          <a:prstGeom prst="rect">
            <a:avLst/>
          </a:prstGeom>
        </p:spPr>
        <p:txBody>
          <a:bodyPr wrap="square" lIns="0" tIns="0" rIns="0" bIns="0" rtlCol="0" anchor="t">
            <a:spAutoFit/>
          </a:bodyPr>
          <a:lstStyle/>
          <a:p>
            <a:pPr algn="ctr">
              <a:lnSpc>
                <a:spcPts val="6471"/>
              </a:lnSpc>
            </a:pPr>
            <a:endParaRPr dirty="0"/>
          </a:p>
          <a:p>
            <a:pPr algn="ctr"/>
            <a:r>
              <a:rPr lang="en-US" sz="5390" spc="-168" dirty="0">
                <a:solidFill>
                  <a:srgbClr val="1B87BE"/>
                </a:solidFill>
                <a:latin typeface="Arial Black" panose="020B0A04020102020204" pitchFamily="34" charset="0"/>
              </a:rPr>
              <a:t>It’s an open book test!</a:t>
            </a:r>
          </a:p>
          <a:p>
            <a:pPr algn="ctr">
              <a:lnSpc>
                <a:spcPts val="6471"/>
              </a:lnSpc>
            </a:pPr>
            <a:r>
              <a:rPr lang="en-US" sz="5392" spc="-161" dirty="0">
                <a:solidFill>
                  <a:srgbClr val="1B87BE"/>
                </a:solidFill>
                <a:latin typeface="Arial" panose="020B0604020202020204" pitchFamily="34" charset="0"/>
              </a:rPr>
              <a:t> </a:t>
            </a:r>
          </a:p>
          <a:p>
            <a:pPr algn="ctr">
              <a:lnSpc>
                <a:spcPts val="6471"/>
              </a:lnSpc>
            </a:pPr>
            <a:endParaRPr lang="en-US" sz="5392" spc="-161" dirty="0">
              <a:solidFill>
                <a:srgbClr val="1B87BE"/>
              </a:solidFill>
              <a:latin typeface="Arial" panose="020B0604020202020204" pitchFamily="34" charset="0"/>
            </a:endParaRPr>
          </a:p>
        </p:txBody>
      </p:sp>
      <p:grpSp>
        <p:nvGrpSpPr>
          <p:cNvPr id="13" name="Group 13"/>
          <p:cNvGrpSpPr/>
          <p:nvPr/>
        </p:nvGrpSpPr>
        <p:grpSpPr>
          <a:xfrm>
            <a:off x="4615420" y="4805330"/>
            <a:ext cx="559528" cy="77494"/>
            <a:chOff x="0" y="0"/>
            <a:chExt cx="2934307" cy="406400"/>
          </a:xfrm>
        </p:grpSpPr>
        <p:sp>
          <p:nvSpPr>
            <p:cNvPr id="14" name="Freeform 14"/>
            <p:cNvSpPr/>
            <p:nvPr/>
          </p:nvSpPr>
          <p:spPr>
            <a:xfrm>
              <a:off x="17780" y="22860"/>
              <a:ext cx="2908908" cy="360680"/>
            </a:xfrm>
            <a:custGeom>
              <a:avLst/>
              <a:gdLst/>
              <a:ahLst/>
              <a:cxnLst/>
              <a:rect l="l" t="t" r="r" b="b"/>
              <a:pathLst>
                <a:path w="2908908" h="360680">
                  <a:moveTo>
                    <a:pt x="2908908" y="180340"/>
                  </a:moveTo>
                  <a:cubicBezTo>
                    <a:pt x="2908908" y="81280"/>
                    <a:pt x="2828898" y="0"/>
                    <a:pt x="2728568" y="0"/>
                  </a:cubicBezTo>
                  <a:lnTo>
                    <a:pt x="172720" y="0"/>
                  </a:lnTo>
                  <a:lnTo>
                    <a:pt x="172720" y="1270"/>
                  </a:lnTo>
                  <a:cubicBezTo>
                    <a:pt x="76200" y="5080"/>
                    <a:pt x="0" y="83820"/>
                    <a:pt x="0" y="180340"/>
                  </a:cubicBezTo>
                  <a:cubicBezTo>
                    <a:pt x="0" y="276860"/>
                    <a:pt x="77470" y="355600"/>
                    <a:pt x="172720" y="359410"/>
                  </a:cubicBezTo>
                  <a:lnTo>
                    <a:pt x="172720" y="360680"/>
                  </a:lnTo>
                  <a:lnTo>
                    <a:pt x="2728567" y="360680"/>
                  </a:lnTo>
                  <a:cubicBezTo>
                    <a:pt x="2827628" y="360680"/>
                    <a:pt x="2908907" y="279400"/>
                    <a:pt x="2908907" y="180340"/>
                  </a:cubicBezTo>
                  <a:close/>
                </a:path>
              </a:pathLst>
            </a:custGeom>
            <a:solidFill>
              <a:srgbClr val="1B87BE"/>
            </a:solidFill>
          </p:spPr>
        </p:sp>
      </p:grpSp>
      <p:sp>
        <p:nvSpPr>
          <p:cNvPr id="15" name="Freeform 15"/>
          <p:cNvSpPr/>
          <p:nvPr/>
        </p:nvSpPr>
        <p:spPr>
          <a:xfrm>
            <a:off x="7315056" y="6094590"/>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sp>
        <p:nvSpPr>
          <p:cNvPr id="17" name="TextBox 16">
            <a:extLst>
              <a:ext uri="{FF2B5EF4-FFF2-40B4-BE49-F238E27FC236}">
                <a16:creationId xmlns:a16="http://schemas.microsoft.com/office/drawing/2014/main" id="{14351267-0AD8-E477-40EB-49E973C9F597}"/>
              </a:ext>
            </a:extLst>
          </p:cNvPr>
          <p:cNvSpPr txBox="1"/>
          <p:nvPr/>
        </p:nvSpPr>
        <p:spPr>
          <a:xfrm>
            <a:off x="1777597" y="3259372"/>
            <a:ext cx="6237110" cy="1143903"/>
          </a:xfrm>
          <a:prstGeom prst="rect">
            <a:avLst/>
          </a:prstGeom>
          <a:noFill/>
        </p:spPr>
        <p:txBody>
          <a:bodyPr wrap="square">
            <a:spAutoFit/>
          </a:bodyPr>
          <a:lstStyle/>
          <a:p>
            <a:pPr algn="ctr">
              <a:lnSpc>
                <a:spcPts val="4079"/>
              </a:lnSpc>
            </a:pPr>
            <a:r>
              <a:rPr lang="en-US" sz="3400" spc="-101" dirty="0">
                <a:solidFill>
                  <a:srgbClr val="1B87BE"/>
                </a:solidFill>
                <a:latin typeface="Arial" panose="020B0604020202020204" pitchFamily="34" charset="0"/>
              </a:rPr>
              <a:t>You never have to remember what you read!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26325" y="4571745"/>
            <a:ext cx="5066728" cy="6000510"/>
            <a:chOff x="0" y="0"/>
            <a:chExt cx="6755638" cy="8000680"/>
          </a:xfrm>
        </p:grpSpPr>
        <p:grpSp>
          <p:nvGrpSpPr>
            <p:cNvPr id="3" name="Group 3"/>
            <p:cNvGrpSpPr/>
            <p:nvPr/>
          </p:nvGrpSpPr>
          <p:grpSpPr>
            <a:xfrm rot="-2700000">
              <a:off x="1187578" y="1684021"/>
              <a:ext cx="5643260" cy="2124817"/>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alpha val="14902"/>
                </a:srgbClr>
              </a:solidFill>
            </p:spPr>
          </p:sp>
        </p:grpSp>
        <p:grpSp>
          <p:nvGrpSpPr>
            <p:cNvPr id="5" name="Group 5"/>
            <p:cNvGrpSpPr/>
            <p:nvPr/>
          </p:nvGrpSpPr>
          <p:grpSpPr>
            <a:xfrm rot="-2700000">
              <a:off x="-138987" y="4037847"/>
              <a:ext cx="6078824" cy="2124817"/>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8FBF26">
                  <a:alpha val="14902"/>
                </a:srgbClr>
              </a:solidFill>
            </p:spPr>
          </p:sp>
        </p:grpSp>
      </p:grpSp>
      <p:grpSp>
        <p:nvGrpSpPr>
          <p:cNvPr id="7" name="Group 7"/>
          <p:cNvGrpSpPr/>
          <p:nvPr/>
        </p:nvGrpSpPr>
        <p:grpSpPr>
          <a:xfrm>
            <a:off x="8456018" y="-511578"/>
            <a:ext cx="2248102" cy="2248102"/>
            <a:chOff x="0" y="0"/>
            <a:chExt cx="2997470" cy="2997470"/>
          </a:xfrm>
        </p:grpSpPr>
        <p:grpSp>
          <p:nvGrpSpPr>
            <p:cNvPr id="8" name="Group 8"/>
            <p:cNvGrpSpPr/>
            <p:nvPr/>
          </p:nvGrpSpPr>
          <p:grpSpPr>
            <a:xfrm rot="-2700000">
              <a:off x="-139827" y="1017765"/>
              <a:ext cx="3277123" cy="961939"/>
              <a:chOff x="0" y="0"/>
              <a:chExt cx="1384518" cy="406400"/>
            </a:xfrm>
          </p:grpSpPr>
          <p:sp>
            <p:nvSpPr>
              <p:cNvPr id="9" name="Freeform 9"/>
              <p:cNvSpPr/>
              <p:nvPr/>
            </p:nvSpPr>
            <p:spPr>
              <a:xfrm>
                <a:off x="17780" y="22860"/>
                <a:ext cx="1359119" cy="360680"/>
              </a:xfrm>
              <a:custGeom>
                <a:avLst/>
                <a:gdLst/>
                <a:ahLst/>
                <a:cxnLst/>
                <a:rect l="l" t="t" r="r" b="b"/>
                <a:pathLst>
                  <a:path w="1359119" h="360680">
                    <a:moveTo>
                      <a:pt x="1359119" y="180340"/>
                    </a:moveTo>
                    <a:cubicBezTo>
                      <a:pt x="1359119" y="81280"/>
                      <a:pt x="1279109" y="0"/>
                      <a:pt x="1178779" y="0"/>
                    </a:cubicBezTo>
                    <a:lnTo>
                      <a:pt x="172720" y="0"/>
                    </a:lnTo>
                    <a:lnTo>
                      <a:pt x="172720" y="1270"/>
                    </a:lnTo>
                    <a:cubicBezTo>
                      <a:pt x="76200" y="5080"/>
                      <a:pt x="0" y="83820"/>
                      <a:pt x="0" y="180340"/>
                    </a:cubicBezTo>
                    <a:cubicBezTo>
                      <a:pt x="0" y="276860"/>
                      <a:pt x="77470" y="355600"/>
                      <a:pt x="172720" y="359410"/>
                    </a:cubicBezTo>
                    <a:lnTo>
                      <a:pt x="172720" y="360680"/>
                    </a:lnTo>
                    <a:lnTo>
                      <a:pt x="1178778" y="360680"/>
                    </a:lnTo>
                    <a:cubicBezTo>
                      <a:pt x="1277838" y="360680"/>
                      <a:pt x="1359118" y="279400"/>
                      <a:pt x="1359118" y="180340"/>
                    </a:cubicBezTo>
                    <a:close/>
                  </a:path>
                </a:pathLst>
              </a:custGeom>
              <a:solidFill>
                <a:srgbClr val="1B87BE"/>
              </a:solidFill>
            </p:spPr>
          </p:sp>
        </p:grpSp>
        <p:grpSp>
          <p:nvGrpSpPr>
            <p:cNvPr id="10" name="Group 10"/>
            <p:cNvGrpSpPr/>
            <p:nvPr/>
          </p:nvGrpSpPr>
          <p:grpSpPr>
            <a:xfrm rot="-2700000">
              <a:off x="196405" y="758956"/>
              <a:ext cx="1994974" cy="961939"/>
              <a:chOff x="0" y="0"/>
              <a:chExt cx="842836" cy="406400"/>
            </a:xfrm>
          </p:grpSpPr>
          <p:sp>
            <p:nvSpPr>
              <p:cNvPr id="11" name="Freeform 11"/>
              <p:cNvSpPr/>
              <p:nvPr/>
            </p:nvSpPr>
            <p:spPr>
              <a:xfrm>
                <a:off x="17780" y="22860"/>
                <a:ext cx="817436" cy="360680"/>
              </a:xfrm>
              <a:custGeom>
                <a:avLst/>
                <a:gdLst/>
                <a:ahLst/>
                <a:cxnLst/>
                <a:rect l="l" t="t" r="r" b="b"/>
                <a:pathLst>
                  <a:path w="817436" h="360680">
                    <a:moveTo>
                      <a:pt x="817436" y="180340"/>
                    </a:moveTo>
                    <a:cubicBezTo>
                      <a:pt x="817436" y="81280"/>
                      <a:pt x="737426" y="0"/>
                      <a:pt x="637096" y="0"/>
                    </a:cubicBezTo>
                    <a:lnTo>
                      <a:pt x="172720" y="0"/>
                    </a:lnTo>
                    <a:lnTo>
                      <a:pt x="172720" y="1270"/>
                    </a:lnTo>
                    <a:cubicBezTo>
                      <a:pt x="76200" y="5080"/>
                      <a:pt x="0" y="83820"/>
                      <a:pt x="0" y="180340"/>
                    </a:cubicBezTo>
                    <a:cubicBezTo>
                      <a:pt x="0" y="276860"/>
                      <a:pt x="77470" y="355600"/>
                      <a:pt x="172720" y="359410"/>
                    </a:cubicBezTo>
                    <a:lnTo>
                      <a:pt x="172720" y="360680"/>
                    </a:lnTo>
                    <a:lnTo>
                      <a:pt x="637096" y="360680"/>
                    </a:lnTo>
                    <a:cubicBezTo>
                      <a:pt x="736156" y="360680"/>
                      <a:pt x="817436" y="279400"/>
                      <a:pt x="817436" y="180340"/>
                    </a:cubicBezTo>
                    <a:close/>
                  </a:path>
                </a:pathLst>
              </a:custGeom>
              <a:solidFill>
                <a:srgbClr val="8FBF26"/>
              </a:solidFill>
            </p:spPr>
          </p:sp>
        </p:grpSp>
      </p:grpSp>
      <p:sp>
        <p:nvSpPr>
          <p:cNvPr id="12" name="TextBox 12"/>
          <p:cNvSpPr txBox="1"/>
          <p:nvPr/>
        </p:nvSpPr>
        <p:spPr>
          <a:xfrm>
            <a:off x="800766" y="1992039"/>
            <a:ext cx="8152067" cy="4219104"/>
          </a:xfrm>
          <a:prstGeom prst="rect">
            <a:avLst/>
          </a:prstGeom>
        </p:spPr>
        <p:txBody>
          <a:bodyPr lIns="0" tIns="0" rIns="0" bIns="0" rtlCol="0" anchor="t">
            <a:spAutoFit/>
          </a:bodyPr>
          <a:lstStyle/>
          <a:p>
            <a:pPr algn="ctr">
              <a:lnSpc>
                <a:spcPts val="6471"/>
              </a:lnSpc>
            </a:pPr>
            <a:endParaRPr dirty="0"/>
          </a:p>
          <a:p>
            <a:pPr algn="ctr">
              <a:lnSpc>
                <a:spcPts val="6720"/>
              </a:lnSpc>
            </a:pPr>
            <a:r>
              <a:rPr lang="en-US" sz="5600" spc="-168" dirty="0">
                <a:solidFill>
                  <a:srgbClr val="1B87BE"/>
                </a:solidFill>
                <a:latin typeface="Arial" panose="020B0604020202020204" pitchFamily="34" charset="0"/>
              </a:rPr>
              <a:t>ALWAYS</a:t>
            </a:r>
          </a:p>
          <a:p>
            <a:pPr algn="ctr">
              <a:lnSpc>
                <a:spcPts val="6720"/>
              </a:lnSpc>
            </a:pPr>
            <a:r>
              <a:rPr lang="en-US" sz="5390" spc="-168" dirty="0">
                <a:solidFill>
                  <a:srgbClr val="1B87BE"/>
                </a:solidFill>
                <a:latin typeface="Arial Black" panose="020B0A04020102020204" pitchFamily="34" charset="0"/>
              </a:rPr>
              <a:t>Read the Blurb!</a:t>
            </a:r>
          </a:p>
          <a:p>
            <a:pPr algn="ctr">
              <a:lnSpc>
                <a:spcPts val="6471"/>
              </a:lnSpc>
            </a:pPr>
            <a:r>
              <a:rPr lang="en-US" sz="5392" spc="-161" dirty="0">
                <a:solidFill>
                  <a:srgbClr val="1B87BE"/>
                </a:solidFill>
                <a:latin typeface="Arial" panose="020B0604020202020204" pitchFamily="34" charset="0"/>
              </a:rPr>
              <a:t> </a:t>
            </a:r>
          </a:p>
          <a:p>
            <a:pPr algn="ctr">
              <a:lnSpc>
                <a:spcPts val="6471"/>
              </a:lnSpc>
            </a:pPr>
            <a:endParaRPr lang="en-US" sz="5392" spc="-161" dirty="0">
              <a:solidFill>
                <a:srgbClr val="1B87BE"/>
              </a:solidFill>
              <a:latin typeface="Arial" panose="020B0604020202020204" pitchFamily="34" charset="0"/>
            </a:endParaRPr>
          </a:p>
        </p:txBody>
      </p:sp>
      <p:grpSp>
        <p:nvGrpSpPr>
          <p:cNvPr id="13" name="Group 13"/>
          <p:cNvGrpSpPr/>
          <p:nvPr/>
        </p:nvGrpSpPr>
        <p:grpSpPr>
          <a:xfrm>
            <a:off x="4615420" y="4805330"/>
            <a:ext cx="559528" cy="77494"/>
            <a:chOff x="0" y="0"/>
            <a:chExt cx="2934307" cy="406400"/>
          </a:xfrm>
        </p:grpSpPr>
        <p:sp>
          <p:nvSpPr>
            <p:cNvPr id="14" name="Freeform 14"/>
            <p:cNvSpPr/>
            <p:nvPr/>
          </p:nvSpPr>
          <p:spPr>
            <a:xfrm>
              <a:off x="17780" y="22860"/>
              <a:ext cx="2908908" cy="360680"/>
            </a:xfrm>
            <a:custGeom>
              <a:avLst/>
              <a:gdLst/>
              <a:ahLst/>
              <a:cxnLst/>
              <a:rect l="l" t="t" r="r" b="b"/>
              <a:pathLst>
                <a:path w="2908908" h="360680">
                  <a:moveTo>
                    <a:pt x="2908908" y="180340"/>
                  </a:moveTo>
                  <a:cubicBezTo>
                    <a:pt x="2908908" y="81280"/>
                    <a:pt x="2828898" y="0"/>
                    <a:pt x="2728568" y="0"/>
                  </a:cubicBezTo>
                  <a:lnTo>
                    <a:pt x="172720" y="0"/>
                  </a:lnTo>
                  <a:lnTo>
                    <a:pt x="172720" y="1270"/>
                  </a:lnTo>
                  <a:cubicBezTo>
                    <a:pt x="76200" y="5080"/>
                    <a:pt x="0" y="83820"/>
                    <a:pt x="0" y="180340"/>
                  </a:cubicBezTo>
                  <a:cubicBezTo>
                    <a:pt x="0" y="276860"/>
                    <a:pt x="77470" y="355600"/>
                    <a:pt x="172720" y="359410"/>
                  </a:cubicBezTo>
                  <a:lnTo>
                    <a:pt x="172720" y="360680"/>
                  </a:lnTo>
                  <a:lnTo>
                    <a:pt x="2728567" y="360680"/>
                  </a:lnTo>
                  <a:cubicBezTo>
                    <a:pt x="2827628" y="360680"/>
                    <a:pt x="2908907" y="279400"/>
                    <a:pt x="2908907" y="180340"/>
                  </a:cubicBezTo>
                  <a:close/>
                </a:path>
              </a:pathLst>
            </a:custGeom>
            <a:solidFill>
              <a:srgbClr val="1B87BE"/>
            </a:solidFill>
          </p:spPr>
        </p:sp>
      </p:grpSp>
      <p:sp>
        <p:nvSpPr>
          <p:cNvPr id="15" name="Freeform 15"/>
          <p:cNvSpPr/>
          <p:nvPr/>
        </p:nvSpPr>
        <p:spPr>
          <a:xfrm>
            <a:off x="7315056" y="6094590"/>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26325" y="4571745"/>
            <a:ext cx="5066728" cy="6000510"/>
            <a:chOff x="0" y="0"/>
            <a:chExt cx="6755638" cy="8000680"/>
          </a:xfrm>
        </p:grpSpPr>
        <p:grpSp>
          <p:nvGrpSpPr>
            <p:cNvPr id="3" name="Group 3"/>
            <p:cNvGrpSpPr/>
            <p:nvPr/>
          </p:nvGrpSpPr>
          <p:grpSpPr>
            <a:xfrm rot="-2700000">
              <a:off x="1187578" y="1684021"/>
              <a:ext cx="5643260" cy="2124817"/>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alpha val="14902"/>
                </a:srgbClr>
              </a:solidFill>
            </p:spPr>
          </p:sp>
        </p:grpSp>
        <p:grpSp>
          <p:nvGrpSpPr>
            <p:cNvPr id="5" name="Group 5"/>
            <p:cNvGrpSpPr/>
            <p:nvPr/>
          </p:nvGrpSpPr>
          <p:grpSpPr>
            <a:xfrm rot="-2700000">
              <a:off x="-138987" y="4037847"/>
              <a:ext cx="6078824" cy="2124817"/>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8FBF26">
                  <a:alpha val="14902"/>
                </a:srgbClr>
              </a:solidFill>
            </p:spPr>
          </p:sp>
        </p:grpSp>
      </p:grpSp>
      <p:grpSp>
        <p:nvGrpSpPr>
          <p:cNvPr id="7" name="Group 7"/>
          <p:cNvGrpSpPr/>
          <p:nvPr/>
        </p:nvGrpSpPr>
        <p:grpSpPr>
          <a:xfrm>
            <a:off x="8456018" y="-511578"/>
            <a:ext cx="2248102" cy="2248102"/>
            <a:chOff x="0" y="0"/>
            <a:chExt cx="2997470" cy="2997470"/>
          </a:xfrm>
        </p:grpSpPr>
        <p:grpSp>
          <p:nvGrpSpPr>
            <p:cNvPr id="8" name="Group 8"/>
            <p:cNvGrpSpPr/>
            <p:nvPr/>
          </p:nvGrpSpPr>
          <p:grpSpPr>
            <a:xfrm rot="-2700000">
              <a:off x="-139827" y="1017765"/>
              <a:ext cx="3277123" cy="961939"/>
              <a:chOff x="0" y="0"/>
              <a:chExt cx="1384518" cy="406400"/>
            </a:xfrm>
          </p:grpSpPr>
          <p:sp>
            <p:nvSpPr>
              <p:cNvPr id="9" name="Freeform 9"/>
              <p:cNvSpPr/>
              <p:nvPr/>
            </p:nvSpPr>
            <p:spPr>
              <a:xfrm>
                <a:off x="17780" y="22860"/>
                <a:ext cx="1359119" cy="360680"/>
              </a:xfrm>
              <a:custGeom>
                <a:avLst/>
                <a:gdLst/>
                <a:ahLst/>
                <a:cxnLst/>
                <a:rect l="l" t="t" r="r" b="b"/>
                <a:pathLst>
                  <a:path w="1359119" h="360680">
                    <a:moveTo>
                      <a:pt x="1359119" y="180340"/>
                    </a:moveTo>
                    <a:cubicBezTo>
                      <a:pt x="1359119" y="81280"/>
                      <a:pt x="1279109" y="0"/>
                      <a:pt x="1178779" y="0"/>
                    </a:cubicBezTo>
                    <a:lnTo>
                      <a:pt x="172720" y="0"/>
                    </a:lnTo>
                    <a:lnTo>
                      <a:pt x="172720" y="1270"/>
                    </a:lnTo>
                    <a:cubicBezTo>
                      <a:pt x="76200" y="5080"/>
                      <a:pt x="0" y="83820"/>
                      <a:pt x="0" y="180340"/>
                    </a:cubicBezTo>
                    <a:cubicBezTo>
                      <a:pt x="0" y="276860"/>
                      <a:pt x="77470" y="355600"/>
                      <a:pt x="172720" y="359410"/>
                    </a:cubicBezTo>
                    <a:lnTo>
                      <a:pt x="172720" y="360680"/>
                    </a:lnTo>
                    <a:lnTo>
                      <a:pt x="1178778" y="360680"/>
                    </a:lnTo>
                    <a:cubicBezTo>
                      <a:pt x="1277838" y="360680"/>
                      <a:pt x="1359118" y="279400"/>
                      <a:pt x="1359118" y="180340"/>
                    </a:cubicBezTo>
                    <a:close/>
                  </a:path>
                </a:pathLst>
              </a:custGeom>
              <a:solidFill>
                <a:srgbClr val="1B87BE"/>
              </a:solidFill>
            </p:spPr>
          </p:sp>
        </p:grpSp>
        <p:grpSp>
          <p:nvGrpSpPr>
            <p:cNvPr id="10" name="Group 10"/>
            <p:cNvGrpSpPr/>
            <p:nvPr/>
          </p:nvGrpSpPr>
          <p:grpSpPr>
            <a:xfrm rot="-2700000">
              <a:off x="196405" y="758956"/>
              <a:ext cx="1994974" cy="961939"/>
              <a:chOff x="0" y="0"/>
              <a:chExt cx="842836" cy="406400"/>
            </a:xfrm>
          </p:grpSpPr>
          <p:sp>
            <p:nvSpPr>
              <p:cNvPr id="11" name="Freeform 11"/>
              <p:cNvSpPr/>
              <p:nvPr/>
            </p:nvSpPr>
            <p:spPr>
              <a:xfrm>
                <a:off x="17780" y="22860"/>
                <a:ext cx="817436" cy="360680"/>
              </a:xfrm>
              <a:custGeom>
                <a:avLst/>
                <a:gdLst/>
                <a:ahLst/>
                <a:cxnLst/>
                <a:rect l="l" t="t" r="r" b="b"/>
                <a:pathLst>
                  <a:path w="817436" h="360680">
                    <a:moveTo>
                      <a:pt x="817436" y="180340"/>
                    </a:moveTo>
                    <a:cubicBezTo>
                      <a:pt x="817436" y="81280"/>
                      <a:pt x="737426" y="0"/>
                      <a:pt x="637096" y="0"/>
                    </a:cubicBezTo>
                    <a:lnTo>
                      <a:pt x="172720" y="0"/>
                    </a:lnTo>
                    <a:lnTo>
                      <a:pt x="172720" y="1270"/>
                    </a:lnTo>
                    <a:cubicBezTo>
                      <a:pt x="76200" y="5080"/>
                      <a:pt x="0" y="83820"/>
                      <a:pt x="0" y="180340"/>
                    </a:cubicBezTo>
                    <a:cubicBezTo>
                      <a:pt x="0" y="276860"/>
                      <a:pt x="77470" y="355600"/>
                      <a:pt x="172720" y="359410"/>
                    </a:cubicBezTo>
                    <a:lnTo>
                      <a:pt x="172720" y="360680"/>
                    </a:lnTo>
                    <a:lnTo>
                      <a:pt x="637096" y="360680"/>
                    </a:lnTo>
                    <a:cubicBezTo>
                      <a:pt x="736156" y="360680"/>
                      <a:pt x="817436" y="279400"/>
                      <a:pt x="817436" y="180340"/>
                    </a:cubicBezTo>
                    <a:close/>
                  </a:path>
                </a:pathLst>
              </a:custGeom>
              <a:solidFill>
                <a:srgbClr val="8FBF26"/>
              </a:solidFill>
            </p:spPr>
          </p:sp>
        </p:grpSp>
      </p:grpSp>
      <p:sp>
        <p:nvSpPr>
          <p:cNvPr id="12" name="TextBox 12"/>
          <p:cNvSpPr txBox="1"/>
          <p:nvPr/>
        </p:nvSpPr>
        <p:spPr>
          <a:xfrm>
            <a:off x="820118" y="1981200"/>
            <a:ext cx="8152067" cy="5078313"/>
          </a:xfrm>
          <a:prstGeom prst="rect">
            <a:avLst/>
          </a:prstGeom>
        </p:spPr>
        <p:txBody>
          <a:bodyPr lIns="0" tIns="0" rIns="0" bIns="0" rtlCol="0" anchor="t">
            <a:spAutoFit/>
          </a:bodyPr>
          <a:lstStyle/>
          <a:p>
            <a:pPr algn="ctr">
              <a:lnSpc>
                <a:spcPts val="6471"/>
              </a:lnSpc>
            </a:pPr>
            <a:endParaRPr dirty="0"/>
          </a:p>
          <a:p>
            <a:pPr algn="ctr">
              <a:lnSpc>
                <a:spcPts val="6720"/>
              </a:lnSpc>
            </a:pPr>
            <a:r>
              <a:rPr lang="en-US" sz="5600" spc="-168" dirty="0">
                <a:solidFill>
                  <a:srgbClr val="1B87BE"/>
                </a:solidFill>
                <a:latin typeface="Arial" panose="020B0604020202020204" pitchFamily="34" charset="0"/>
              </a:rPr>
              <a:t>What is the</a:t>
            </a:r>
          </a:p>
          <a:p>
            <a:pPr algn="ctr">
              <a:lnSpc>
                <a:spcPts val="6720"/>
              </a:lnSpc>
            </a:pPr>
            <a:r>
              <a:rPr lang="en-US" sz="5390" spc="-168" dirty="0">
                <a:solidFill>
                  <a:srgbClr val="1B87BE"/>
                </a:solidFill>
                <a:latin typeface="Arial Black" panose="020B0A04020102020204" pitchFamily="34" charset="0"/>
              </a:rPr>
              <a:t>MAIN IDEA?</a:t>
            </a:r>
          </a:p>
          <a:p>
            <a:pPr algn="ctr">
              <a:lnSpc>
                <a:spcPts val="6720"/>
              </a:lnSpc>
            </a:pPr>
            <a:endParaRPr lang="en-US" sz="5600" spc="-168" dirty="0">
              <a:solidFill>
                <a:srgbClr val="1B87BE"/>
              </a:solidFill>
              <a:latin typeface="Arial Black" panose="020B0A04020102020204" pitchFamily="34" charset="0"/>
            </a:endParaRPr>
          </a:p>
          <a:p>
            <a:pPr algn="ctr">
              <a:lnSpc>
                <a:spcPts val="6471"/>
              </a:lnSpc>
            </a:pPr>
            <a:r>
              <a:rPr lang="en-US" sz="5392" spc="-161" dirty="0">
                <a:solidFill>
                  <a:srgbClr val="1B87BE"/>
                </a:solidFill>
                <a:latin typeface="Arial" panose="020B0604020202020204" pitchFamily="34" charset="0"/>
              </a:rPr>
              <a:t> </a:t>
            </a:r>
          </a:p>
          <a:p>
            <a:pPr algn="ctr">
              <a:lnSpc>
                <a:spcPts val="6471"/>
              </a:lnSpc>
            </a:pPr>
            <a:endParaRPr lang="en-US" sz="5392" spc="-161" dirty="0">
              <a:solidFill>
                <a:srgbClr val="1B87BE"/>
              </a:solidFill>
              <a:latin typeface="Arial" panose="020B0604020202020204" pitchFamily="34" charset="0"/>
            </a:endParaRPr>
          </a:p>
        </p:txBody>
      </p:sp>
      <p:grpSp>
        <p:nvGrpSpPr>
          <p:cNvPr id="13" name="Group 13"/>
          <p:cNvGrpSpPr/>
          <p:nvPr/>
        </p:nvGrpSpPr>
        <p:grpSpPr>
          <a:xfrm>
            <a:off x="4615420" y="4805330"/>
            <a:ext cx="559528" cy="77494"/>
            <a:chOff x="0" y="0"/>
            <a:chExt cx="2934307" cy="406400"/>
          </a:xfrm>
        </p:grpSpPr>
        <p:sp>
          <p:nvSpPr>
            <p:cNvPr id="14" name="Freeform 14"/>
            <p:cNvSpPr/>
            <p:nvPr/>
          </p:nvSpPr>
          <p:spPr>
            <a:xfrm>
              <a:off x="17780" y="22860"/>
              <a:ext cx="2908908" cy="360680"/>
            </a:xfrm>
            <a:custGeom>
              <a:avLst/>
              <a:gdLst/>
              <a:ahLst/>
              <a:cxnLst/>
              <a:rect l="l" t="t" r="r" b="b"/>
              <a:pathLst>
                <a:path w="2908908" h="360680">
                  <a:moveTo>
                    <a:pt x="2908908" y="180340"/>
                  </a:moveTo>
                  <a:cubicBezTo>
                    <a:pt x="2908908" y="81280"/>
                    <a:pt x="2828898" y="0"/>
                    <a:pt x="2728568" y="0"/>
                  </a:cubicBezTo>
                  <a:lnTo>
                    <a:pt x="172720" y="0"/>
                  </a:lnTo>
                  <a:lnTo>
                    <a:pt x="172720" y="1270"/>
                  </a:lnTo>
                  <a:cubicBezTo>
                    <a:pt x="76200" y="5080"/>
                    <a:pt x="0" y="83820"/>
                    <a:pt x="0" y="180340"/>
                  </a:cubicBezTo>
                  <a:cubicBezTo>
                    <a:pt x="0" y="276860"/>
                    <a:pt x="77470" y="355600"/>
                    <a:pt x="172720" y="359410"/>
                  </a:cubicBezTo>
                  <a:lnTo>
                    <a:pt x="172720" y="360680"/>
                  </a:lnTo>
                  <a:lnTo>
                    <a:pt x="2728567" y="360680"/>
                  </a:lnTo>
                  <a:cubicBezTo>
                    <a:pt x="2827628" y="360680"/>
                    <a:pt x="2908907" y="279400"/>
                    <a:pt x="2908907" y="180340"/>
                  </a:cubicBezTo>
                  <a:close/>
                </a:path>
              </a:pathLst>
            </a:custGeom>
            <a:solidFill>
              <a:srgbClr val="1B87BE"/>
            </a:solidFill>
          </p:spPr>
        </p:sp>
      </p:grpSp>
      <p:sp>
        <p:nvSpPr>
          <p:cNvPr id="15" name="Freeform 15"/>
          <p:cNvSpPr/>
          <p:nvPr/>
        </p:nvSpPr>
        <p:spPr>
          <a:xfrm>
            <a:off x="7315056" y="6094590"/>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275376" y="-2909809"/>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grpSp>
        <p:nvGrpSpPr>
          <p:cNvPr id="7" name="Group 7"/>
          <p:cNvGrpSpPr/>
          <p:nvPr/>
        </p:nvGrpSpPr>
        <p:grpSpPr>
          <a:xfrm>
            <a:off x="5213131" y="1480320"/>
            <a:ext cx="6219948" cy="7108592"/>
            <a:chOff x="0" y="0"/>
            <a:chExt cx="8293263" cy="9478123"/>
          </a:xfrm>
        </p:grpSpPr>
        <p:grpSp>
          <p:nvGrpSpPr>
            <p:cNvPr id="8" name="Group 8"/>
            <p:cNvGrpSpPr/>
            <p:nvPr/>
          </p:nvGrpSpPr>
          <p:grpSpPr>
            <a:xfrm rot="-2700000">
              <a:off x="-497669" y="4111569"/>
              <a:ext cx="9288601" cy="2439845"/>
              <a:chOff x="0" y="0"/>
              <a:chExt cx="1547184" cy="406400"/>
            </a:xfrm>
          </p:grpSpPr>
          <p:sp>
            <p:nvSpPr>
              <p:cNvPr id="9" name="Freeform 9"/>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10" name="Group 10"/>
            <p:cNvGrpSpPr/>
            <p:nvPr/>
          </p:nvGrpSpPr>
          <p:grpSpPr>
            <a:xfrm rot="-2700000">
              <a:off x="853641" y="2265589"/>
              <a:ext cx="7418671" cy="2439845"/>
              <a:chOff x="0" y="0"/>
              <a:chExt cx="1235713" cy="406400"/>
            </a:xfrm>
          </p:grpSpPr>
          <p:sp>
            <p:nvSpPr>
              <p:cNvPr id="11" name="Freeform 11"/>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graphicFrame>
        <p:nvGraphicFramePr>
          <p:cNvPr id="12" name="Table 12"/>
          <p:cNvGraphicFramePr>
            <a:graphicFrameLocks noGrp="1"/>
          </p:cNvGraphicFramePr>
          <p:nvPr/>
        </p:nvGraphicFramePr>
        <p:xfrm>
          <a:off x="2052833" y="98080"/>
          <a:ext cx="6067004" cy="7055520"/>
        </p:xfrm>
        <a:graphic>
          <a:graphicData uri="http://schemas.openxmlformats.org/drawingml/2006/table">
            <a:tbl>
              <a:tblPr/>
              <a:tblGrid>
                <a:gridCol w="803335">
                  <a:extLst>
                    <a:ext uri="{9D8B030D-6E8A-4147-A177-3AD203B41FA5}">
                      <a16:colId xmlns:a16="http://schemas.microsoft.com/office/drawing/2014/main" val="20000"/>
                    </a:ext>
                  </a:extLst>
                </a:gridCol>
                <a:gridCol w="1267541">
                  <a:extLst>
                    <a:ext uri="{9D8B030D-6E8A-4147-A177-3AD203B41FA5}">
                      <a16:colId xmlns:a16="http://schemas.microsoft.com/office/drawing/2014/main" val="20001"/>
                    </a:ext>
                  </a:extLst>
                </a:gridCol>
                <a:gridCol w="1121839">
                  <a:extLst>
                    <a:ext uri="{9D8B030D-6E8A-4147-A177-3AD203B41FA5}">
                      <a16:colId xmlns:a16="http://schemas.microsoft.com/office/drawing/2014/main" val="20002"/>
                    </a:ext>
                  </a:extLst>
                </a:gridCol>
                <a:gridCol w="1272640">
                  <a:extLst>
                    <a:ext uri="{9D8B030D-6E8A-4147-A177-3AD203B41FA5}">
                      <a16:colId xmlns:a16="http://schemas.microsoft.com/office/drawing/2014/main" val="20003"/>
                    </a:ext>
                  </a:extLst>
                </a:gridCol>
                <a:gridCol w="1601649">
                  <a:extLst>
                    <a:ext uri="{9D8B030D-6E8A-4147-A177-3AD203B41FA5}">
                      <a16:colId xmlns:a16="http://schemas.microsoft.com/office/drawing/2014/main" val="20004"/>
                    </a:ext>
                  </a:extLst>
                </a:gridCol>
              </a:tblGrid>
              <a:tr h="400928">
                <a:tc>
                  <a:txBody>
                    <a:bodyPr/>
                    <a:lstStyle/>
                    <a:p>
                      <a:pPr algn="l">
                        <a:lnSpc>
                          <a:spcPts val="1141"/>
                        </a:lnSpc>
                        <a:defRPr/>
                      </a:pPr>
                      <a:r>
                        <a:rPr lang="en-US" sz="951" spc="-37">
                          <a:solidFill>
                            <a:srgbClr val="FFFFFF"/>
                          </a:solidFill>
                          <a:latin typeface="Open Sans Bold Italics"/>
                        </a:rPr>
                        <a:t>Scaled Score</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9BBB59"/>
                    </a:solidFill>
                  </a:tcPr>
                </a:tc>
                <a:tc>
                  <a:txBody>
                    <a:bodyPr/>
                    <a:lstStyle/>
                    <a:p>
                      <a:pPr algn="l">
                        <a:lnSpc>
                          <a:spcPts val="1141"/>
                        </a:lnSpc>
                        <a:defRPr/>
                      </a:pPr>
                      <a:r>
                        <a:rPr lang="en-US" sz="951" spc="-37">
                          <a:solidFill>
                            <a:srgbClr val="FFFFFF"/>
                          </a:solidFill>
                          <a:latin typeface="Open Sans Bold Italics"/>
                        </a:rPr>
                        <a:t>English (75 questions)</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9BBB59"/>
                    </a:solidFill>
                  </a:tcPr>
                </a:tc>
                <a:tc>
                  <a:txBody>
                    <a:bodyPr/>
                    <a:lstStyle/>
                    <a:p>
                      <a:pPr algn="l">
                        <a:lnSpc>
                          <a:spcPts val="1141"/>
                        </a:lnSpc>
                        <a:defRPr/>
                      </a:pPr>
                      <a:r>
                        <a:rPr lang="en-US" sz="951" spc="-37">
                          <a:solidFill>
                            <a:srgbClr val="FFFFFF"/>
                          </a:solidFill>
                          <a:latin typeface="Open Sans Bold Italics"/>
                        </a:rPr>
                        <a:t>Math (60 questions)</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9BBB59"/>
                    </a:solidFill>
                  </a:tcPr>
                </a:tc>
                <a:tc>
                  <a:txBody>
                    <a:bodyPr/>
                    <a:lstStyle/>
                    <a:p>
                      <a:pPr algn="l">
                        <a:lnSpc>
                          <a:spcPts val="1141"/>
                        </a:lnSpc>
                        <a:defRPr/>
                      </a:pPr>
                      <a:r>
                        <a:rPr lang="en-US" sz="951" spc="-37">
                          <a:solidFill>
                            <a:srgbClr val="FFFFFF"/>
                          </a:solidFill>
                          <a:latin typeface="Open Sans Bold Italics"/>
                        </a:rPr>
                        <a:t>Reading (40 questions)</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9BBB59"/>
                    </a:solidFill>
                  </a:tcPr>
                </a:tc>
                <a:tc>
                  <a:txBody>
                    <a:bodyPr/>
                    <a:lstStyle/>
                    <a:p>
                      <a:pPr algn="l">
                        <a:lnSpc>
                          <a:spcPts val="1141"/>
                        </a:lnSpc>
                        <a:defRPr/>
                      </a:pPr>
                      <a:r>
                        <a:rPr lang="en-US" sz="951" spc="-37">
                          <a:solidFill>
                            <a:srgbClr val="FFFFFF"/>
                          </a:solidFill>
                          <a:latin typeface="Open Sans Bold Italics"/>
                        </a:rPr>
                        <a:t>Science (40 questions)</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10000"/>
                  </a:ext>
                </a:extLst>
              </a:tr>
              <a:tr h="207956">
                <a:tc>
                  <a:txBody>
                    <a:bodyPr/>
                    <a:lstStyle/>
                    <a:p>
                      <a:pPr algn="ctr">
                        <a:lnSpc>
                          <a:spcPts val="1070"/>
                        </a:lnSpc>
                        <a:defRPr/>
                      </a:pPr>
                      <a:r>
                        <a:rPr lang="en-US" sz="891" spc="-35">
                          <a:solidFill>
                            <a:srgbClr val="000000"/>
                          </a:solidFill>
                          <a:latin typeface="Open Sans"/>
                        </a:rPr>
                        <a:t>36</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72-75</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58-60</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39-40</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38-40</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07956">
                <a:tc>
                  <a:txBody>
                    <a:bodyPr/>
                    <a:lstStyle/>
                    <a:p>
                      <a:pPr algn="ctr">
                        <a:lnSpc>
                          <a:spcPts val="1141"/>
                        </a:lnSpc>
                        <a:defRPr/>
                      </a:pPr>
                      <a:r>
                        <a:rPr lang="en-US" sz="951" spc="-37">
                          <a:solidFill>
                            <a:srgbClr val="000000"/>
                          </a:solidFill>
                          <a:latin typeface="Open Sans"/>
                        </a:rPr>
                        <a:t>35</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70-71</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56-57</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38</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37</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07956">
                <a:tc>
                  <a:txBody>
                    <a:bodyPr/>
                    <a:lstStyle/>
                    <a:p>
                      <a:pPr algn="ctr">
                        <a:lnSpc>
                          <a:spcPts val="1141"/>
                        </a:lnSpc>
                        <a:defRPr/>
                      </a:pPr>
                      <a:r>
                        <a:rPr lang="en-US" sz="951" spc="-37">
                          <a:solidFill>
                            <a:srgbClr val="000000"/>
                          </a:solidFill>
                          <a:latin typeface="Open Sans"/>
                        </a:rPr>
                        <a:t>34</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68-69</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54-55</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37</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36</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07956">
                <a:tc>
                  <a:txBody>
                    <a:bodyPr/>
                    <a:lstStyle/>
                    <a:p>
                      <a:pPr algn="ctr">
                        <a:lnSpc>
                          <a:spcPts val="1141"/>
                        </a:lnSpc>
                        <a:defRPr/>
                      </a:pPr>
                      <a:r>
                        <a:rPr lang="en-US" sz="951" spc="-37">
                          <a:solidFill>
                            <a:srgbClr val="000000"/>
                          </a:solidFill>
                          <a:latin typeface="Open Sans"/>
                        </a:rPr>
                        <a:t>33</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67</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53</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35-36</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35</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07956">
                <a:tc>
                  <a:txBody>
                    <a:bodyPr/>
                    <a:lstStyle/>
                    <a:p>
                      <a:pPr algn="ctr">
                        <a:lnSpc>
                          <a:spcPts val="1141"/>
                        </a:lnSpc>
                        <a:defRPr/>
                      </a:pPr>
                      <a:r>
                        <a:rPr lang="en-US" sz="951" spc="-37">
                          <a:solidFill>
                            <a:srgbClr val="000000"/>
                          </a:solidFill>
                          <a:latin typeface="Open Sans"/>
                        </a:rPr>
                        <a:t>32</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66</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51-52</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34</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34</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07956">
                <a:tc>
                  <a:txBody>
                    <a:bodyPr/>
                    <a:lstStyle/>
                    <a:p>
                      <a:pPr algn="ctr">
                        <a:lnSpc>
                          <a:spcPts val="1141"/>
                        </a:lnSpc>
                        <a:defRPr/>
                      </a:pPr>
                      <a:r>
                        <a:rPr lang="en-US" sz="951" spc="-37">
                          <a:solidFill>
                            <a:srgbClr val="000000"/>
                          </a:solidFill>
                          <a:latin typeface="Open Sans"/>
                        </a:rPr>
                        <a:t>31</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65</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49-50</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33</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07956">
                <a:tc>
                  <a:txBody>
                    <a:bodyPr/>
                    <a:lstStyle/>
                    <a:p>
                      <a:pPr algn="ctr">
                        <a:lnSpc>
                          <a:spcPts val="1141"/>
                        </a:lnSpc>
                        <a:defRPr/>
                      </a:pPr>
                      <a:r>
                        <a:rPr lang="en-US" sz="951" spc="-37">
                          <a:solidFill>
                            <a:srgbClr val="000000"/>
                          </a:solidFill>
                          <a:latin typeface="Open Sans"/>
                        </a:rPr>
                        <a:t>30</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64</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48</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33</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07956">
                <a:tc>
                  <a:txBody>
                    <a:bodyPr/>
                    <a:lstStyle/>
                    <a:p>
                      <a:pPr algn="ctr">
                        <a:lnSpc>
                          <a:spcPts val="1141"/>
                        </a:lnSpc>
                        <a:defRPr/>
                      </a:pPr>
                      <a:r>
                        <a:rPr lang="en-US" sz="951" spc="-37">
                          <a:solidFill>
                            <a:srgbClr val="000000"/>
                          </a:solidFill>
                          <a:latin typeface="Open Sans"/>
                        </a:rPr>
                        <a:t>29</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62-63</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46-47</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32</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32</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07956">
                <a:tc>
                  <a:txBody>
                    <a:bodyPr/>
                    <a:lstStyle/>
                    <a:p>
                      <a:pPr algn="ctr">
                        <a:lnSpc>
                          <a:spcPts val="1141"/>
                        </a:lnSpc>
                        <a:defRPr/>
                      </a:pPr>
                      <a:r>
                        <a:rPr lang="en-US" sz="951" spc="-37">
                          <a:solidFill>
                            <a:srgbClr val="000000"/>
                          </a:solidFill>
                          <a:latin typeface="Open Sans"/>
                        </a:rPr>
                        <a:t>28</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61</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44-45</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31</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31</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07956">
                <a:tc>
                  <a:txBody>
                    <a:bodyPr/>
                    <a:lstStyle/>
                    <a:p>
                      <a:pPr algn="ctr">
                        <a:lnSpc>
                          <a:spcPts val="1141"/>
                        </a:lnSpc>
                        <a:defRPr/>
                      </a:pPr>
                      <a:r>
                        <a:rPr lang="en-US" sz="951" spc="-37">
                          <a:solidFill>
                            <a:srgbClr val="000000"/>
                          </a:solidFill>
                          <a:latin typeface="Open Sans"/>
                        </a:rPr>
                        <a:t>27</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60</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41-43</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30</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07956">
                <a:tc>
                  <a:txBody>
                    <a:bodyPr/>
                    <a:lstStyle/>
                    <a:p>
                      <a:pPr algn="ctr">
                        <a:lnSpc>
                          <a:spcPts val="1141"/>
                        </a:lnSpc>
                        <a:defRPr/>
                      </a:pPr>
                      <a:r>
                        <a:rPr lang="en-US" sz="951" spc="-37">
                          <a:solidFill>
                            <a:srgbClr val="000000"/>
                          </a:solidFill>
                          <a:latin typeface="Open Sans"/>
                        </a:rPr>
                        <a:t>26</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58-59</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39-40</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29</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30</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07956">
                <a:tc>
                  <a:txBody>
                    <a:bodyPr/>
                    <a:lstStyle/>
                    <a:p>
                      <a:pPr algn="ctr">
                        <a:lnSpc>
                          <a:spcPts val="1141"/>
                        </a:lnSpc>
                        <a:defRPr/>
                      </a:pPr>
                      <a:r>
                        <a:rPr lang="en-US" sz="951" spc="-37">
                          <a:solidFill>
                            <a:srgbClr val="000000"/>
                          </a:solidFill>
                          <a:latin typeface="Open Sans"/>
                        </a:rPr>
                        <a:t>25</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56-57</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37-38</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28</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28-29</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07956">
                <a:tc>
                  <a:txBody>
                    <a:bodyPr/>
                    <a:lstStyle/>
                    <a:p>
                      <a:pPr algn="ctr">
                        <a:lnSpc>
                          <a:spcPts val="1141"/>
                        </a:lnSpc>
                        <a:defRPr/>
                      </a:pPr>
                      <a:r>
                        <a:rPr lang="en-US" sz="951" spc="-37">
                          <a:solidFill>
                            <a:srgbClr val="000000"/>
                          </a:solidFill>
                          <a:latin typeface="Open Sans"/>
                        </a:rPr>
                        <a:t>24</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53-55</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35-36</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27</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26-27</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07956">
                <a:tc>
                  <a:txBody>
                    <a:bodyPr/>
                    <a:lstStyle/>
                    <a:p>
                      <a:pPr algn="ctr">
                        <a:lnSpc>
                          <a:spcPts val="1141"/>
                        </a:lnSpc>
                        <a:defRPr/>
                      </a:pPr>
                      <a:r>
                        <a:rPr lang="en-US" sz="951" spc="-37">
                          <a:solidFill>
                            <a:srgbClr val="000000"/>
                          </a:solidFill>
                          <a:latin typeface="Open Sans"/>
                        </a:rPr>
                        <a:t>23</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51-52</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33-34</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26</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25</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07956">
                <a:tc>
                  <a:txBody>
                    <a:bodyPr/>
                    <a:lstStyle/>
                    <a:p>
                      <a:pPr algn="ctr">
                        <a:lnSpc>
                          <a:spcPts val="1141"/>
                        </a:lnSpc>
                        <a:defRPr/>
                      </a:pPr>
                      <a:r>
                        <a:rPr lang="en-US" sz="951" spc="-37">
                          <a:solidFill>
                            <a:srgbClr val="000000"/>
                          </a:solidFill>
                          <a:latin typeface="Open Sans"/>
                        </a:rPr>
                        <a:t>22</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48-50</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31-32</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24-25</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23-24</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207956">
                <a:tc>
                  <a:txBody>
                    <a:bodyPr/>
                    <a:lstStyle/>
                    <a:p>
                      <a:pPr algn="ctr">
                        <a:lnSpc>
                          <a:spcPts val="1141"/>
                        </a:lnSpc>
                        <a:defRPr/>
                      </a:pPr>
                      <a:r>
                        <a:rPr lang="en-US" sz="951" spc="-37">
                          <a:solidFill>
                            <a:srgbClr val="000000"/>
                          </a:solidFill>
                          <a:latin typeface="Open Sans Bold Italics"/>
                        </a:rPr>
                        <a:t>21</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00"/>
                    </a:solidFill>
                  </a:tcPr>
                </a:tc>
                <a:tc>
                  <a:txBody>
                    <a:bodyPr/>
                    <a:lstStyle/>
                    <a:p>
                      <a:pPr algn="ctr">
                        <a:lnSpc>
                          <a:spcPts val="1141"/>
                        </a:lnSpc>
                        <a:defRPr/>
                      </a:pPr>
                      <a:r>
                        <a:rPr lang="en-US" sz="951" spc="-37">
                          <a:solidFill>
                            <a:srgbClr val="000000"/>
                          </a:solidFill>
                          <a:latin typeface="Open Sans Bold Italics"/>
                        </a:rPr>
                        <a:t>45-47</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00"/>
                    </a:solidFill>
                  </a:tcPr>
                </a:tc>
                <a:tc>
                  <a:txBody>
                    <a:bodyPr/>
                    <a:lstStyle/>
                    <a:p>
                      <a:pPr algn="ctr">
                        <a:lnSpc>
                          <a:spcPts val="1141"/>
                        </a:lnSpc>
                        <a:defRPr/>
                      </a:pPr>
                      <a:r>
                        <a:rPr lang="en-US" sz="951" spc="-37">
                          <a:solidFill>
                            <a:srgbClr val="000000"/>
                          </a:solidFill>
                          <a:latin typeface="Open Sans Bold Italics"/>
                        </a:rPr>
                        <a:t>30</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00"/>
                    </a:solidFill>
                  </a:tcPr>
                </a:tc>
                <a:tc>
                  <a:txBody>
                    <a:bodyPr/>
                    <a:lstStyle/>
                    <a:p>
                      <a:pPr algn="ctr">
                        <a:lnSpc>
                          <a:spcPts val="1141"/>
                        </a:lnSpc>
                        <a:defRPr/>
                      </a:pPr>
                      <a:r>
                        <a:rPr lang="en-US" sz="951" spc="-37">
                          <a:solidFill>
                            <a:srgbClr val="000000"/>
                          </a:solidFill>
                          <a:latin typeface="Open Sans Bold Italics"/>
                        </a:rPr>
                        <a:t>23</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00"/>
                    </a:solidFill>
                  </a:tcPr>
                </a:tc>
                <a:tc>
                  <a:txBody>
                    <a:bodyPr/>
                    <a:lstStyle/>
                    <a:p>
                      <a:pPr algn="ctr">
                        <a:lnSpc>
                          <a:spcPts val="1141"/>
                        </a:lnSpc>
                        <a:defRPr/>
                      </a:pPr>
                      <a:r>
                        <a:rPr lang="en-US" sz="951" spc="-37">
                          <a:solidFill>
                            <a:srgbClr val="000000"/>
                          </a:solidFill>
                          <a:latin typeface="Open Sans Bold Italics"/>
                        </a:rPr>
                        <a:t>22</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6"/>
                  </a:ext>
                </a:extLst>
              </a:tr>
              <a:tr h="207956">
                <a:tc>
                  <a:txBody>
                    <a:bodyPr/>
                    <a:lstStyle/>
                    <a:p>
                      <a:pPr algn="ctr">
                        <a:lnSpc>
                          <a:spcPts val="1141"/>
                        </a:lnSpc>
                        <a:defRPr/>
                      </a:pPr>
                      <a:r>
                        <a:rPr lang="en-US" sz="951" spc="-37">
                          <a:solidFill>
                            <a:srgbClr val="000000"/>
                          </a:solidFill>
                          <a:latin typeface="Open Sans Bold Italics"/>
                        </a:rPr>
                        <a:t>20</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00"/>
                    </a:solidFill>
                  </a:tcPr>
                </a:tc>
                <a:tc>
                  <a:txBody>
                    <a:bodyPr/>
                    <a:lstStyle/>
                    <a:p>
                      <a:pPr algn="ctr">
                        <a:lnSpc>
                          <a:spcPts val="1141"/>
                        </a:lnSpc>
                        <a:defRPr/>
                      </a:pPr>
                      <a:r>
                        <a:rPr lang="en-US" sz="951" spc="-37">
                          <a:solidFill>
                            <a:srgbClr val="000000"/>
                          </a:solidFill>
                          <a:latin typeface="Open Sans Bold Italics"/>
                        </a:rPr>
                        <a:t>42-44</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00"/>
                    </a:solidFill>
                  </a:tcPr>
                </a:tc>
                <a:tc>
                  <a:txBody>
                    <a:bodyPr/>
                    <a:lstStyle/>
                    <a:p>
                      <a:pPr algn="ctr">
                        <a:lnSpc>
                          <a:spcPts val="1141"/>
                        </a:lnSpc>
                        <a:defRPr/>
                      </a:pPr>
                      <a:r>
                        <a:rPr lang="en-US" sz="951" spc="-37">
                          <a:solidFill>
                            <a:srgbClr val="000000"/>
                          </a:solidFill>
                          <a:latin typeface="Open Sans Bold Italics"/>
                        </a:rPr>
                        <a:t>28-29</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00"/>
                    </a:solidFill>
                  </a:tcPr>
                </a:tc>
                <a:tc>
                  <a:txBody>
                    <a:bodyPr/>
                    <a:lstStyle/>
                    <a:p>
                      <a:pPr algn="ctr">
                        <a:lnSpc>
                          <a:spcPts val="1141"/>
                        </a:lnSpc>
                        <a:defRPr/>
                      </a:pPr>
                      <a:r>
                        <a:rPr lang="en-US" sz="951" spc="-37">
                          <a:solidFill>
                            <a:srgbClr val="000000"/>
                          </a:solidFill>
                          <a:latin typeface="Open Sans Bold Italics"/>
                        </a:rPr>
                        <a:t>21-22</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00"/>
                    </a:solidFill>
                  </a:tcPr>
                </a:tc>
                <a:tc>
                  <a:txBody>
                    <a:bodyPr/>
                    <a:lstStyle/>
                    <a:p>
                      <a:pPr algn="ctr">
                        <a:lnSpc>
                          <a:spcPts val="1141"/>
                        </a:lnSpc>
                        <a:defRPr/>
                      </a:pPr>
                      <a:r>
                        <a:rPr lang="en-US" sz="951" spc="-37">
                          <a:solidFill>
                            <a:srgbClr val="000000"/>
                          </a:solidFill>
                          <a:latin typeface="Open Sans Bold Italics"/>
                        </a:rPr>
                        <a:t>20-21</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7"/>
                  </a:ext>
                </a:extLst>
              </a:tr>
              <a:tr h="207956">
                <a:tc>
                  <a:txBody>
                    <a:bodyPr/>
                    <a:lstStyle/>
                    <a:p>
                      <a:pPr algn="ctr">
                        <a:lnSpc>
                          <a:spcPts val="1141"/>
                        </a:lnSpc>
                        <a:defRPr/>
                      </a:pPr>
                      <a:r>
                        <a:rPr lang="en-US" sz="951" spc="-37">
                          <a:solidFill>
                            <a:srgbClr val="000000"/>
                          </a:solidFill>
                          <a:latin typeface="Open Sans"/>
                        </a:rPr>
                        <a:t>19</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40-41</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26-27</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20</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19</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207956">
                <a:tc>
                  <a:txBody>
                    <a:bodyPr/>
                    <a:lstStyle/>
                    <a:p>
                      <a:pPr algn="ctr">
                        <a:lnSpc>
                          <a:spcPts val="1141"/>
                        </a:lnSpc>
                        <a:defRPr/>
                      </a:pPr>
                      <a:r>
                        <a:rPr lang="en-US" sz="951" spc="-37">
                          <a:solidFill>
                            <a:srgbClr val="000000"/>
                          </a:solidFill>
                          <a:latin typeface="Open Sans"/>
                        </a:rPr>
                        <a:t>18</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38-39</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24-25</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19</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17-18</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207956">
                <a:tc>
                  <a:txBody>
                    <a:bodyPr/>
                    <a:lstStyle/>
                    <a:p>
                      <a:pPr algn="ctr">
                        <a:lnSpc>
                          <a:spcPts val="1141"/>
                        </a:lnSpc>
                        <a:defRPr/>
                      </a:pPr>
                      <a:r>
                        <a:rPr lang="en-US" sz="951" spc="-37">
                          <a:solidFill>
                            <a:srgbClr val="000000"/>
                          </a:solidFill>
                          <a:latin typeface="Open Sans"/>
                        </a:rPr>
                        <a:t>17</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36-37</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21-23</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17-18</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15-16</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207956">
                <a:tc>
                  <a:txBody>
                    <a:bodyPr/>
                    <a:lstStyle/>
                    <a:p>
                      <a:pPr algn="ctr">
                        <a:lnSpc>
                          <a:spcPts val="1141"/>
                        </a:lnSpc>
                        <a:defRPr/>
                      </a:pPr>
                      <a:r>
                        <a:rPr lang="en-US" sz="951" spc="-37">
                          <a:solidFill>
                            <a:srgbClr val="000000"/>
                          </a:solidFill>
                          <a:latin typeface="Open Sans"/>
                        </a:rPr>
                        <a:t>16</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33-35</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17-20</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16</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13-14</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207956">
                <a:tc>
                  <a:txBody>
                    <a:bodyPr/>
                    <a:lstStyle/>
                    <a:p>
                      <a:pPr algn="ctr">
                        <a:lnSpc>
                          <a:spcPts val="1141"/>
                        </a:lnSpc>
                        <a:defRPr/>
                      </a:pPr>
                      <a:r>
                        <a:rPr lang="en-US" sz="951" spc="-37">
                          <a:solidFill>
                            <a:srgbClr val="000000"/>
                          </a:solidFill>
                          <a:latin typeface="Open Sans"/>
                        </a:rPr>
                        <a:t>15</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30-32</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13-16</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14-15</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12</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207956">
                <a:tc>
                  <a:txBody>
                    <a:bodyPr/>
                    <a:lstStyle/>
                    <a:p>
                      <a:pPr algn="ctr">
                        <a:lnSpc>
                          <a:spcPts val="1141"/>
                        </a:lnSpc>
                        <a:defRPr/>
                      </a:pPr>
                      <a:r>
                        <a:rPr lang="en-US" sz="951" spc="-37">
                          <a:solidFill>
                            <a:srgbClr val="000000"/>
                          </a:solidFill>
                          <a:latin typeface="Open Sans"/>
                        </a:rPr>
                        <a:t>14</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27-29</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10-12</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12-13</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11</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207956">
                <a:tc>
                  <a:txBody>
                    <a:bodyPr/>
                    <a:lstStyle/>
                    <a:p>
                      <a:pPr algn="ctr">
                        <a:lnSpc>
                          <a:spcPts val="1141"/>
                        </a:lnSpc>
                        <a:defRPr/>
                      </a:pPr>
                      <a:r>
                        <a:rPr lang="en-US" sz="951" spc="-37">
                          <a:solidFill>
                            <a:srgbClr val="000000"/>
                          </a:solidFill>
                          <a:latin typeface="Open Sans"/>
                        </a:rPr>
                        <a:t>13</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25-26</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8-9</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11</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10</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207956">
                <a:tc>
                  <a:txBody>
                    <a:bodyPr/>
                    <a:lstStyle/>
                    <a:p>
                      <a:pPr algn="ctr">
                        <a:lnSpc>
                          <a:spcPts val="1141"/>
                        </a:lnSpc>
                        <a:defRPr/>
                      </a:pPr>
                      <a:r>
                        <a:rPr lang="en-US" sz="951" spc="-37">
                          <a:solidFill>
                            <a:srgbClr val="000000"/>
                          </a:solidFill>
                          <a:latin typeface="Open Sans"/>
                        </a:rPr>
                        <a:t>12</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23-24</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6-7</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9-10</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9</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207956">
                <a:tc>
                  <a:txBody>
                    <a:bodyPr/>
                    <a:lstStyle/>
                    <a:p>
                      <a:pPr algn="ctr">
                        <a:lnSpc>
                          <a:spcPts val="1141"/>
                        </a:lnSpc>
                        <a:defRPr/>
                      </a:pPr>
                      <a:r>
                        <a:rPr lang="en-US" sz="951" spc="-37">
                          <a:solidFill>
                            <a:srgbClr val="000000"/>
                          </a:solidFill>
                          <a:latin typeface="Open Sans"/>
                        </a:rPr>
                        <a:t>11</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19-22</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5</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7-8</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8</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207956">
                <a:tc>
                  <a:txBody>
                    <a:bodyPr/>
                    <a:lstStyle/>
                    <a:p>
                      <a:pPr algn="ctr">
                        <a:lnSpc>
                          <a:spcPts val="1141"/>
                        </a:lnSpc>
                        <a:defRPr/>
                      </a:pPr>
                      <a:r>
                        <a:rPr lang="en-US" sz="951" spc="-37">
                          <a:solidFill>
                            <a:srgbClr val="000000"/>
                          </a:solidFill>
                          <a:latin typeface="Open Sans"/>
                        </a:rPr>
                        <a:t>10</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16-18</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4</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6</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7</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r h="207956">
                <a:tc>
                  <a:txBody>
                    <a:bodyPr/>
                    <a:lstStyle/>
                    <a:p>
                      <a:pPr algn="ctr">
                        <a:lnSpc>
                          <a:spcPts val="1141"/>
                        </a:lnSpc>
                        <a:defRPr/>
                      </a:pPr>
                      <a:r>
                        <a:rPr lang="en-US" sz="951" spc="-37">
                          <a:solidFill>
                            <a:srgbClr val="000000"/>
                          </a:solidFill>
                          <a:latin typeface="Open Sans"/>
                        </a:rPr>
                        <a:t>9</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13-15</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5</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6</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8"/>
                  </a:ext>
                </a:extLst>
              </a:tr>
              <a:tr h="207956">
                <a:tc>
                  <a:txBody>
                    <a:bodyPr/>
                    <a:lstStyle/>
                    <a:p>
                      <a:pPr algn="ctr">
                        <a:lnSpc>
                          <a:spcPts val="1141"/>
                        </a:lnSpc>
                        <a:defRPr/>
                      </a:pPr>
                      <a:r>
                        <a:rPr lang="en-US" sz="951" spc="-37">
                          <a:solidFill>
                            <a:srgbClr val="000000"/>
                          </a:solidFill>
                          <a:latin typeface="Open Sans"/>
                        </a:rPr>
                        <a:t>8</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11-12</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3</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5</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9"/>
                  </a:ext>
                </a:extLst>
              </a:tr>
              <a:tr h="207956">
                <a:tc>
                  <a:txBody>
                    <a:bodyPr/>
                    <a:lstStyle/>
                    <a:p>
                      <a:pPr algn="ctr">
                        <a:lnSpc>
                          <a:spcPts val="1141"/>
                        </a:lnSpc>
                        <a:defRPr/>
                      </a:pPr>
                      <a:r>
                        <a:rPr lang="en-US" sz="951" spc="-37">
                          <a:solidFill>
                            <a:srgbClr val="000000"/>
                          </a:solidFill>
                          <a:latin typeface="Open Sans"/>
                        </a:rPr>
                        <a:t>7</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9-10</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4</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4</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30"/>
                  </a:ext>
                </a:extLst>
              </a:tr>
              <a:tr h="207956">
                <a:tc>
                  <a:txBody>
                    <a:bodyPr/>
                    <a:lstStyle/>
                    <a:p>
                      <a:pPr algn="ctr">
                        <a:lnSpc>
                          <a:spcPts val="1141"/>
                        </a:lnSpc>
                        <a:defRPr/>
                      </a:pPr>
                      <a:r>
                        <a:rPr lang="en-US" sz="951" spc="-37">
                          <a:solidFill>
                            <a:srgbClr val="000000"/>
                          </a:solidFill>
                          <a:latin typeface="Open Sans"/>
                        </a:rPr>
                        <a:t>6</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7-8</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2</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3</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3</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31"/>
                  </a:ext>
                </a:extLst>
              </a:tr>
              <a:tr h="207956">
                <a:tc>
                  <a:txBody>
                    <a:bodyPr/>
                    <a:lstStyle/>
                    <a:p>
                      <a:pPr algn="ctr">
                        <a:lnSpc>
                          <a:spcPts val="1141"/>
                        </a:lnSpc>
                        <a:defRPr/>
                      </a:pPr>
                      <a:r>
                        <a:rPr lang="en-US" sz="951" spc="-37">
                          <a:solidFill>
                            <a:srgbClr val="000000"/>
                          </a:solidFill>
                          <a:latin typeface="Open Sans"/>
                        </a:rPr>
                        <a:t>5</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6</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tc>
                  <a:txBody>
                    <a:bodyPr/>
                    <a:lstStyle/>
                    <a:p>
                      <a:pPr algn="ctr">
                        <a:lnSpc>
                          <a:spcPts val="1141"/>
                        </a:lnSpc>
                        <a:defRPr/>
                      </a:pPr>
                      <a:r>
                        <a:rPr lang="en-US" sz="951" spc="-37">
                          <a:solidFill>
                            <a:srgbClr val="000000"/>
                          </a:solidFill>
                          <a:latin typeface="Open Sans"/>
                        </a:rPr>
                        <a:t>-</a:t>
                      </a:r>
                      <a:endParaRPr lang="en-US" sz="1100"/>
                    </a:p>
                  </a:txBody>
                  <a:tcPr marL="0" marR="0" marT="0" marB="0" anchor="ctr">
                    <a:lnL w="9356" cap="flat" cmpd="sng" algn="ctr">
                      <a:solidFill>
                        <a:srgbClr val="000000"/>
                      </a:solidFill>
                      <a:prstDash val="solid"/>
                      <a:round/>
                      <a:headEnd type="none" w="med" len="med"/>
                      <a:tailEnd type="none" w="med" len="med"/>
                    </a:lnL>
                    <a:lnR w="9356" cap="flat" cmpd="sng" algn="ctr">
                      <a:solidFill>
                        <a:srgbClr val="000000"/>
                      </a:solidFill>
                      <a:prstDash val="solid"/>
                      <a:round/>
                      <a:headEnd type="none" w="med" len="med"/>
                      <a:tailEnd type="none" w="med" len="med"/>
                    </a:lnR>
                    <a:lnT w="9356" cap="flat" cmpd="sng" algn="ctr">
                      <a:solidFill>
                        <a:srgbClr val="000000"/>
                      </a:solidFill>
                      <a:prstDash val="solid"/>
                      <a:round/>
                      <a:headEnd type="none" w="med" len="med"/>
                      <a:tailEnd type="none" w="med" len="med"/>
                    </a:lnT>
                    <a:lnB w="9356"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32"/>
                  </a:ext>
                </a:extLst>
              </a:tr>
            </a:tbl>
          </a:graphicData>
        </a:graphic>
      </p:graphicFrame>
      <p:sp>
        <p:nvSpPr>
          <p:cNvPr id="13" name="Freeform 13"/>
          <p:cNvSpPr/>
          <p:nvPr/>
        </p:nvSpPr>
        <p:spPr>
          <a:xfrm rot="-5269570" flipH="1">
            <a:off x="1104829" y="3451202"/>
            <a:ext cx="735171" cy="732728"/>
          </a:xfrm>
          <a:custGeom>
            <a:avLst/>
            <a:gdLst/>
            <a:ahLst/>
            <a:cxnLst/>
            <a:rect l="l" t="t" r="r" b="b"/>
            <a:pathLst>
              <a:path w="735171" h="732728">
                <a:moveTo>
                  <a:pt x="735171" y="0"/>
                </a:moveTo>
                <a:lnTo>
                  <a:pt x="0" y="0"/>
                </a:lnTo>
                <a:lnTo>
                  <a:pt x="0" y="732728"/>
                </a:lnTo>
                <a:lnTo>
                  <a:pt x="735171" y="732728"/>
                </a:lnTo>
                <a:lnTo>
                  <a:pt x="735171" y="0"/>
                </a:lnTo>
                <a:close/>
              </a:path>
            </a:pathLst>
          </a:custGeom>
          <a:blipFill>
            <a:blip r:embed="rId3"/>
            <a:stretch>
              <a:fillRect/>
            </a:stretch>
          </a:blipFill>
        </p:spPr>
      </p:sp>
      <p:sp>
        <p:nvSpPr>
          <p:cNvPr id="14" name="TextBox 14"/>
          <p:cNvSpPr txBox="1"/>
          <p:nvPr/>
        </p:nvSpPr>
        <p:spPr>
          <a:xfrm>
            <a:off x="-1004097" y="3026934"/>
            <a:ext cx="2795291" cy="436017"/>
          </a:xfrm>
          <a:prstGeom prst="rect">
            <a:avLst/>
          </a:prstGeom>
        </p:spPr>
        <p:txBody>
          <a:bodyPr lIns="0" tIns="0" rIns="0" bIns="0" rtlCol="0" anchor="t">
            <a:spAutoFit/>
          </a:bodyPr>
          <a:lstStyle/>
          <a:p>
            <a:pPr algn="r">
              <a:lnSpc>
                <a:spcPts val="3420"/>
              </a:lnSpc>
            </a:pPr>
            <a:r>
              <a:rPr lang="en-US" sz="3109" spc="-93" dirty="0">
                <a:solidFill>
                  <a:srgbClr val="FFFFFF"/>
                </a:solidFill>
                <a:latin typeface="Arial Black" panose="020B0A04020102020204" pitchFamily="34" charset="0"/>
              </a:rPr>
              <a:t>50%</a:t>
            </a:r>
          </a:p>
        </p:txBody>
      </p:sp>
      <p:sp>
        <p:nvSpPr>
          <p:cNvPr id="15" name="TextBox 15"/>
          <p:cNvSpPr txBox="1"/>
          <p:nvPr/>
        </p:nvSpPr>
        <p:spPr>
          <a:xfrm>
            <a:off x="393548" y="2023710"/>
            <a:ext cx="1397646" cy="1003224"/>
          </a:xfrm>
          <a:prstGeom prst="rect">
            <a:avLst/>
          </a:prstGeom>
        </p:spPr>
        <p:txBody>
          <a:bodyPr lIns="0" tIns="0" rIns="0" bIns="0" rtlCol="0" anchor="t">
            <a:spAutoFit/>
          </a:bodyPr>
          <a:lstStyle/>
          <a:p>
            <a:pPr algn="r">
              <a:lnSpc>
                <a:spcPts val="1632"/>
              </a:lnSpc>
            </a:pPr>
            <a:r>
              <a:rPr lang="en-US" sz="1255" spc="125" dirty="0">
                <a:solidFill>
                  <a:srgbClr val="FFFFFF"/>
                </a:solidFill>
                <a:latin typeface="Arial" panose="020B0604020202020204" pitchFamily="34" charset="0"/>
              </a:rPr>
              <a:t>AVERAGE ACT® SCORES ARE ONLY SLIGHTLY BETTER THAN</a:t>
            </a:r>
            <a:r>
              <a:rPr lang="en-US" sz="1255" spc="125" dirty="0">
                <a:solidFill>
                  <a:srgbClr val="DBEFE1"/>
                </a:solidFill>
                <a:latin typeface="Arial" panose="020B0604020202020204" pitchFamily="34" charset="0"/>
              </a:rPr>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sp>
        <p:nvSpPr>
          <p:cNvPr id="7" name="Freeform 7"/>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grpSp>
        <p:nvGrpSpPr>
          <p:cNvPr id="8" name="Group 8"/>
          <p:cNvGrpSpPr/>
          <p:nvPr/>
        </p:nvGrpSpPr>
        <p:grpSpPr>
          <a:xfrm>
            <a:off x="-647805" y="497730"/>
            <a:ext cx="9591227" cy="771411"/>
            <a:chOff x="0" y="0"/>
            <a:chExt cx="3552306" cy="285708"/>
          </a:xfrm>
        </p:grpSpPr>
        <p:sp>
          <p:nvSpPr>
            <p:cNvPr id="9" name="Freeform 9"/>
            <p:cNvSpPr/>
            <p:nvPr/>
          </p:nvSpPr>
          <p:spPr>
            <a:xfrm>
              <a:off x="0" y="0"/>
              <a:ext cx="3552306" cy="285708"/>
            </a:xfrm>
            <a:custGeom>
              <a:avLst/>
              <a:gdLst/>
              <a:ahLst/>
              <a:cxnLst/>
              <a:rect l="l" t="t" r="r" b="b"/>
              <a:pathLst>
                <a:path w="3552306" h="285708">
                  <a:moveTo>
                    <a:pt x="29059" y="0"/>
                  </a:moveTo>
                  <a:lnTo>
                    <a:pt x="3523248" y="0"/>
                  </a:lnTo>
                  <a:cubicBezTo>
                    <a:pt x="3530955" y="0"/>
                    <a:pt x="3538346" y="3062"/>
                    <a:pt x="3543795" y="8511"/>
                  </a:cubicBezTo>
                  <a:cubicBezTo>
                    <a:pt x="3549245" y="13961"/>
                    <a:pt x="3552306" y="21352"/>
                    <a:pt x="3552306" y="29059"/>
                  </a:cubicBezTo>
                  <a:lnTo>
                    <a:pt x="3552306" y="256649"/>
                  </a:lnTo>
                  <a:cubicBezTo>
                    <a:pt x="3552306" y="264356"/>
                    <a:pt x="3549245" y="271747"/>
                    <a:pt x="3543795" y="277197"/>
                  </a:cubicBezTo>
                  <a:cubicBezTo>
                    <a:pt x="3538346" y="282646"/>
                    <a:pt x="3530955" y="285708"/>
                    <a:pt x="3523248" y="285708"/>
                  </a:cubicBezTo>
                  <a:lnTo>
                    <a:pt x="29059" y="285708"/>
                  </a:lnTo>
                  <a:cubicBezTo>
                    <a:pt x="21352" y="285708"/>
                    <a:pt x="13961" y="282646"/>
                    <a:pt x="8511" y="277197"/>
                  </a:cubicBezTo>
                  <a:cubicBezTo>
                    <a:pt x="3062" y="271747"/>
                    <a:pt x="0" y="264356"/>
                    <a:pt x="0" y="256649"/>
                  </a:cubicBezTo>
                  <a:lnTo>
                    <a:pt x="0" y="29059"/>
                  </a:lnTo>
                  <a:cubicBezTo>
                    <a:pt x="0" y="21352"/>
                    <a:pt x="3062" y="13961"/>
                    <a:pt x="8511" y="8511"/>
                  </a:cubicBezTo>
                  <a:cubicBezTo>
                    <a:pt x="13961" y="3062"/>
                    <a:pt x="21352" y="0"/>
                    <a:pt x="29059" y="0"/>
                  </a:cubicBezTo>
                  <a:close/>
                </a:path>
              </a:pathLst>
            </a:custGeom>
            <a:solidFill>
              <a:srgbClr val="8FBF26"/>
            </a:solidFill>
          </p:spPr>
        </p:sp>
        <p:sp>
          <p:nvSpPr>
            <p:cNvPr id="10" name="TextBox 10"/>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grpSp>
        <p:nvGrpSpPr>
          <p:cNvPr id="11" name="Group 11"/>
          <p:cNvGrpSpPr/>
          <p:nvPr/>
        </p:nvGrpSpPr>
        <p:grpSpPr>
          <a:xfrm>
            <a:off x="1102337" y="1527945"/>
            <a:ext cx="356346" cy="356346"/>
            <a:chOff x="0" y="0"/>
            <a:chExt cx="475128" cy="475128"/>
          </a:xfrm>
        </p:grpSpPr>
        <p:grpSp>
          <p:nvGrpSpPr>
            <p:cNvPr id="12" name="Group 12"/>
            <p:cNvGrpSpPr/>
            <p:nvPr/>
          </p:nvGrpSpPr>
          <p:grpSpPr>
            <a:xfrm>
              <a:off x="0" y="0"/>
              <a:ext cx="475128" cy="475128"/>
              <a:chOff x="0" y="0"/>
              <a:chExt cx="812800" cy="812800"/>
            </a:xfrm>
          </p:grpSpPr>
          <p:sp>
            <p:nvSpPr>
              <p:cNvPr id="13" name="Freeform 1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4" name="TextBox 14"/>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15" name="TextBox 15"/>
            <p:cNvSpPr txBox="1"/>
            <p:nvPr/>
          </p:nvSpPr>
          <p:spPr>
            <a:xfrm>
              <a:off x="74980" y="33803"/>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1</a:t>
              </a:r>
            </a:p>
          </p:txBody>
        </p:sp>
      </p:grpSp>
      <p:grpSp>
        <p:nvGrpSpPr>
          <p:cNvPr id="16" name="Group 16"/>
          <p:cNvGrpSpPr/>
          <p:nvPr/>
        </p:nvGrpSpPr>
        <p:grpSpPr>
          <a:xfrm>
            <a:off x="1102337" y="1994670"/>
            <a:ext cx="356346" cy="356346"/>
            <a:chOff x="0" y="0"/>
            <a:chExt cx="475128" cy="475128"/>
          </a:xfrm>
        </p:grpSpPr>
        <p:grpSp>
          <p:nvGrpSpPr>
            <p:cNvPr id="17" name="Group 17"/>
            <p:cNvGrpSpPr/>
            <p:nvPr/>
          </p:nvGrpSpPr>
          <p:grpSpPr>
            <a:xfrm>
              <a:off x="0" y="0"/>
              <a:ext cx="475128" cy="475128"/>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9" name="TextBox 19"/>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20" name="TextBox 20"/>
            <p:cNvSpPr txBox="1"/>
            <p:nvPr/>
          </p:nvSpPr>
          <p:spPr>
            <a:xfrm>
              <a:off x="74980" y="5107"/>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2</a:t>
              </a:r>
            </a:p>
          </p:txBody>
        </p:sp>
      </p:grpSp>
      <p:grpSp>
        <p:nvGrpSpPr>
          <p:cNvPr id="21" name="Group 21"/>
          <p:cNvGrpSpPr/>
          <p:nvPr/>
        </p:nvGrpSpPr>
        <p:grpSpPr>
          <a:xfrm>
            <a:off x="1102337" y="2496130"/>
            <a:ext cx="356346" cy="356346"/>
            <a:chOff x="0" y="0"/>
            <a:chExt cx="475128" cy="475128"/>
          </a:xfrm>
        </p:grpSpPr>
        <p:grpSp>
          <p:nvGrpSpPr>
            <p:cNvPr id="22" name="Group 22"/>
            <p:cNvGrpSpPr/>
            <p:nvPr/>
          </p:nvGrpSpPr>
          <p:grpSpPr>
            <a:xfrm>
              <a:off x="0" y="0"/>
              <a:ext cx="475128" cy="475128"/>
              <a:chOff x="0" y="0"/>
              <a:chExt cx="812800" cy="812800"/>
            </a:xfrm>
          </p:grpSpPr>
          <p:sp>
            <p:nvSpPr>
              <p:cNvPr id="23" name="Freeform 2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24" name="TextBox 24"/>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25" name="TextBox 25"/>
            <p:cNvSpPr txBox="1"/>
            <p:nvPr/>
          </p:nvSpPr>
          <p:spPr>
            <a:xfrm>
              <a:off x="74980" y="5107"/>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3</a:t>
              </a:r>
            </a:p>
          </p:txBody>
        </p:sp>
      </p:grpSp>
      <p:sp>
        <p:nvSpPr>
          <p:cNvPr id="26" name="Freeform 26"/>
          <p:cNvSpPr/>
          <p:nvPr/>
        </p:nvSpPr>
        <p:spPr>
          <a:xfrm>
            <a:off x="4420164" y="3981356"/>
            <a:ext cx="2875441" cy="3333844"/>
          </a:xfrm>
          <a:custGeom>
            <a:avLst/>
            <a:gdLst/>
            <a:ahLst/>
            <a:cxnLst/>
            <a:rect l="l" t="t" r="r" b="b"/>
            <a:pathLst>
              <a:path w="2875441" h="3333844">
                <a:moveTo>
                  <a:pt x="0" y="0"/>
                </a:moveTo>
                <a:lnTo>
                  <a:pt x="2875441" y="0"/>
                </a:lnTo>
                <a:lnTo>
                  <a:pt x="2875441" y="3333844"/>
                </a:lnTo>
                <a:lnTo>
                  <a:pt x="0" y="33338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7" name="TextBox 27"/>
          <p:cNvSpPr txBox="1"/>
          <p:nvPr/>
        </p:nvSpPr>
        <p:spPr>
          <a:xfrm>
            <a:off x="731520" y="633373"/>
            <a:ext cx="7765685" cy="509627"/>
          </a:xfrm>
          <a:prstGeom prst="rect">
            <a:avLst/>
          </a:prstGeom>
        </p:spPr>
        <p:txBody>
          <a:bodyPr lIns="0" tIns="0" rIns="0" bIns="0" rtlCol="0" anchor="t">
            <a:spAutoFit/>
          </a:bodyPr>
          <a:lstStyle/>
          <a:p>
            <a:pPr algn="l">
              <a:lnSpc>
                <a:spcPts val="4095"/>
              </a:lnSpc>
            </a:pPr>
            <a:r>
              <a:rPr lang="en-US" sz="3413" dirty="0">
                <a:solidFill>
                  <a:srgbClr val="FFFFFF"/>
                </a:solidFill>
                <a:latin typeface="Arial Black" panose="020B0A04020102020204" pitchFamily="34" charset="0"/>
              </a:rPr>
              <a:t>Non-Fiction Passages</a:t>
            </a:r>
          </a:p>
        </p:txBody>
      </p:sp>
      <p:sp>
        <p:nvSpPr>
          <p:cNvPr id="28" name="TextBox 28"/>
          <p:cNvSpPr txBox="1"/>
          <p:nvPr/>
        </p:nvSpPr>
        <p:spPr>
          <a:xfrm>
            <a:off x="1651304" y="1503291"/>
            <a:ext cx="6291174" cy="348942"/>
          </a:xfrm>
          <a:prstGeom prst="rect">
            <a:avLst/>
          </a:prstGeom>
        </p:spPr>
        <p:txBody>
          <a:bodyPr lIns="0" tIns="0" rIns="0" bIns="0" rtlCol="0" anchor="t">
            <a:spAutoFit/>
          </a:bodyPr>
          <a:lstStyle/>
          <a:p>
            <a:pPr algn="l">
              <a:lnSpc>
                <a:spcPts val="2879"/>
              </a:lnSpc>
            </a:pPr>
            <a:r>
              <a:rPr lang="en-US" sz="2399" dirty="0">
                <a:solidFill>
                  <a:srgbClr val="FFFFFF"/>
                </a:solidFill>
                <a:latin typeface="Arial" panose="020B0604020202020204" pitchFamily="34" charset="0"/>
              </a:rPr>
              <a:t>Read the blurb.</a:t>
            </a:r>
          </a:p>
        </p:txBody>
      </p:sp>
      <p:sp>
        <p:nvSpPr>
          <p:cNvPr id="29" name="TextBox 29"/>
          <p:cNvSpPr txBox="1"/>
          <p:nvPr/>
        </p:nvSpPr>
        <p:spPr>
          <a:xfrm>
            <a:off x="1651304" y="1985145"/>
            <a:ext cx="5836546" cy="348942"/>
          </a:xfrm>
          <a:prstGeom prst="rect">
            <a:avLst/>
          </a:prstGeom>
        </p:spPr>
        <p:txBody>
          <a:bodyPr lIns="0" tIns="0" rIns="0" bIns="0" rtlCol="0" anchor="t">
            <a:spAutoFit/>
          </a:bodyPr>
          <a:lstStyle/>
          <a:p>
            <a:pPr algn="l">
              <a:lnSpc>
                <a:spcPts val="2879"/>
              </a:lnSpc>
            </a:pPr>
            <a:r>
              <a:rPr lang="en-US" sz="2400" dirty="0">
                <a:solidFill>
                  <a:srgbClr val="FFFFFF"/>
                </a:solidFill>
                <a:latin typeface="Arial" panose="020B0604020202020204" pitchFamily="34" charset="0"/>
              </a:rPr>
              <a:t>Find the thesis statement.</a:t>
            </a:r>
          </a:p>
        </p:txBody>
      </p:sp>
      <p:sp>
        <p:nvSpPr>
          <p:cNvPr id="30" name="TextBox 30"/>
          <p:cNvSpPr txBox="1"/>
          <p:nvPr/>
        </p:nvSpPr>
        <p:spPr>
          <a:xfrm>
            <a:off x="1651304" y="2470920"/>
            <a:ext cx="6845901" cy="733425"/>
          </a:xfrm>
          <a:prstGeom prst="rect">
            <a:avLst/>
          </a:prstGeom>
        </p:spPr>
        <p:txBody>
          <a:bodyPr lIns="0" tIns="0" rIns="0" bIns="0" rtlCol="0" anchor="t">
            <a:spAutoFit/>
          </a:bodyPr>
          <a:lstStyle/>
          <a:p>
            <a:pPr algn="l">
              <a:lnSpc>
                <a:spcPts val="2879"/>
              </a:lnSpc>
            </a:pPr>
            <a:r>
              <a:rPr lang="en-US" sz="2400" dirty="0">
                <a:solidFill>
                  <a:srgbClr val="FFFFFF"/>
                </a:solidFill>
                <a:latin typeface="Arial" panose="020B0604020202020204" pitchFamily="34" charset="0"/>
              </a:rPr>
              <a:t>Dissect the thesis statement to understand the overall theme of the passage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sp>
        <p:nvSpPr>
          <p:cNvPr id="7" name="Freeform 7"/>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grpSp>
        <p:nvGrpSpPr>
          <p:cNvPr id="8" name="Group 8"/>
          <p:cNvGrpSpPr/>
          <p:nvPr/>
        </p:nvGrpSpPr>
        <p:grpSpPr>
          <a:xfrm>
            <a:off x="-647805" y="497730"/>
            <a:ext cx="9591227" cy="771411"/>
            <a:chOff x="0" y="0"/>
            <a:chExt cx="3552306" cy="285708"/>
          </a:xfrm>
        </p:grpSpPr>
        <p:sp>
          <p:nvSpPr>
            <p:cNvPr id="9" name="Freeform 9"/>
            <p:cNvSpPr/>
            <p:nvPr/>
          </p:nvSpPr>
          <p:spPr>
            <a:xfrm>
              <a:off x="0" y="0"/>
              <a:ext cx="3552306" cy="285708"/>
            </a:xfrm>
            <a:custGeom>
              <a:avLst/>
              <a:gdLst/>
              <a:ahLst/>
              <a:cxnLst/>
              <a:rect l="l" t="t" r="r" b="b"/>
              <a:pathLst>
                <a:path w="3552306" h="285708">
                  <a:moveTo>
                    <a:pt x="29059" y="0"/>
                  </a:moveTo>
                  <a:lnTo>
                    <a:pt x="3523248" y="0"/>
                  </a:lnTo>
                  <a:cubicBezTo>
                    <a:pt x="3530955" y="0"/>
                    <a:pt x="3538346" y="3062"/>
                    <a:pt x="3543795" y="8511"/>
                  </a:cubicBezTo>
                  <a:cubicBezTo>
                    <a:pt x="3549245" y="13961"/>
                    <a:pt x="3552306" y="21352"/>
                    <a:pt x="3552306" y="29059"/>
                  </a:cubicBezTo>
                  <a:lnTo>
                    <a:pt x="3552306" y="256649"/>
                  </a:lnTo>
                  <a:cubicBezTo>
                    <a:pt x="3552306" y="264356"/>
                    <a:pt x="3549245" y="271747"/>
                    <a:pt x="3543795" y="277197"/>
                  </a:cubicBezTo>
                  <a:cubicBezTo>
                    <a:pt x="3538346" y="282646"/>
                    <a:pt x="3530955" y="285708"/>
                    <a:pt x="3523248" y="285708"/>
                  </a:cubicBezTo>
                  <a:lnTo>
                    <a:pt x="29059" y="285708"/>
                  </a:lnTo>
                  <a:cubicBezTo>
                    <a:pt x="21352" y="285708"/>
                    <a:pt x="13961" y="282646"/>
                    <a:pt x="8511" y="277197"/>
                  </a:cubicBezTo>
                  <a:cubicBezTo>
                    <a:pt x="3062" y="271747"/>
                    <a:pt x="0" y="264356"/>
                    <a:pt x="0" y="256649"/>
                  </a:cubicBezTo>
                  <a:lnTo>
                    <a:pt x="0" y="29059"/>
                  </a:lnTo>
                  <a:cubicBezTo>
                    <a:pt x="0" y="21352"/>
                    <a:pt x="3062" y="13961"/>
                    <a:pt x="8511" y="8511"/>
                  </a:cubicBezTo>
                  <a:cubicBezTo>
                    <a:pt x="13961" y="3062"/>
                    <a:pt x="21352" y="0"/>
                    <a:pt x="29059" y="0"/>
                  </a:cubicBezTo>
                  <a:close/>
                </a:path>
              </a:pathLst>
            </a:custGeom>
            <a:solidFill>
              <a:srgbClr val="8FBF26"/>
            </a:solidFill>
          </p:spPr>
        </p:sp>
        <p:sp>
          <p:nvSpPr>
            <p:cNvPr id="10" name="TextBox 10"/>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grpSp>
        <p:nvGrpSpPr>
          <p:cNvPr id="11" name="Group 11"/>
          <p:cNvGrpSpPr/>
          <p:nvPr/>
        </p:nvGrpSpPr>
        <p:grpSpPr>
          <a:xfrm>
            <a:off x="1102337" y="1527945"/>
            <a:ext cx="356346" cy="356346"/>
            <a:chOff x="0" y="0"/>
            <a:chExt cx="475128" cy="475128"/>
          </a:xfrm>
        </p:grpSpPr>
        <p:grpSp>
          <p:nvGrpSpPr>
            <p:cNvPr id="12" name="Group 12"/>
            <p:cNvGrpSpPr/>
            <p:nvPr/>
          </p:nvGrpSpPr>
          <p:grpSpPr>
            <a:xfrm>
              <a:off x="0" y="0"/>
              <a:ext cx="475128" cy="475128"/>
              <a:chOff x="0" y="0"/>
              <a:chExt cx="812800" cy="812800"/>
            </a:xfrm>
          </p:grpSpPr>
          <p:sp>
            <p:nvSpPr>
              <p:cNvPr id="13" name="Freeform 1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4" name="TextBox 14"/>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15" name="TextBox 15"/>
            <p:cNvSpPr txBox="1"/>
            <p:nvPr/>
          </p:nvSpPr>
          <p:spPr>
            <a:xfrm>
              <a:off x="74980" y="33803"/>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1</a:t>
              </a:r>
            </a:p>
          </p:txBody>
        </p:sp>
      </p:grpSp>
      <p:grpSp>
        <p:nvGrpSpPr>
          <p:cNvPr id="16" name="Group 16"/>
          <p:cNvGrpSpPr/>
          <p:nvPr/>
        </p:nvGrpSpPr>
        <p:grpSpPr>
          <a:xfrm>
            <a:off x="1102337" y="1994670"/>
            <a:ext cx="356346" cy="356346"/>
            <a:chOff x="0" y="0"/>
            <a:chExt cx="475128" cy="475128"/>
          </a:xfrm>
        </p:grpSpPr>
        <p:grpSp>
          <p:nvGrpSpPr>
            <p:cNvPr id="17" name="Group 17"/>
            <p:cNvGrpSpPr/>
            <p:nvPr/>
          </p:nvGrpSpPr>
          <p:grpSpPr>
            <a:xfrm>
              <a:off x="0" y="0"/>
              <a:ext cx="475128" cy="475128"/>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9" name="TextBox 19"/>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20" name="TextBox 20"/>
            <p:cNvSpPr txBox="1"/>
            <p:nvPr/>
          </p:nvSpPr>
          <p:spPr>
            <a:xfrm>
              <a:off x="74980" y="5107"/>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2</a:t>
              </a:r>
            </a:p>
          </p:txBody>
        </p:sp>
      </p:grpSp>
      <p:grpSp>
        <p:nvGrpSpPr>
          <p:cNvPr id="21" name="Group 21"/>
          <p:cNvGrpSpPr/>
          <p:nvPr/>
        </p:nvGrpSpPr>
        <p:grpSpPr>
          <a:xfrm>
            <a:off x="1102337" y="2496130"/>
            <a:ext cx="356346" cy="356346"/>
            <a:chOff x="0" y="0"/>
            <a:chExt cx="475128" cy="475128"/>
          </a:xfrm>
        </p:grpSpPr>
        <p:grpSp>
          <p:nvGrpSpPr>
            <p:cNvPr id="22" name="Group 22"/>
            <p:cNvGrpSpPr/>
            <p:nvPr/>
          </p:nvGrpSpPr>
          <p:grpSpPr>
            <a:xfrm>
              <a:off x="0" y="0"/>
              <a:ext cx="475128" cy="475128"/>
              <a:chOff x="0" y="0"/>
              <a:chExt cx="812800" cy="812800"/>
            </a:xfrm>
          </p:grpSpPr>
          <p:sp>
            <p:nvSpPr>
              <p:cNvPr id="23" name="Freeform 2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24" name="TextBox 24"/>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25" name="TextBox 25"/>
            <p:cNvSpPr txBox="1"/>
            <p:nvPr/>
          </p:nvSpPr>
          <p:spPr>
            <a:xfrm>
              <a:off x="74980" y="5107"/>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3</a:t>
              </a:r>
            </a:p>
          </p:txBody>
        </p:sp>
      </p:grpSp>
      <p:grpSp>
        <p:nvGrpSpPr>
          <p:cNvPr id="26" name="Group 26"/>
          <p:cNvGrpSpPr/>
          <p:nvPr/>
        </p:nvGrpSpPr>
        <p:grpSpPr>
          <a:xfrm>
            <a:off x="1102337" y="3000281"/>
            <a:ext cx="356346" cy="356346"/>
            <a:chOff x="0" y="0"/>
            <a:chExt cx="475128" cy="475128"/>
          </a:xfrm>
        </p:grpSpPr>
        <p:grpSp>
          <p:nvGrpSpPr>
            <p:cNvPr id="27" name="Group 27"/>
            <p:cNvGrpSpPr/>
            <p:nvPr/>
          </p:nvGrpSpPr>
          <p:grpSpPr>
            <a:xfrm>
              <a:off x="0" y="0"/>
              <a:ext cx="475128" cy="475128"/>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29" name="TextBox 29"/>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30" name="TextBox 30"/>
            <p:cNvSpPr txBox="1"/>
            <p:nvPr/>
          </p:nvSpPr>
          <p:spPr>
            <a:xfrm>
              <a:off x="74980" y="5107"/>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4</a:t>
              </a:r>
            </a:p>
          </p:txBody>
        </p:sp>
      </p:grpSp>
      <p:sp>
        <p:nvSpPr>
          <p:cNvPr id="31" name="TextBox 31"/>
          <p:cNvSpPr txBox="1"/>
          <p:nvPr/>
        </p:nvSpPr>
        <p:spPr>
          <a:xfrm>
            <a:off x="731520" y="633373"/>
            <a:ext cx="7765685" cy="509627"/>
          </a:xfrm>
          <a:prstGeom prst="rect">
            <a:avLst/>
          </a:prstGeom>
        </p:spPr>
        <p:txBody>
          <a:bodyPr lIns="0" tIns="0" rIns="0" bIns="0" rtlCol="0" anchor="t">
            <a:spAutoFit/>
          </a:bodyPr>
          <a:lstStyle/>
          <a:p>
            <a:pPr algn="l">
              <a:lnSpc>
                <a:spcPts val="4095"/>
              </a:lnSpc>
            </a:pPr>
            <a:r>
              <a:rPr lang="en-US" sz="3413" dirty="0">
                <a:solidFill>
                  <a:srgbClr val="FFFFFF"/>
                </a:solidFill>
                <a:latin typeface="Arial Black" panose="020B0A04020102020204" pitchFamily="34" charset="0"/>
              </a:rPr>
              <a:t>Fiction Passage</a:t>
            </a:r>
          </a:p>
        </p:txBody>
      </p:sp>
      <p:sp>
        <p:nvSpPr>
          <p:cNvPr id="32" name="TextBox 32"/>
          <p:cNvSpPr txBox="1"/>
          <p:nvPr/>
        </p:nvSpPr>
        <p:spPr>
          <a:xfrm>
            <a:off x="1651304" y="1518420"/>
            <a:ext cx="6291174" cy="348942"/>
          </a:xfrm>
          <a:prstGeom prst="rect">
            <a:avLst/>
          </a:prstGeom>
        </p:spPr>
        <p:txBody>
          <a:bodyPr lIns="0" tIns="0" rIns="0" bIns="0" rtlCol="0" anchor="t">
            <a:spAutoFit/>
          </a:bodyPr>
          <a:lstStyle/>
          <a:p>
            <a:pPr algn="l">
              <a:lnSpc>
                <a:spcPts val="2879"/>
              </a:lnSpc>
            </a:pPr>
            <a:r>
              <a:rPr lang="en-US" sz="2399" dirty="0">
                <a:solidFill>
                  <a:srgbClr val="FFFFFF"/>
                </a:solidFill>
                <a:latin typeface="Arial" panose="020B0604020202020204" pitchFamily="34" charset="0"/>
              </a:rPr>
              <a:t>Read the blurb.</a:t>
            </a:r>
          </a:p>
        </p:txBody>
      </p:sp>
      <p:sp>
        <p:nvSpPr>
          <p:cNvPr id="33" name="TextBox 33"/>
          <p:cNvSpPr txBox="1"/>
          <p:nvPr/>
        </p:nvSpPr>
        <p:spPr>
          <a:xfrm>
            <a:off x="1651304" y="1992988"/>
            <a:ext cx="5836546" cy="348942"/>
          </a:xfrm>
          <a:prstGeom prst="rect">
            <a:avLst/>
          </a:prstGeom>
        </p:spPr>
        <p:txBody>
          <a:bodyPr lIns="0" tIns="0" rIns="0" bIns="0" rtlCol="0" anchor="t">
            <a:spAutoFit/>
          </a:bodyPr>
          <a:lstStyle/>
          <a:p>
            <a:pPr algn="l">
              <a:lnSpc>
                <a:spcPts val="2879"/>
              </a:lnSpc>
            </a:pPr>
            <a:r>
              <a:rPr lang="en-US" sz="2400" dirty="0">
                <a:solidFill>
                  <a:srgbClr val="FFFFFF"/>
                </a:solidFill>
                <a:latin typeface="Arial" panose="020B0604020202020204" pitchFamily="34" charset="0"/>
              </a:rPr>
              <a:t>Find the proper nouns.</a:t>
            </a:r>
          </a:p>
        </p:txBody>
      </p:sp>
      <p:sp>
        <p:nvSpPr>
          <p:cNvPr id="34" name="TextBox 34"/>
          <p:cNvSpPr txBox="1"/>
          <p:nvPr/>
        </p:nvSpPr>
        <p:spPr>
          <a:xfrm>
            <a:off x="1651304" y="2486605"/>
            <a:ext cx="4497445" cy="348942"/>
          </a:xfrm>
          <a:prstGeom prst="rect">
            <a:avLst/>
          </a:prstGeom>
        </p:spPr>
        <p:txBody>
          <a:bodyPr lIns="0" tIns="0" rIns="0" bIns="0" rtlCol="0" anchor="t">
            <a:spAutoFit/>
          </a:bodyPr>
          <a:lstStyle/>
          <a:p>
            <a:pPr algn="l">
              <a:lnSpc>
                <a:spcPts val="2879"/>
              </a:lnSpc>
            </a:pPr>
            <a:r>
              <a:rPr lang="en-US" sz="2400" dirty="0">
                <a:solidFill>
                  <a:srgbClr val="FFFFFF"/>
                </a:solidFill>
                <a:latin typeface="Arial" panose="020B0604020202020204" pitchFamily="34" charset="0"/>
              </a:rPr>
              <a:t>Read the dialogue.</a:t>
            </a:r>
          </a:p>
        </p:txBody>
      </p:sp>
      <p:sp>
        <p:nvSpPr>
          <p:cNvPr id="35" name="TextBox 35"/>
          <p:cNvSpPr txBox="1"/>
          <p:nvPr/>
        </p:nvSpPr>
        <p:spPr>
          <a:xfrm>
            <a:off x="1651304" y="2999607"/>
            <a:ext cx="6412725" cy="348942"/>
          </a:xfrm>
          <a:prstGeom prst="rect">
            <a:avLst/>
          </a:prstGeom>
        </p:spPr>
        <p:txBody>
          <a:bodyPr lIns="0" tIns="0" rIns="0" bIns="0" rtlCol="0" anchor="t">
            <a:spAutoFit/>
          </a:bodyPr>
          <a:lstStyle/>
          <a:p>
            <a:pPr algn="l">
              <a:lnSpc>
                <a:spcPts val="2879"/>
              </a:lnSpc>
            </a:pPr>
            <a:r>
              <a:rPr lang="en-US" sz="2400" dirty="0">
                <a:solidFill>
                  <a:srgbClr val="FFFFFF"/>
                </a:solidFill>
                <a:latin typeface="Arial" panose="020B0604020202020204" pitchFamily="34" charset="0"/>
              </a:rPr>
              <a:t>Watch out for figurative language.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26325" y="4571745"/>
            <a:ext cx="5066728" cy="6000510"/>
            <a:chOff x="0" y="0"/>
            <a:chExt cx="6755638" cy="8000680"/>
          </a:xfrm>
        </p:grpSpPr>
        <p:grpSp>
          <p:nvGrpSpPr>
            <p:cNvPr id="3" name="Group 3"/>
            <p:cNvGrpSpPr/>
            <p:nvPr/>
          </p:nvGrpSpPr>
          <p:grpSpPr>
            <a:xfrm rot="-2700000">
              <a:off x="1187578" y="1684021"/>
              <a:ext cx="5643260" cy="2124817"/>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alpha val="14902"/>
                </a:srgbClr>
              </a:solidFill>
            </p:spPr>
          </p:sp>
        </p:grpSp>
        <p:grpSp>
          <p:nvGrpSpPr>
            <p:cNvPr id="5" name="Group 5"/>
            <p:cNvGrpSpPr/>
            <p:nvPr/>
          </p:nvGrpSpPr>
          <p:grpSpPr>
            <a:xfrm rot="-2700000">
              <a:off x="-138987" y="4037847"/>
              <a:ext cx="6078824" cy="2124817"/>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8FBF26">
                  <a:alpha val="14902"/>
                </a:srgbClr>
              </a:solidFill>
            </p:spPr>
          </p:sp>
        </p:grpSp>
      </p:grpSp>
      <p:grpSp>
        <p:nvGrpSpPr>
          <p:cNvPr id="7" name="Group 7"/>
          <p:cNvGrpSpPr/>
          <p:nvPr/>
        </p:nvGrpSpPr>
        <p:grpSpPr>
          <a:xfrm>
            <a:off x="8456018" y="-511578"/>
            <a:ext cx="2248102" cy="2248102"/>
            <a:chOff x="0" y="0"/>
            <a:chExt cx="2997470" cy="2997470"/>
          </a:xfrm>
        </p:grpSpPr>
        <p:grpSp>
          <p:nvGrpSpPr>
            <p:cNvPr id="8" name="Group 8"/>
            <p:cNvGrpSpPr/>
            <p:nvPr/>
          </p:nvGrpSpPr>
          <p:grpSpPr>
            <a:xfrm rot="-2700000">
              <a:off x="-139827" y="1017765"/>
              <a:ext cx="3277123" cy="961939"/>
              <a:chOff x="0" y="0"/>
              <a:chExt cx="1384518" cy="406400"/>
            </a:xfrm>
          </p:grpSpPr>
          <p:sp>
            <p:nvSpPr>
              <p:cNvPr id="9" name="Freeform 9"/>
              <p:cNvSpPr/>
              <p:nvPr/>
            </p:nvSpPr>
            <p:spPr>
              <a:xfrm>
                <a:off x="17780" y="22860"/>
                <a:ext cx="1359119" cy="360680"/>
              </a:xfrm>
              <a:custGeom>
                <a:avLst/>
                <a:gdLst/>
                <a:ahLst/>
                <a:cxnLst/>
                <a:rect l="l" t="t" r="r" b="b"/>
                <a:pathLst>
                  <a:path w="1359119" h="360680">
                    <a:moveTo>
                      <a:pt x="1359119" y="180340"/>
                    </a:moveTo>
                    <a:cubicBezTo>
                      <a:pt x="1359119" y="81280"/>
                      <a:pt x="1279109" y="0"/>
                      <a:pt x="1178779" y="0"/>
                    </a:cubicBezTo>
                    <a:lnTo>
                      <a:pt x="172720" y="0"/>
                    </a:lnTo>
                    <a:lnTo>
                      <a:pt x="172720" y="1270"/>
                    </a:lnTo>
                    <a:cubicBezTo>
                      <a:pt x="76200" y="5080"/>
                      <a:pt x="0" y="83820"/>
                      <a:pt x="0" y="180340"/>
                    </a:cubicBezTo>
                    <a:cubicBezTo>
                      <a:pt x="0" y="276860"/>
                      <a:pt x="77470" y="355600"/>
                      <a:pt x="172720" y="359410"/>
                    </a:cubicBezTo>
                    <a:lnTo>
                      <a:pt x="172720" y="360680"/>
                    </a:lnTo>
                    <a:lnTo>
                      <a:pt x="1178778" y="360680"/>
                    </a:lnTo>
                    <a:cubicBezTo>
                      <a:pt x="1277838" y="360680"/>
                      <a:pt x="1359118" y="279400"/>
                      <a:pt x="1359118" y="180340"/>
                    </a:cubicBezTo>
                    <a:close/>
                  </a:path>
                </a:pathLst>
              </a:custGeom>
              <a:solidFill>
                <a:srgbClr val="1B87BE"/>
              </a:solidFill>
            </p:spPr>
          </p:sp>
        </p:grpSp>
        <p:grpSp>
          <p:nvGrpSpPr>
            <p:cNvPr id="10" name="Group 10"/>
            <p:cNvGrpSpPr/>
            <p:nvPr/>
          </p:nvGrpSpPr>
          <p:grpSpPr>
            <a:xfrm rot="-2700000">
              <a:off x="196405" y="758956"/>
              <a:ext cx="1994974" cy="961939"/>
              <a:chOff x="0" y="0"/>
              <a:chExt cx="842836" cy="406400"/>
            </a:xfrm>
          </p:grpSpPr>
          <p:sp>
            <p:nvSpPr>
              <p:cNvPr id="11" name="Freeform 11"/>
              <p:cNvSpPr/>
              <p:nvPr/>
            </p:nvSpPr>
            <p:spPr>
              <a:xfrm>
                <a:off x="17780" y="22860"/>
                <a:ext cx="817436" cy="360680"/>
              </a:xfrm>
              <a:custGeom>
                <a:avLst/>
                <a:gdLst/>
                <a:ahLst/>
                <a:cxnLst/>
                <a:rect l="l" t="t" r="r" b="b"/>
                <a:pathLst>
                  <a:path w="817436" h="360680">
                    <a:moveTo>
                      <a:pt x="817436" y="180340"/>
                    </a:moveTo>
                    <a:cubicBezTo>
                      <a:pt x="817436" y="81280"/>
                      <a:pt x="737426" y="0"/>
                      <a:pt x="637096" y="0"/>
                    </a:cubicBezTo>
                    <a:lnTo>
                      <a:pt x="172720" y="0"/>
                    </a:lnTo>
                    <a:lnTo>
                      <a:pt x="172720" y="1270"/>
                    </a:lnTo>
                    <a:cubicBezTo>
                      <a:pt x="76200" y="5080"/>
                      <a:pt x="0" y="83820"/>
                      <a:pt x="0" y="180340"/>
                    </a:cubicBezTo>
                    <a:cubicBezTo>
                      <a:pt x="0" y="276860"/>
                      <a:pt x="77470" y="355600"/>
                      <a:pt x="172720" y="359410"/>
                    </a:cubicBezTo>
                    <a:lnTo>
                      <a:pt x="172720" y="360680"/>
                    </a:lnTo>
                    <a:lnTo>
                      <a:pt x="637096" y="360680"/>
                    </a:lnTo>
                    <a:cubicBezTo>
                      <a:pt x="736156" y="360680"/>
                      <a:pt x="817436" y="279400"/>
                      <a:pt x="817436" y="180340"/>
                    </a:cubicBezTo>
                    <a:close/>
                  </a:path>
                </a:pathLst>
              </a:custGeom>
              <a:solidFill>
                <a:srgbClr val="8FBF26"/>
              </a:solidFill>
            </p:spPr>
          </p:sp>
        </p:grpSp>
      </p:grpSp>
      <p:sp>
        <p:nvSpPr>
          <p:cNvPr id="12" name="TextBox 12"/>
          <p:cNvSpPr txBox="1"/>
          <p:nvPr/>
        </p:nvSpPr>
        <p:spPr>
          <a:xfrm>
            <a:off x="731520" y="1759062"/>
            <a:ext cx="8152067" cy="5105400"/>
          </a:xfrm>
          <a:prstGeom prst="rect">
            <a:avLst/>
          </a:prstGeom>
        </p:spPr>
        <p:txBody>
          <a:bodyPr lIns="0" tIns="0" rIns="0" bIns="0" rtlCol="0" anchor="t">
            <a:spAutoFit/>
          </a:bodyPr>
          <a:lstStyle/>
          <a:p>
            <a:pPr algn="ctr">
              <a:lnSpc>
                <a:spcPts val="6471"/>
              </a:lnSpc>
            </a:pPr>
            <a:endParaRPr dirty="0"/>
          </a:p>
          <a:p>
            <a:pPr algn="ctr"/>
            <a:r>
              <a:rPr lang="en-US" sz="5390" spc="-168" dirty="0">
                <a:solidFill>
                  <a:srgbClr val="1B87BE"/>
                </a:solidFill>
                <a:latin typeface="Arial Black" panose="020B0A04020102020204" pitchFamily="34" charset="0"/>
              </a:rPr>
              <a:t>Answer the questions in </a:t>
            </a:r>
            <a:r>
              <a:rPr lang="en-US" sz="5390" u="sng" spc="-168" dirty="0">
                <a:solidFill>
                  <a:srgbClr val="1B87BE"/>
                </a:solidFill>
                <a:latin typeface="Arial Black" panose="020B0A04020102020204" pitchFamily="34" charset="0"/>
              </a:rPr>
              <a:t>easy</a:t>
            </a:r>
            <a:r>
              <a:rPr lang="en-US" sz="5390" spc="-168" dirty="0">
                <a:solidFill>
                  <a:srgbClr val="1B87BE"/>
                </a:solidFill>
                <a:latin typeface="Arial Black" panose="020B0A04020102020204" pitchFamily="34" charset="0"/>
              </a:rPr>
              <a:t> to </a:t>
            </a:r>
            <a:r>
              <a:rPr lang="en-US" sz="5390" u="sng" spc="-168" dirty="0">
                <a:solidFill>
                  <a:srgbClr val="1B87BE"/>
                </a:solidFill>
                <a:latin typeface="Arial Black" panose="020B0A04020102020204" pitchFamily="34" charset="0"/>
              </a:rPr>
              <a:t>hard</a:t>
            </a:r>
            <a:r>
              <a:rPr lang="en-US" sz="5390" spc="-168" dirty="0">
                <a:solidFill>
                  <a:srgbClr val="1B87BE"/>
                </a:solidFill>
                <a:latin typeface="Arial Black" panose="020B0A04020102020204" pitchFamily="34" charset="0"/>
              </a:rPr>
              <a:t> order</a:t>
            </a:r>
          </a:p>
          <a:p>
            <a:pPr algn="ctr">
              <a:lnSpc>
                <a:spcPts val="6720"/>
              </a:lnSpc>
            </a:pPr>
            <a:endParaRPr lang="en-US" sz="5600" spc="-168" dirty="0">
              <a:solidFill>
                <a:srgbClr val="1B87BE"/>
              </a:solidFill>
              <a:latin typeface="Arial Black" panose="020B0A04020102020204" pitchFamily="34" charset="0"/>
            </a:endParaRPr>
          </a:p>
          <a:p>
            <a:pPr algn="ctr">
              <a:lnSpc>
                <a:spcPts val="6471"/>
              </a:lnSpc>
            </a:pPr>
            <a:r>
              <a:rPr lang="en-US" sz="5392" spc="-161" dirty="0">
                <a:solidFill>
                  <a:srgbClr val="1B87BE"/>
                </a:solidFill>
                <a:latin typeface="Arial" panose="020B0604020202020204" pitchFamily="34" charset="0"/>
              </a:rPr>
              <a:t> </a:t>
            </a:r>
          </a:p>
          <a:p>
            <a:pPr algn="ctr">
              <a:lnSpc>
                <a:spcPts val="6471"/>
              </a:lnSpc>
            </a:pPr>
            <a:endParaRPr lang="en-US" sz="5392" spc="-161" dirty="0">
              <a:solidFill>
                <a:srgbClr val="1B87BE"/>
              </a:solidFill>
              <a:latin typeface="Arial" panose="020B0604020202020204" pitchFamily="34" charset="0"/>
            </a:endParaRPr>
          </a:p>
        </p:txBody>
      </p:sp>
      <p:grpSp>
        <p:nvGrpSpPr>
          <p:cNvPr id="13" name="Group 13"/>
          <p:cNvGrpSpPr/>
          <p:nvPr/>
        </p:nvGrpSpPr>
        <p:grpSpPr>
          <a:xfrm>
            <a:off x="4615420" y="4805330"/>
            <a:ext cx="559528" cy="77494"/>
            <a:chOff x="0" y="0"/>
            <a:chExt cx="2934307" cy="406400"/>
          </a:xfrm>
        </p:grpSpPr>
        <p:sp>
          <p:nvSpPr>
            <p:cNvPr id="14" name="Freeform 14"/>
            <p:cNvSpPr/>
            <p:nvPr/>
          </p:nvSpPr>
          <p:spPr>
            <a:xfrm>
              <a:off x="17780" y="22860"/>
              <a:ext cx="2908908" cy="360680"/>
            </a:xfrm>
            <a:custGeom>
              <a:avLst/>
              <a:gdLst/>
              <a:ahLst/>
              <a:cxnLst/>
              <a:rect l="l" t="t" r="r" b="b"/>
              <a:pathLst>
                <a:path w="2908908" h="360680">
                  <a:moveTo>
                    <a:pt x="2908908" y="180340"/>
                  </a:moveTo>
                  <a:cubicBezTo>
                    <a:pt x="2908908" y="81280"/>
                    <a:pt x="2828898" y="0"/>
                    <a:pt x="2728568" y="0"/>
                  </a:cubicBezTo>
                  <a:lnTo>
                    <a:pt x="172720" y="0"/>
                  </a:lnTo>
                  <a:lnTo>
                    <a:pt x="172720" y="1270"/>
                  </a:lnTo>
                  <a:cubicBezTo>
                    <a:pt x="76200" y="5080"/>
                    <a:pt x="0" y="83820"/>
                    <a:pt x="0" y="180340"/>
                  </a:cubicBezTo>
                  <a:cubicBezTo>
                    <a:pt x="0" y="276860"/>
                    <a:pt x="77470" y="355600"/>
                    <a:pt x="172720" y="359410"/>
                  </a:cubicBezTo>
                  <a:lnTo>
                    <a:pt x="172720" y="360680"/>
                  </a:lnTo>
                  <a:lnTo>
                    <a:pt x="2728567" y="360680"/>
                  </a:lnTo>
                  <a:cubicBezTo>
                    <a:pt x="2827628" y="360680"/>
                    <a:pt x="2908907" y="279400"/>
                    <a:pt x="2908907" y="180340"/>
                  </a:cubicBezTo>
                  <a:close/>
                </a:path>
              </a:pathLst>
            </a:custGeom>
            <a:solidFill>
              <a:srgbClr val="1B87BE"/>
            </a:solidFill>
          </p:spPr>
        </p:sp>
      </p:grpSp>
      <p:sp>
        <p:nvSpPr>
          <p:cNvPr id="15" name="Freeform 15"/>
          <p:cNvSpPr/>
          <p:nvPr/>
        </p:nvSpPr>
        <p:spPr>
          <a:xfrm>
            <a:off x="7315056" y="6094590"/>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8FBF26"/>
        </a:solidFill>
        <a:effectLst/>
      </p:bgPr>
    </p:bg>
    <p:spTree>
      <p:nvGrpSpPr>
        <p:cNvPr id="1" name=""/>
        <p:cNvGrpSpPr/>
        <p:nvPr/>
      </p:nvGrpSpPr>
      <p:grpSpPr>
        <a:xfrm>
          <a:off x="0" y="0"/>
          <a:ext cx="0" cy="0"/>
          <a:chOff x="0" y="0"/>
          <a:chExt cx="0" cy="0"/>
        </a:xfrm>
      </p:grpSpPr>
      <p:grpSp>
        <p:nvGrpSpPr>
          <p:cNvPr id="2" name="Group 2"/>
          <p:cNvGrpSpPr/>
          <p:nvPr/>
        </p:nvGrpSpPr>
        <p:grpSpPr>
          <a:xfrm>
            <a:off x="-1996677" y="-2086924"/>
            <a:ext cx="5817926" cy="6890152"/>
            <a:chOff x="0" y="0"/>
            <a:chExt cx="7757235" cy="9186869"/>
          </a:xfrm>
        </p:grpSpPr>
        <p:grpSp>
          <p:nvGrpSpPr>
            <p:cNvPr id="3" name="Group 3"/>
            <p:cNvGrpSpPr/>
            <p:nvPr/>
          </p:nvGrpSpPr>
          <p:grpSpPr>
            <a:xfrm rot="-2700000">
              <a:off x="1363649" y="1933696"/>
              <a:ext cx="6479935" cy="2439845"/>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alpha val="14902"/>
                </a:srgbClr>
              </a:solidFill>
            </p:spPr>
          </p:sp>
        </p:grpSp>
        <p:grpSp>
          <p:nvGrpSpPr>
            <p:cNvPr id="5" name="Group 5"/>
            <p:cNvGrpSpPr/>
            <p:nvPr/>
          </p:nvGrpSpPr>
          <p:grpSpPr>
            <a:xfrm rot="-2700000">
              <a:off x="-159593" y="4636502"/>
              <a:ext cx="6980076" cy="2439845"/>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CCCED2">
                  <a:alpha val="14902"/>
                </a:srgbClr>
              </a:solidFill>
            </p:spPr>
          </p:sp>
        </p:grpSp>
      </p:grpSp>
      <p:sp>
        <p:nvSpPr>
          <p:cNvPr id="7" name="Freeform 7"/>
          <p:cNvSpPr/>
          <p:nvPr/>
        </p:nvSpPr>
        <p:spPr>
          <a:xfrm>
            <a:off x="1044077" y="783058"/>
            <a:ext cx="7665446" cy="5749085"/>
          </a:xfrm>
          <a:custGeom>
            <a:avLst/>
            <a:gdLst/>
            <a:ahLst/>
            <a:cxnLst/>
            <a:rect l="l" t="t" r="r" b="b"/>
            <a:pathLst>
              <a:path w="7665446" h="5749085">
                <a:moveTo>
                  <a:pt x="0" y="0"/>
                </a:moveTo>
                <a:lnTo>
                  <a:pt x="7665446" y="0"/>
                </a:lnTo>
                <a:lnTo>
                  <a:pt x="7665446" y="5749084"/>
                </a:lnTo>
                <a:lnTo>
                  <a:pt x="0" y="5749084"/>
                </a:lnTo>
                <a:lnTo>
                  <a:pt x="0" y="0"/>
                </a:lnTo>
                <a:close/>
              </a:path>
            </a:pathLst>
          </a:custGeom>
          <a:blipFill>
            <a:blip r:embed="rId3"/>
            <a:stretch>
              <a:fillRect/>
            </a:stretch>
          </a:blipFill>
        </p:spPr>
      </p:sp>
      <p:grpSp>
        <p:nvGrpSpPr>
          <p:cNvPr id="8" name="Group 8"/>
          <p:cNvGrpSpPr/>
          <p:nvPr/>
        </p:nvGrpSpPr>
        <p:grpSpPr>
          <a:xfrm>
            <a:off x="8608862" y="-336468"/>
            <a:ext cx="1716005" cy="2135976"/>
            <a:chOff x="0" y="0"/>
            <a:chExt cx="2288007" cy="2847968"/>
          </a:xfrm>
        </p:grpSpPr>
        <p:grpSp>
          <p:nvGrpSpPr>
            <p:cNvPr id="9" name="Group 9"/>
            <p:cNvGrpSpPr/>
            <p:nvPr/>
          </p:nvGrpSpPr>
          <p:grpSpPr>
            <a:xfrm rot="-2700000">
              <a:off x="13736" y="1290440"/>
              <a:ext cx="2155779" cy="931804"/>
              <a:chOff x="0" y="0"/>
              <a:chExt cx="940228" cy="406400"/>
            </a:xfrm>
          </p:grpSpPr>
          <p:sp>
            <p:nvSpPr>
              <p:cNvPr id="10" name="Freeform 10"/>
              <p:cNvSpPr/>
              <p:nvPr/>
            </p:nvSpPr>
            <p:spPr>
              <a:xfrm>
                <a:off x="17780" y="22860"/>
                <a:ext cx="914828" cy="360680"/>
              </a:xfrm>
              <a:custGeom>
                <a:avLst/>
                <a:gdLst/>
                <a:ahLst/>
                <a:cxnLst/>
                <a:rect l="l" t="t" r="r" b="b"/>
                <a:pathLst>
                  <a:path w="914828" h="360680">
                    <a:moveTo>
                      <a:pt x="914828" y="180340"/>
                    </a:moveTo>
                    <a:cubicBezTo>
                      <a:pt x="914828" y="81280"/>
                      <a:pt x="834818"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FFFFFF"/>
              </a:solidFill>
            </p:spPr>
          </p:sp>
        </p:grpSp>
        <p:grpSp>
          <p:nvGrpSpPr>
            <p:cNvPr id="11" name="Group 11"/>
            <p:cNvGrpSpPr/>
            <p:nvPr/>
          </p:nvGrpSpPr>
          <p:grpSpPr>
            <a:xfrm rot="-2700000">
              <a:off x="264415" y="565280"/>
              <a:ext cx="1984820" cy="931804"/>
              <a:chOff x="0" y="0"/>
              <a:chExt cx="865665" cy="406400"/>
            </a:xfrm>
          </p:grpSpPr>
          <p:sp>
            <p:nvSpPr>
              <p:cNvPr id="12" name="Freeform 12"/>
              <p:cNvSpPr/>
              <p:nvPr/>
            </p:nvSpPr>
            <p:spPr>
              <a:xfrm>
                <a:off x="17780" y="22860"/>
                <a:ext cx="840266" cy="360680"/>
              </a:xfrm>
              <a:custGeom>
                <a:avLst/>
                <a:gdLst/>
                <a:ahLst/>
                <a:cxnLst/>
                <a:rect l="l" t="t" r="r" b="b"/>
                <a:pathLst>
                  <a:path w="840266" h="360680">
                    <a:moveTo>
                      <a:pt x="840266" y="180340"/>
                    </a:moveTo>
                    <a:cubicBezTo>
                      <a:pt x="840266" y="81280"/>
                      <a:pt x="760256" y="0"/>
                      <a:pt x="659926"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5" y="279400"/>
                      <a:pt x="840265" y="180340"/>
                    </a:cubicBezTo>
                    <a:close/>
                  </a:path>
                </a:pathLst>
              </a:custGeom>
              <a:solidFill>
                <a:srgbClr val="1B87BE"/>
              </a:solidFill>
            </p:spPr>
          </p:sp>
        </p:grpSp>
      </p:grpSp>
      <p:grpSp>
        <p:nvGrpSpPr>
          <p:cNvPr id="13" name="Group 13"/>
          <p:cNvGrpSpPr/>
          <p:nvPr/>
        </p:nvGrpSpPr>
        <p:grpSpPr>
          <a:xfrm>
            <a:off x="5430392" y="6102010"/>
            <a:ext cx="2048794" cy="2426380"/>
            <a:chOff x="0" y="0"/>
            <a:chExt cx="2731725" cy="3235173"/>
          </a:xfrm>
        </p:grpSpPr>
        <p:grpSp>
          <p:nvGrpSpPr>
            <p:cNvPr id="14" name="Group 14"/>
            <p:cNvGrpSpPr/>
            <p:nvPr/>
          </p:nvGrpSpPr>
          <p:grpSpPr>
            <a:xfrm rot="-2700000">
              <a:off x="480212" y="680955"/>
              <a:ext cx="2281921" cy="859196"/>
              <a:chOff x="0" y="0"/>
              <a:chExt cx="1079350" cy="406400"/>
            </a:xfrm>
          </p:grpSpPr>
          <p:sp>
            <p:nvSpPr>
              <p:cNvPr id="15" name="Freeform 15"/>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solidFill>
            </p:spPr>
          </p:sp>
        </p:grpSp>
        <p:grpSp>
          <p:nvGrpSpPr>
            <p:cNvPr id="16" name="Group 16"/>
            <p:cNvGrpSpPr/>
            <p:nvPr/>
          </p:nvGrpSpPr>
          <p:grpSpPr>
            <a:xfrm rot="-2700000">
              <a:off x="-56201" y="1632753"/>
              <a:ext cx="2458047" cy="859196"/>
              <a:chOff x="0" y="0"/>
              <a:chExt cx="1162657" cy="406400"/>
            </a:xfrm>
          </p:grpSpPr>
          <p:sp>
            <p:nvSpPr>
              <p:cNvPr id="17" name="Freeform 17"/>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FFFFFF"/>
              </a:solidFill>
            </p:spPr>
          </p:sp>
        </p:gr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sp>
        <p:nvSpPr>
          <p:cNvPr id="7" name="Freeform 7"/>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grpSp>
        <p:nvGrpSpPr>
          <p:cNvPr id="8" name="Group 8"/>
          <p:cNvGrpSpPr/>
          <p:nvPr/>
        </p:nvGrpSpPr>
        <p:grpSpPr>
          <a:xfrm>
            <a:off x="-647805" y="497730"/>
            <a:ext cx="9591227" cy="771411"/>
            <a:chOff x="0" y="0"/>
            <a:chExt cx="3552306" cy="285708"/>
          </a:xfrm>
        </p:grpSpPr>
        <p:sp>
          <p:nvSpPr>
            <p:cNvPr id="9" name="Freeform 9"/>
            <p:cNvSpPr/>
            <p:nvPr/>
          </p:nvSpPr>
          <p:spPr>
            <a:xfrm>
              <a:off x="0" y="0"/>
              <a:ext cx="3552306" cy="285708"/>
            </a:xfrm>
            <a:custGeom>
              <a:avLst/>
              <a:gdLst/>
              <a:ahLst/>
              <a:cxnLst/>
              <a:rect l="l" t="t" r="r" b="b"/>
              <a:pathLst>
                <a:path w="3552306" h="285708">
                  <a:moveTo>
                    <a:pt x="29059" y="0"/>
                  </a:moveTo>
                  <a:lnTo>
                    <a:pt x="3523248" y="0"/>
                  </a:lnTo>
                  <a:cubicBezTo>
                    <a:pt x="3530955" y="0"/>
                    <a:pt x="3538346" y="3062"/>
                    <a:pt x="3543795" y="8511"/>
                  </a:cubicBezTo>
                  <a:cubicBezTo>
                    <a:pt x="3549245" y="13961"/>
                    <a:pt x="3552306" y="21352"/>
                    <a:pt x="3552306" y="29059"/>
                  </a:cubicBezTo>
                  <a:lnTo>
                    <a:pt x="3552306" y="256649"/>
                  </a:lnTo>
                  <a:cubicBezTo>
                    <a:pt x="3552306" y="264356"/>
                    <a:pt x="3549245" y="271747"/>
                    <a:pt x="3543795" y="277197"/>
                  </a:cubicBezTo>
                  <a:cubicBezTo>
                    <a:pt x="3538346" y="282646"/>
                    <a:pt x="3530955" y="285708"/>
                    <a:pt x="3523248" y="285708"/>
                  </a:cubicBezTo>
                  <a:lnTo>
                    <a:pt x="29059" y="285708"/>
                  </a:lnTo>
                  <a:cubicBezTo>
                    <a:pt x="21352" y="285708"/>
                    <a:pt x="13961" y="282646"/>
                    <a:pt x="8511" y="277197"/>
                  </a:cubicBezTo>
                  <a:cubicBezTo>
                    <a:pt x="3062" y="271747"/>
                    <a:pt x="0" y="264356"/>
                    <a:pt x="0" y="256649"/>
                  </a:cubicBezTo>
                  <a:lnTo>
                    <a:pt x="0" y="29059"/>
                  </a:lnTo>
                  <a:cubicBezTo>
                    <a:pt x="0" y="21352"/>
                    <a:pt x="3062" y="13961"/>
                    <a:pt x="8511" y="8511"/>
                  </a:cubicBezTo>
                  <a:cubicBezTo>
                    <a:pt x="13961" y="3062"/>
                    <a:pt x="21352" y="0"/>
                    <a:pt x="29059" y="0"/>
                  </a:cubicBezTo>
                  <a:close/>
                </a:path>
              </a:pathLst>
            </a:custGeom>
            <a:solidFill>
              <a:srgbClr val="8FBF26"/>
            </a:solidFill>
          </p:spPr>
        </p:sp>
        <p:sp>
          <p:nvSpPr>
            <p:cNvPr id="10" name="TextBox 10"/>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sp>
        <p:nvSpPr>
          <p:cNvPr id="11" name="TextBox 11"/>
          <p:cNvSpPr txBox="1"/>
          <p:nvPr/>
        </p:nvSpPr>
        <p:spPr>
          <a:xfrm>
            <a:off x="731520" y="633373"/>
            <a:ext cx="7765685" cy="509627"/>
          </a:xfrm>
          <a:prstGeom prst="rect">
            <a:avLst/>
          </a:prstGeom>
        </p:spPr>
        <p:txBody>
          <a:bodyPr lIns="0" tIns="0" rIns="0" bIns="0" rtlCol="0" anchor="t">
            <a:spAutoFit/>
          </a:bodyPr>
          <a:lstStyle/>
          <a:p>
            <a:pPr algn="l">
              <a:lnSpc>
                <a:spcPts val="4095"/>
              </a:lnSpc>
            </a:pPr>
            <a:r>
              <a:rPr lang="en-US" sz="3413" dirty="0">
                <a:solidFill>
                  <a:srgbClr val="FFFFFF"/>
                </a:solidFill>
                <a:latin typeface="Arial Black" panose="020B0A04020102020204" pitchFamily="34" charset="0"/>
              </a:rPr>
              <a:t>Learn how to find trap answers</a:t>
            </a:r>
          </a:p>
        </p:txBody>
      </p:sp>
      <p:sp>
        <p:nvSpPr>
          <p:cNvPr id="12" name="TextBox 12"/>
          <p:cNvSpPr txBox="1"/>
          <p:nvPr/>
        </p:nvSpPr>
        <p:spPr>
          <a:xfrm>
            <a:off x="1377510" y="2019403"/>
            <a:ext cx="6473706" cy="1917384"/>
          </a:xfrm>
          <a:prstGeom prst="rect">
            <a:avLst/>
          </a:prstGeom>
        </p:spPr>
        <p:txBody>
          <a:bodyPr lIns="0" tIns="0" rIns="0" bIns="0" rtlCol="0" anchor="t">
            <a:spAutoFit/>
          </a:bodyPr>
          <a:lstStyle/>
          <a:p>
            <a:pPr algn="ctr">
              <a:lnSpc>
                <a:spcPts val="3413"/>
              </a:lnSpc>
            </a:pPr>
            <a:r>
              <a:rPr lang="en-US" sz="2844" spc="-113" dirty="0">
                <a:solidFill>
                  <a:srgbClr val="FFFFFF"/>
                </a:solidFill>
                <a:latin typeface="Arial Black" panose="020B0A04020102020204" pitchFamily="34" charset="0"/>
              </a:rPr>
              <a:t>“Ms. Nelson came to class this morning with wet hair.”	</a:t>
            </a:r>
          </a:p>
          <a:p>
            <a:pPr algn="ctr">
              <a:lnSpc>
                <a:spcPts val="2194"/>
              </a:lnSpc>
            </a:pPr>
            <a:r>
              <a:rPr lang="en-US" sz="1828" spc="-72" dirty="0">
                <a:solidFill>
                  <a:srgbClr val="FFFFFF"/>
                </a:solidFill>
                <a:latin typeface="Arial Black" panose="020B0A04020102020204" pitchFamily="34" charset="0"/>
              </a:rPr>
              <a:t> What can be inferred from the preceding statement?</a:t>
            </a:r>
          </a:p>
          <a:p>
            <a:pPr>
              <a:lnSpc>
                <a:spcPts val="2925"/>
              </a:lnSpc>
            </a:pPr>
            <a:endParaRPr lang="en-US" sz="1828" spc="-72" dirty="0">
              <a:solidFill>
                <a:srgbClr val="FFFFFF"/>
              </a:solidFill>
              <a:latin typeface="Arial Black" panose="020B0A04020102020204" pitchFamily="34" charset="0"/>
            </a:endParaRPr>
          </a:p>
          <a:p>
            <a:pPr algn="ctr">
              <a:lnSpc>
                <a:spcPts val="2925"/>
              </a:lnSpc>
            </a:pPr>
            <a:endParaRPr lang="en-US" sz="1828" spc="-72" dirty="0">
              <a:solidFill>
                <a:srgbClr val="FFFFFF"/>
              </a:solidFill>
              <a:latin typeface="Arial Black" panose="020B0A04020102020204" pitchFamily="34" charset="0"/>
            </a:endParaRPr>
          </a:p>
        </p:txBody>
      </p:sp>
      <p:sp>
        <p:nvSpPr>
          <p:cNvPr id="13" name="TextBox 13"/>
          <p:cNvSpPr txBox="1"/>
          <p:nvPr/>
        </p:nvSpPr>
        <p:spPr>
          <a:xfrm>
            <a:off x="1806975" y="3691591"/>
            <a:ext cx="5614776" cy="1363130"/>
          </a:xfrm>
          <a:prstGeom prst="rect">
            <a:avLst/>
          </a:prstGeom>
        </p:spPr>
        <p:txBody>
          <a:bodyPr lIns="0" tIns="0" rIns="0" bIns="0" rtlCol="0" anchor="t">
            <a:spAutoFit/>
          </a:bodyPr>
          <a:lstStyle/>
          <a:p>
            <a:pPr>
              <a:lnSpc>
                <a:spcPts val="2658"/>
              </a:lnSpc>
              <a:spcBef>
                <a:spcPct val="0"/>
              </a:spcBef>
            </a:pPr>
            <a:r>
              <a:rPr lang="en-US" sz="2215" spc="-88" dirty="0">
                <a:solidFill>
                  <a:srgbClr val="FFFFFF"/>
                </a:solidFill>
                <a:latin typeface="Arial" panose="020B0604020202020204" pitchFamily="34" charset="0"/>
              </a:rPr>
              <a:t>A.  She ran through the sprinklers</a:t>
            </a:r>
          </a:p>
          <a:p>
            <a:pPr>
              <a:lnSpc>
                <a:spcPts val="2658"/>
              </a:lnSpc>
              <a:spcBef>
                <a:spcPct val="0"/>
              </a:spcBef>
            </a:pPr>
            <a:r>
              <a:rPr lang="en-US" sz="2215" spc="-88" dirty="0">
                <a:solidFill>
                  <a:srgbClr val="FFFFFF"/>
                </a:solidFill>
                <a:latin typeface="Arial" panose="020B0604020202020204" pitchFamily="34" charset="0"/>
              </a:rPr>
              <a:t>B.  She was sweating from the gym</a:t>
            </a:r>
          </a:p>
          <a:p>
            <a:pPr>
              <a:lnSpc>
                <a:spcPts val="2658"/>
              </a:lnSpc>
              <a:spcBef>
                <a:spcPct val="0"/>
              </a:spcBef>
            </a:pPr>
            <a:r>
              <a:rPr lang="en-US" sz="2215" spc="-86" dirty="0">
                <a:solidFill>
                  <a:srgbClr val="FFFFFF"/>
                </a:solidFill>
                <a:latin typeface="Arial" panose="020B0604020202020204" pitchFamily="34" charset="0"/>
              </a:rPr>
              <a:t>C.  She showered before class</a:t>
            </a:r>
          </a:p>
          <a:p>
            <a:pPr>
              <a:lnSpc>
                <a:spcPts val="2658"/>
              </a:lnSpc>
              <a:spcBef>
                <a:spcPct val="0"/>
              </a:spcBef>
            </a:pPr>
            <a:r>
              <a:rPr lang="en-US" sz="2215" spc="-88" dirty="0">
                <a:solidFill>
                  <a:srgbClr val="FFFFFF"/>
                </a:solidFill>
                <a:latin typeface="Arial" panose="020B0604020202020204" pitchFamily="34" charset="0"/>
              </a:rPr>
              <a:t>D.  Her hair is not dry</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sp>
        <p:nvSpPr>
          <p:cNvPr id="7" name="Freeform 7"/>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grpSp>
        <p:nvGrpSpPr>
          <p:cNvPr id="8" name="Group 8"/>
          <p:cNvGrpSpPr/>
          <p:nvPr/>
        </p:nvGrpSpPr>
        <p:grpSpPr>
          <a:xfrm>
            <a:off x="-647805" y="497730"/>
            <a:ext cx="9591227" cy="771411"/>
            <a:chOff x="0" y="0"/>
            <a:chExt cx="3552306" cy="285708"/>
          </a:xfrm>
        </p:grpSpPr>
        <p:sp>
          <p:nvSpPr>
            <p:cNvPr id="9" name="Freeform 9"/>
            <p:cNvSpPr/>
            <p:nvPr/>
          </p:nvSpPr>
          <p:spPr>
            <a:xfrm>
              <a:off x="0" y="0"/>
              <a:ext cx="3552306" cy="285708"/>
            </a:xfrm>
            <a:custGeom>
              <a:avLst/>
              <a:gdLst/>
              <a:ahLst/>
              <a:cxnLst/>
              <a:rect l="l" t="t" r="r" b="b"/>
              <a:pathLst>
                <a:path w="3552306" h="285708">
                  <a:moveTo>
                    <a:pt x="29059" y="0"/>
                  </a:moveTo>
                  <a:lnTo>
                    <a:pt x="3523248" y="0"/>
                  </a:lnTo>
                  <a:cubicBezTo>
                    <a:pt x="3530955" y="0"/>
                    <a:pt x="3538346" y="3062"/>
                    <a:pt x="3543795" y="8511"/>
                  </a:cubicBezTo>
                  <a:cubicBezTo>
                    <a:pt x="3549245" y="13961"/>
                    <a:pt x="3552306" y="21352"/>
                    <a:pt x="3552306" y="29059"/>
                  </a:cubicBezTo>
                  <a:lnTo>
                    <a:pt x="3552306" y="256649"/>
                  </a:lnTo>
                  <a:cubicBezTo>
                    <a:pt x="3552306" y="264356"/>
                    <a:pt x="3549245" y="271747"/>
                    <a:pt x="3543795" y="277197"/>
                  </a:cubicBezTo>
                  <a:cubicBezTo>
                    <a:pt x="3538346" y="282646"/>
                    <a:pt x="3530955" y="285708"/>
                    <a:pt x="3523248" y="285708"/>
                  </a:cubicBezTo>
                  <a:lnTo>
                    <a:pt x="29059" y="285708"/>
                  </a:lnTo>
                  <a:cubicBezTo>
                    <a:pt x="21352" y="285708"/>
                    <a:pt x="13961" y="282646"/>
                    <a:pt x="8511" y="277197"/>
                  </a:cubicBezTo>
                  <a:cubicBezTo>
                    <a:pt x="3062" y="271747"/>
                    <a:pt x="0" y="264356"/>
                    <a:pt x="0" y="256649"/>
                  </a:cubicBezTo>
                  <a:lnTo>
                    <a:pt x="0" y="29059"/>
                  </a:lnTo>
                  <a:cubicBezTo>
                    <a:pt x="0" y="21352"/>
                    <a:pt x="3062" y="13961"/>
                    <a:pt x="8511" y="8511"/>
                  </a:cubicBezTo>
                  <a:cubicBezTo>
                    <a:pt x="13961" y="3062"/>
                    <a:pt x="21352" y="0"/>
                    <a:pt x="29059" y="0"/>
                  </a:cubicBezTo>
                  <a:close/>
                </a:path>
              </a:pathLst>
            </a:custGeom>
            <a:solidFill>
              <a:srgbClr val="8FBF26"/>
            </a:solidFill>
          </p:spPr>
        </p:sp>
        <p:sp>
          <p:nvSpPr>
            <p:cNvPr id="10" name="TextBox 10"/>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sp>
        <p:nvSpPr>
          <p:cNvPr id="11" name="TextBox 11"/>
          <p:cNvSpPr txBox="1"/>
          <p:nvPr/>
        </p:nvSpPr>
        <p:spPr>
          <a:xfrm>
            <a:off x="731520" y="633373"/>
            <a:ext cx="7765685" cy="509627"/>
          </a:xfrm>
          <a:prstGeom prst="rect">
            <a:avLst/>
          </a:prstGeom>
        </p:spPr>
        <p:txBody>
          <a:bodyPr lIns="0" tIns="0" rIns="0" bIns="0" rtlCol="0" anchor="t">
            <a:spAutoFit/>
          </a:bodyPr>
          <a:lstStyle/>
          <a:p>
            <a:pPr algn="l">
              <a:lnSpc>
                <a:spcPts val="4095"/>
              </a:lnSpc>
            </a:pPr>
            <a:r>
              <a:rPr lang="en-US" sz="3413" dirty="0">
                <a:solidFill>
                  <a:srgbClr val="FFFFFF"/>
                </a:solidFill>
                <a:latin typeface="Arial Black" panose="020B0A04020102020204" pitchFamily="34" charset="0"/>
              </a:rPr>
              <a:t>Ordering the Questions Drill</a:t>
            </a:r>
          </a:p>
        </p:txBody>
      </p:sp>
      <p:sp>
        <p:nvSpPr>
          <p:cNvPr id="12" name="TextBox 12"/>
          <p:cNvSpPr txBox="1"/>
          <p:nvPr/>
        </p:nvSpPr>
        <p:spPr>
          <a:xfrm>
            <a:off x="1106061" y="1433094"/>
            <a:ext cx="6650632" cy="4849638"/>
          </a:xfrm>
          <a:prstGeom prst="rect">
            <a:avLst/>
          </a:prstGeom>
        </p:spPr>
        <p:txBody>
          <a:bodyPr lIns="0" tIns="0" rIns="0" bIns="0" rtlCol="0" anchor="t">
            <a:spAutoFit/>
          </a:bodyPr>
          <a:lstStyle/>
          <a:p>
            <a:pPr algn="l">
              <a:lnSpc>
                <a:spcPts val="1955"/>
              </a:lnSpc>
            </a:pPr>
            <a:endParaRPr/>
          </a:p>
          <a:p>
            <a:pPr algn="l">
              <a:lnSpc>
                <a:spcPts val="1955"/>
              </a:lnSpc>
            </a:pPr>
            <a:r>
              <a:rPr lang="en-US" sz="1629" spc="-64">
                <a:solidFill>
                  <a:srgbClr val="FFFFFF"/>
                </a:solidFill>
                <a:latin typeface="Open Sans"/>
              </a:rPr>
              <a:t>___  </a:t>
            </a:r>
            <a:r>
              <a:rPr lang="en-US" sz="1629" spc="-64">
                <a:solidFill>
                  <a:srgbClr val="FFFFFF"/>
                </a:solidFill>
                <a:latin typeface="Open Sans Bold"/>
              </a:rPr>
              <a:t>According to the passage in line 9, “spell” most nearly means</a:t>
            </a:r>
          </a:p>
          <a:p>
            <a:pPr algn="l">
              <a:lnSpc>
                <a:spcPts val="1955"/>
              </a:lnSpc>
            </a:pPr>
            <a:endParaRPr lang="en-US" sz="1629" spc="-64">
              <a:solidFill>
                <a:srgbClr val="FFFFFF"/>
              </a:solidFill>
              <a:latin typeface="Open Sans Bold"/>
            </a:endParaRPr>
          </a:p>
          <a:p>
            <a:pPr algn="l">
              <a:lnSpc>
                <a:spcPts val="1955"/>
              </a:lnSpc>
            </a:pPr>
            <a:r>
              <a:rPr lang="en-US" sz="1629" spc="-63">
                <a:solidFill>
                  <a:srgbClr val="FFFFFF"/>
                </a:solidFill>
                <a:latin typeface="Open Sans Bold"/>
              </a:rPr>
              <a:t>___  In lines 10–22, the author notes that a “hard day’s work” does all </a:t>
            </a:r>
          </a:p>
          <a:p>
            <a:pPr algn="l">
              <a:lnSpc>
                <a:spcPts val="1955"/>
              </a:lnSpc>
            </a:pPr>
            <a:r>
              <a:rPr lang="en-US" sz="1629" spc="-63">
                <a:solidFill>
                  <a:srgbClr val="FFFFFF"/>
                </a:solidFill>
                <a:latin typeface="Open Sans Bold"/>
              </a:rPr>
              <a:t>       of the following EXCEPT</a:t>
            </a:r>
          </a:p>
          <a:p>
            <a:pPr algn="l">
              <a:lnSpc>
                <a:spcPts val="1955"/>
              </a:lnSpc>
            </a:pPr>
            <a:endParaRPr lang="en-US" sz="1629" spc="-63">
              <a:solidFill>
                <a:srgbClr val="FFFFFF"/>
              </a:solidFill>
              <a:latin typeface="Open Sans Bold"/>
            </a:endParaRPr>
          </a:p>
          <a:p>
            <a:pPr algn="l">
              <a:lnSpc>
                <a:spcPts val="1955"/>
              </a:lnSpc>
            </a:pPr>
            <a:r>
              <a:rPr lang="en-US" sz="1629" spc="-63">
                <a:solidFill>
                  <a:srgbClr val="FFFFFF"/>
                </a:solidFill>
                <a:latin typeface="Open Sans Bold"/>
              </a:rPr>
              <a:t>___  In lines 31–33, the author mentions the loss of Alice’s innocence in  </a:t>
            </a:r>
          </a:p>
          <a:p>
            <a:pPr algn="l">
              <a:lnSpc>
                <a:spcPts val="1955"/>
              </a:lnSpc>
            </a:pPr>
            <a:r>
              <a:rPr lang="en-US" sz="1629" spc="-64">
                <a:solidFill>
                  <a:srgbClr val="FFFFFF"/>
                </a:solidFill>
                <a:latin typeface="Open Sans Bold"/>
              </a:rPr>
              <a:t>       order to </a:t>
            </a:r>
          </a:p>
          <a:p>
            <a:pPr algn="l">
              <a:lnSpc>
                <a:spcPts val="1955"/>
              </a:lnSpc>
            </a:pPr>
            <a:r>
              <a:rPr lang="en-US" sz="1629" spc="-64">
                <a:solidFill>
                  <a:srgbClr val="FFFFFF"/>
                </a:solidFill>
                <a:latin typeface="Open Sans Bold"/>
              </a:rPr>
              <a:t> </a:t>
            </a:r>
          </a:p>
          <a:p>
            <a:pPr algn="l">
              <a:lnSpc>
                <a:spcPts val="1955"/>
              </a:lnSpc>
            </a:pPr>
            <a:r>
              <a:rPr lang="en-US" sz="1629" spc="-63">
                <a:solidFill>
                  <a:srgbClr val="FFFFFF"/>
                </a:solidFill>
                <a:latin typeface="Open Sans Bold"/>
              </a:rPr>
              <a:t>___  The author’s tone in lines 31–34 could most accurately be </a:t>
            </a:r>
          </a:p>
          <a:p>
            <a:pPr algn="l">
              <a:lnSpc>
                <a:spcPts val="1955"/>
              </a:lnSpc>
            </a:pPr>
            <a:r>
              <a:rPr lang="en-US" sz="1629" spc="-64">
                <a:solidFill>
                  <a:srgbClr val="FFFFFF"/>
                </a:solidFill>
                <a:latin typeface="Open Sans Bold"/>
              </a:rPr>
              <a:t>       characterized as</a:t>
            </a:r>
          </a:p>
          <a:p>
            <a:pPr algn="l">
              <a:lnSpc>
                <a:spcPts val="1955"/>
              </a:lnSpc>
            </a:pPr>
            <a:r>
              <a:rPr lang="en-US" sz="1629" spc="-64">
                <a:solidFill>
                  <a:srgbClr val="FFFFFF"/>
                </a:solidFill>
                <a:latin typeface="Open Sans Bold"/>
              </a:rPr>
              <a:t> </a:t>
            </a:r>
          </a:p>
          <a:p>
            <a:pPr algn="l">
              <a:lnSpc>
                <a:spcPts val="1955"/>
              </a:lnSpc>
            </a:pPr>
            <a:r>
              <a:rPr lang="en-US" sz="1629" spc="-64">
                <a:solidFill>
                  <a:srgbClr val="FFFFFF"/>
                </a:solidFill>
                <a:latin typeface="Open Sans Bold"/>
              </a:rPr>
              <a:t>___  In line 7, “harassing” most closely means</a:t>
            </a:r>
          </a:p>
          <a:p>
            <a:pPr algn="l">
              <a:lnSpc>
                <a:spcPts val="1955"/>
              </a:lnSpc>
            </a:pPr>
            <a:r>
              <a:rPr lang="en-US" sz="1629" spc="-64">
                <a:solidFill>
                  <a:srgbClr val="FFFFFF"/>
                </a:solidFill>
                <a:latin typeface="Open Sans Bold"/>
              </a:rPr>
              <a:t> </a:t>
            </a:r>
          </a:p>
          <a:p>
            <a:pPr algn="l">
              <a:lnSpc>
                <a:spcPts val="1955"/>
              </a:lnSpc>
            </a:pPr>
            <a:r>
              <a:rPr lang="en-US" sz="1629" spc="-64">
                <a:solidFill>
                  <a:srgbClr val="FFFFFF"/>
                </a:solidFill>
                <a:latin typeface="Open Sans Bold"/>
              </a:rPr>
              <a:t>___  The author suggest that athletes</a:t>
            </a:r>
          </a:p>
          <a:p>
            <a:pPr algn="l">
              <a:lnSpc>
                <a:spcPts val="1955"/>
              </a:lnSpc>
            </a:pPr>
            <a:r>
              <a:rPr lang="en-US" sz="1629" spc="-64">
                <a:solidFill>
                  <a:srgbClr val="FFFFFF"/>
                </a:solidFill>
                <a:latin typeface="Open Sans Bold"/>
              </a:rPr>
              <a:t>	</a:t>
            </a:r>
          </a:p>
          <a:p>
            <a:pPr algn="l">
              <a:lnSpc>
                <a:spcPts val="1955"/>
              </a:lnSpc>
            </a:pPr>
            <a:r>
              <a:rPr lang="en-US" sz="1629" spc="-64">
                <a:solidFill>
                  <a:srgbClr val="FFFFFF"/>
                </a:solidFill>
                <a:latin typeface="Open Sans Bold"/>
              </a:rPr>
              <a:t>___  The “Good Walk Spoiled” (line 32) most likely refers to a</a:t>
            </a:r>
          </a:p>
          <a:p>
            <a:pPr algn="l">
              <a:lnSpc>
                <a:spcPts val="1955"/>
              </a:lnSpc>
            </a:pPr>
            <a:r>
              <a:rPr lang="en-US" sz="1629" spc="-64">
                <a:solidFill>
                  <a:srgbClr val="FFFFFF"/>
                </a:solidFill>
                <a:latin typeface="Open Sans Bold"/>
              </a:rPr>
              <a:t> </a:t>
            </a:r>
          </a:p>
          <a:p>
            <a:pPr algn="l">
              <a:lnSpc>
                <a:spcPts val="1955"/>
              </a:lnSpc>
            </a:pPr>
            <a:r>
              <a:rPr lang="en-US" sz="1629" spc="-63">
                <a:solidFill>
                  <a:srgbClr val="FFFFFF"/>
                </a:solidFill>
                <a:latin typeface="Open Sans Bold"/>
              </a:rPr>
              <a:t>___  In paragraph 4, the author argues that dancing helps the elderly </a:t>
            </a:r>
          </a:p>
          <a:p>
            <a:pPr algn="l">
              <a:lnSpc>
                <a:spcPts val="1955"/>
              </a:lnSpc>
            </a:pPr>
            <a:r>
              <a:rPr lang="en-US" sz="1629" spc="-64">
                <a:solidFill>
                  <a:srgbClr val="FFFFFF"/>
                </a:solidFill>
                <a:latin typeface="Open Sans Bold"/>
              </a:rPr>
              <a:t>       of America by</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sp>
        <p:nvSpPr>
          <p:cNvPr id="7" name="Freeform 7"/>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grpSp>
        <p:nvGrpSpPr>
          <p:cNvPr id="8" name="Group 8"/>
          <p:cNvGrpSpPr/>
          <p:nvPr/>
        </p:nvGrpSpPr>
        <p:grpSpPr>
          <a:xfrm>
            <a:off x="-647805" y="497730"/>
            <a:ext cx="9591227" cy="771411"/>
            <a:chOff x="0" y="0"/>
            <a:chExt cx="3552306" cy="285708"/>
          </a:xfrm>
        </p:grpSpPr>
        <p:sp>
          <p:nvSpPr>
            <p:cNvPr id="9" name="Freeform 9"/>
            <p:cNvSpPr/>
            <p:nvPr/>
          </p:nvSpPr>
          <p:spPr>
            <a:xfrm>
              <a:off x="0" y="0"/>
              <a:ext cx="3552306" cy="285708"/>
            </a:xfrm>
            <a:custGeom>
              <a:avLst/>
              <a:gdLst/>
              <a:ahLst/>
              <a:cxnLst/>
              <a:rect l="l" t="t" r="r" b="b"/>
              <a:pathLst>
                <a:path w="3552306" h="285708">
                  <a:moveTo>
                    <a:pt x="29059" y="0"/>
                  </a:moveTo>
                  <a:lnTo>
                    <a:pt x="3523248" y="0"/>
                  </a:lnTo>
                  <a:cubicBezTo>
                    <a:pt x="3530955" y="0"/>
                    <a:pt x="3538346" y="3062"/>
                    <a:pt x="3543795" y="8511"/>
                  </a:cubicBezTo>
                  <a:cubicBezTo>
                    <a:pt x="3549245" y="13961"/>
                    <a:pt x="3552306" y="21352"/>
                    <a:pt x="3552306" y="29059"/>
                  </a:cubicBezTo>
                  <a:lnTo>
                    <a:pt x="3552306" y="256649"/>
                  </a:lnTo>
                  <a:cubicBezTo>
                    <a:pt x="3552306" y="264356"/>
                    <a:pt x="3549245" y="271747"/>
                    <a:pt x="3543795" y="277197"/>
                  </a:cubicBezTo>
                  <a:cubicBezTo>
                    <a:pt x="3538346" y="282646"/>
                    <a:pt x="3530955" y="285708"/>
                    <a:pt x="3523248" y="285708"/>
                  </a:cubicBezTo>
                  <a:lnTo>
                    <a:pt x="29059" y="285708"/>
                  </a:lnTo>
                  <a:cubicBezTo>
                    <a:pt x="21352" y="285708"/>
                    <a:pt x="13961" y="282646"/>
                    <a:pt x="8511" y="277197"/>
                  </a:cubicBezTo>
                  <a:cubicBezTo>
                    <a:pt x="3062" y="271747"/>
                    <a:pt x="0" y="264356"/>
                    <a:pt x="0" y="256649"/>
                  </a:cubicBezTo>
                  <a:lnTo>
                    <a:pt x="0" y="29059"/>
                  </a:lnTo>
                  <a:cubicBezTo>
                    <a:pt x="0" y="21352"/>
                    <a:pt x="3062" y="13961"/>
                    <a:pt x="8511" y="8511"/>
                  </a:cubicBezTo>
                  <a:cubicBezTo>
                    <a:pt x="13961" y="3062"/>
                    <a:pt x="21352" y="0"/>
                    <a:pt x="29059" y="0"/>
                  </a:cubicBezTo>
                  <a:close/>
                </a:path>
              </a:pathLst>
            </a:custGeom>
            <a:solidFill>
              <a:srgbClr val="8FBF26"/>
            </a:solidFill>
          </p:spPr>
        </p:sp>
        <p:sp>
          <p:nvSpPr>
            <p:cNvPr id="10" name="TextBox 10"/>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sp>
        <p:nvSpPr>
          <p:cNvPr id="11" name="TextBox 11"/>
          <p:cNvSpPr txBox="1"/>
          <p:nvPr/>
        </p:nvSpPr>
        <p:spPr>
          <a:xfrm>
            <a:off x="731520" y="633373"/>
            <a:ext cx="7765685" cy="509627"/>
          </a:xfrm>
          <a:prstGeom prst="rect">
            <a:avLst/>
          </a:prstGeom>
        </p:spPr>
        <p:txBody>
          <a:bodyPr lIns="0" tIns="0" rIns="0" bIns="0" rtlCol="0" anchor="t">
            <a:spAutoFit/>
          </a:bodyPr>
          <a:lstStyle/>
          <a:p>
            <a:pPr algn="l">
              <a:lnSpc>
                <a:spcPts val="4095"/>
              </a:lnSpc>
            </a:pPr>
            <a:r>
              <a:rPr lang="en-US" sz="3413" dirty="0">
                <a:solidFill>
                  <a:srgbClr val="FFFFFF"/>
                </a:solidFill>
                <a:latin typeface="Arial Black" panose="020B0A04020102020204" pitchFamily="34" charset="0"/>
              </a:rPr>
              <a:t>Correct Answer Puzzle Fit</a:t>
            </a:r>
          </a:p>
        </p:txBody>
      </p:sp>
      <p:sp>
        <p:nvSpPr>
          <p:cNvPr id="12" name="Freeform 12"/>
          <p:cNvSpPr/>
          <p:nvPr/>
        </p:nvSpPr>
        <p:spPr>
          <a:xfrm>
            <a:off x="2556933" y="1684058"/>
            <a:ext cx="4639733" cy="4674119"/>
          </a:xfrm>
          <a:custGeom>
            <a:avLst/>
            <a:gdLst/>
            <a:ahLst/>
            <a:cxnLst/>
            <a:rect l="l" t="t" r="r" b="b"/>
            <a:pathLst>
              <a:path w="4639733" h="4674119">
                <a:moveTo>
                  <a:pt x="0" y="0"/>
                </a:moveTo>
                <a:lnTo>
                  <a:pt x="4639734" y="0"/>
                </a:lnTo>
                <a:lnTo>
                  <a:pt x="4639734" y="4674120"/>
                </a:lnTo>
                <a:lnTo>
                  <a:pt x="0" y="4674120"/>
                </a:lnTo>
                <a:lnTo>
                  <a:pt x="0" y="0"/>
                </a:lnTo>
                <a:close/>
              </a:path>
            </a:pathLst>
          </a:custGeom>
          <a:blipFill>
            <a:blip r:embed="rId4"/>
            <a:stretch>
              <a:fillRect b="-17"/>
            </a:stretch>
          </a:blipFill>
        </p:spPr>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473691" y="5548143"/>
            <a:ext cx="10677014" cy="1979158"/>
            <a:chOff x="0" y="0"/>
            <a:chExt cx="14236018" cy="2638877"/>
          </a:xfrm>
        </p:grpSpPr>
        <p:sp>
          <p:nvSpPr>
            <p:cNvPr id="3" name="Freeform 3"/>
            <p:cNvSpPr/>
            <p:nvPr/>
          </p:nvSpPr>
          <p:spPr>
            <a:xfrm>
              <a:off x="19685" y="18034"/>
              <a:ext cx="14196649" cy="2320036"/>
            </a:xfrm>
            <a:custGeom>
              <a:avLst/>
              <a:gdLst/>
              <a:ahLst/>
              <a:cxnLst/>
              <a:rect l="l" t="t" r="r" b="b"/>
              <a:pathLst>
                <a:path w="14196649" h="2320036">
                  <a:moveTo>
                    <a:pt x="0" y="0"/>
                  </a:moveTo>
                  <a:lnTo>
                    <a:pt x="14196649" y="0"/>
                  </a:lnTo>
                  <a:lnTo>
                    <a:pt x="14196649" y="2320036"/>
                  </a:lnTo>
                  <a:lnTo>
                    <a:pt x="0" y="2320036"/>
                  </a:lnTo>
                  <a:close/>
                </a:path>
              </a:pathLst>
            </a:custGeom>
            <a:solidFill>
              <a:srgbClr val="8FBF26"/>
            </a:solidFill>
          </p:spPr>
        </p:sp>
        <p:sp>
          <p:nvSpPr>
            <p:cNvPr id="4" name="Freeform 4"/>
            <p:cNvSpPr/>
            <p:nvPr/>
          </p:nvSpPr>
          <p:spPr>
            <a:xfrm>
              <a:off x="0" y="0"/>
              <a:ext cx="14236018" cy="2356104"/>
            </a:xfrm>
            <a:custGeom>
              <a:avLst/>
              <a:gdLst/>
              <a:ahLst/>
              <a:cxnLst/>
              <a:rect l="l" t="t" r="r" b="b"/>
              <a:pathLst>
                <a:path w="14236018" h="2356104">
                  <a:moveTo>
                    <a:pt x="19685" y="0"/>
                  </a:moveTo>
                  <a:lnTo>
                    <a:pt x="14216334" y="0"/>
                  </a:lnTo>
                  <a:cubicBezTo>
                    <a:pt x="14227285" y="0"/>
                    <a:pt x="14236018" y="8128"/>
                    <a:pt x="14236018" y="18034"/>
                  </a:cubicBezTo>
                  <a:lnTo>
                    <a:pt x="14236018" y="2338070"/>
                  </a:lnTo>
                  <a:cubicBezTo>
                    <a:pt x="14236018" y="2348103"/>
                    <a:pt x="14227146" y="2356104"/>
                    <a:pt x="14216334" y="2356104"/>
                  </a:cubicBezTo>
                  <a:lnTo>
                    <a:pt x="19685" y="2356104"/>
                  </a:lnTo>
                  <a:cubicBezTo>
                    <a:pt x="8733" y="2356104"/>
                    <a:pt x="0" y="2347976"/>
                    <a:pt x="0" y="2338070"/>
                  </a:cubicBezTo>
                  <a:lnTo>
                    <a:pt x="0" y="18034"/>
                  </a:lnTo>
                  <a:cubicBezTo>
                    <a:pt x="0" y="8128"/>
                    <a:pt x="8872" y="0"/>
                    <a:pt x="19685" y="0"/>
                  </a:cubicBezTo>
                  <a:moveTo>
                    <a:pt x="19685" y="36068"/>
                  </a:moveTo>
                  <a:lnTo>
                    <a:pt x="19685" y="18034"/>
                  </a:lnTo>
                  <a:lnTo>
                    <a:pt x="39370" y="18034"/>
                  </a:lnTo>
                  <a:lnTo>
                    <a:pt x="39370" y="2338070"/>
                  </a:lnTo>
                  <a:lnTo>
                    <a:pt x="19685" y="2338070"/>
                  </a:lnTo>
                  <a:lnTo>
                    <a:pt x="19685" y="2320036"/>
                  </a:lnTo>
                  <a:lnTo>
                    <a:pt x="14216334" y="2320036"/>
                  </a:lnTo>
                  <a:lnTo>
                    <a:pt x="14216334" y="2338070"/>
                  </a:lnTo>
                  <a:lnTo>
                    <a:pt x="14196648" y="2338070"/>
                  </a:lnTo>
                  <a:lnTo>
                    <a:pt x="14196648" y="18034"/>
                  </a:lnTo>
                  <a:lnTo>
                    <a:pt x="14216334" y="18034"/>
                  </a:lnTo>
                  <a:lnTo>
                    <a:pt x="14216334" y="36068"/>
                  </a:lnTo>
                  <a:lnTo>
                    <a:pt x="19685" y="36068"/>
                  </a:lnTo>
                  <a:close/>
                </a:path>
              </a:pathLst>
            </a:custGeom>
            <a:solidFill>
              <a:srgbClr val="8FBF26"/>
            </a:solidFill>
          </p:spPr>
        </p:sp>
        <p:sp>
          <p:nvSpPr>
            <p:cNvPr id="5" name="TextBox 5"/>
            <p:cNvSpPr txBox="1"/>
            <p:nvPr/>
          </p:nvSpPr>
          <p:spPr>
            <a:xfrm>
              <a:off x="594256" y="120876"/>
              <a:ext cx="13042132" cy="2518001"/>
            </a:xfrm>
            <a:prstGeom prst="rect">
              <a:avLst/>
            </a:prstGeom>
          </p:spPr>
          <p:txBody>
            <a:bodyPr lIns="50800" tIns="50800" rIns="50800" bIns="50800" rtlCol="0" anchor="t"/>
            <a:lstStyle/>
            <a:p>
              <a:pPr algn="ctr">
                <a:lnSpc>
                  <a:spcPts val="9920"/>
                </a:lnSpc>
              </a:pPr>
              <a:r>
                <a:rPr lang="en-US" sz="7200" dirty="0">
                  <a:solidFill>
                    <a:srgbClr val="FFFFFF"/>
                  </a:solidFill>
                  <a:latin typeface="Arial Black" panose="020B0A04020102020204" pitchFamily="34" charset="0"/>
                </a:rPr>
                <a:t>ACT® SCIENCE</a:t>
              </a:r>
            </a:p>
          </p:txBody>
        </p:sp>
      </p:grpSp>
      <p:sp>
        <p:nvSpPr>
          <p:cNvPr id="6" name="Freeform 6"/>
          <p:cNvSpPr/>
          <p:nvPr/>
        </p:nvSpPr>
        <p:spPr>
          <a:xfrm>
            <a:off x="1693492" y="1363239"/>
            <a:ext cx="6341127" cy="4184904"/>
          </a:xfrm>
          <a:custGeom>
            <a:avLst/>
            <a:gdLst/>
            <a:ahLst/>
            <a:cxnLst/>
            <a:rect l="l" t="t" r="r" b="b"/>
            <a:pathLst>
              <a:path w="6341127" h="4184904">
                <a:moveTo>
                  <a:pt x="0" y="0"/>
                </a:moveTo>
                <a:lnTo>
                  <a:pt x="6341128" y="0"/>
                </a:lnTo>
                <a:lnTo>
                  <a:pt x="6341128" y="4184904"/>
                </a:lnTo>
                <a:lnTo>
                  <a:pt x="0" y="4184904"/>
                </a:lnTo>
                <a:lnTo>
                  <a:pt x="0" y="0"/>
                </a:lnTo>
                <a:close/>
              </a:path>
            </a:pathLst>
          </a:custGeom>
          <a:blipFill>
            <a:blip r:embed="rId3"/>
            <a:stretch>
              <a:fillRect r="-38" b="-1008"/>
            </a:stretch>
          </a:blipFill>
        </p:spPr>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sp>
        <p:nvSpPr>
          <p:cNvPr id="7" name="Freeform 7"/>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grpSp>
        <p:nvGrpSpPr>
          <p:cNvPr id="8" name="Group 8"/>
          <p:cNvGrpSpPr/>
          <p:nvPr/>
        </p:nvGrpSpPr>
        <p:grpSpPr>
          <a:xfrm>
            <a:off x="-647805" y="497730"/>
            <a:ext cx="9591227" cy="771411"/>
            <a:chOff x="0" y="0"/>
            <a:chExt cx="3552306" cy="285708"/>
          </a:xfrm>
        </p:grpSpPr>
        <p:sp>
          <p:nvSpPr>
            <p:cNvPr id="9" name="Freeform 9"/>
            <p:cNvSpPr/>
            <p:nvPr/>
          </p:nvSpPr>
          <p:spPr>
            <a:xfrm>
              <a:off x="0" y="0"/>
              <a:ext cx="3552306" cy="285708"/>
            </a:xfrm>
            <a:custGeom>
              <a:avLst/>
              <a:gdLst/>
              <a:ahLst/>
              <a:cxnLst/>
              <a:rect l="l" t="t" r="r" b="b"/>
              <a:pathLst>
                <a:path w="3552306" h="285708">
                  <a:moveTo>
                    <a:pt x="29059" y="0"/>
                  </a:moveTo>
                  <a:lnTo>
                    <a:pt x="3523248" y="0"/>
                  </a:lnTo>
                  <a:cubicBezTo>
                    <a:pt x="3530955" y="0"/>
                    <a:pt x="3538346" y="3062"/>
                    <a:pt x="3543795" y="8511"/>
                  </a:cubicBezTo>
                  <a:cubicBezTo>
                    <a:pt x="3549245" y="13961"/>
                    <a:pt x="3552306" y="21352"/>
                    <a:pt x="3552306" y="29059"/>
                  </a:cubicBezTo>
                  <a:lnTo>
                    <a:pt x="3552306" y="256649"/>
                  </a:lnTo>
                  <a:cubicBezTo>
                    <a:pt x="3552306" y="264356"/>
                    <a:pt x="3549245" y="271747"/>
                    <a:pt x="3543795" y="277197"/>
                  </a:cubicBezTo>
                  <a:cubicBezTo>
                    <a:pt x="3538346" y="282646"/>
                    <a:pt x="3530955" y="285708"/>
                    <a:pt x="3523248" y="285708"/>
                  </a:cubicBezTo>
                  <a:lnTo>
                    <a:pt x="29059" y="285708"/>
                  </a:lnTo>
                  <a:cubicBezTo>
                    <a:pt x="21352" y="285708"/>
                    <a:pt x="13961" y="282646"/>
                    <a:pt x="8511" y="277197"/>
                  </a:cubicBezTo>
                  <a:cubicBezTo>
                    <a:pt x="3062" y="271747"/>
                    <a:pt x="0" y="264356"/>
                    <a:pt x="0" y="256649"/>
                  </a:cubicBezTo>
                  <a:lnTo>
                    <a:pt x="0" y="29059"/>
                  </a:lnTo>
                  <a:cubicBezTo>
                    <a:pt x="0" y="21352"/>
                    <a:pt x="3062" y="13961"/>
                    <a:pt x="8511" y="8511"/>
                  </a:cubicBezTo>
                  <a:cubicBezTo>
                    <a:pt x="13961" y="3062"/>
                    <a:pt x="21352" y="0"/>
                    <a:pt x="29059" y="0"/>
                  </a:cubicBezTo>
                  <a:close/>
                </a:path>
              </a:pathLst>
            </a:custGeom>
            <a:solidFill>
              <a:srgbClr val="8FBF26"/>
            </a:solidFill>
          </p:spPr>
        </p:sp>
        <p:sp>
          <p:nvSpPr>
            <p:cNvPr id="10" name="TextBox 10"/>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sp>
        <p:nvSpPr>
          <p:cNvPr id="11" name="TextBox 11"/>
          <p:cNvSpPr txBox="1"/>
          <p:nvPr/>
        </p:nvSpPr>
        <p:spPr>
          <a:xfrm>
            <a:off x="731520" y="633373"/>
            <a:ext cx="7765685" cy="509627"/>
          </a:xfrm>
          <a:prstGeom prst="rect">
            <a:avLst/>
          </a:prstGeom>
        </p:spPr>
        <p:txBody>
          <a:bodyPr lIns="0" tIns="0" rIns="0" bIns="0" rtlCol="0" anchor="t">
            <a:spAutoFit/>
          </a:bodyPr>
          <a:lstStyle/>
          <a:p>
            <a:pPr algn="l">
              <a:lnSpc>
                <a:spcPts val="4095"/>
              </a:lnSpc>
            </a:pPr>
            <a:r>
              <a:rPr lang="en-US" sz="3413" dirty="0">
                <a:solidFill>
                  <a:srgbClr val="FFFFFF"/>
                </a:solidFill>
                <a:latin typeface="Arial Black" panose="020B0A04020102020204" pitchFamily="34" charset="0"/>
              </a:rPr>
              <a:t>ACT® Science Quick Facts:</a:t>
            </a:r>
          </a:p>
        </p:txBody>
      </p:sp>
      <p:sp>
        <p:nvSpPr>
          <p:cNvPr id="12" name="TextBox 12"/>
          <p:cNvSpPr txBox="1"/>
          <p:nvPr/>
        </p:nvSpPr>
        <p:spPr>
          <a:xfrm>
            <a:off x="1651304" y="1503291"/>
            <a:ext cx="6291174" cy="348942"/>
          </a:xfrm>
          <a:prstGeom prst="rect">
            <a:avLst/>
          </a:prstGeom>
        </p:spPr>
        <p:txBody>
          <a:bodyPr lIns="0" tIns="0" rIns="0" bIns="0" rtlCol="0" anchor="t">
            <a:spAutoFit/>
          </a:bodyPr>
          <a:lstStyle/>
          <a:p>
            <a:pPr algn="l">
              <a:lnSpc>
                <a:spcPts val="2879"/>
              </a:lnSpc>
            </a:pPr>
            <a:r>
              <a:rPr lang="en-US" sz="2399" dirty="0">
                <a:solidFill>
                  <a:srgbClr val="FFFFFF"/>
                </a:solidFill>
                <a:latin typeface="Arial" panose="020B0604020202020204" pitchFamily="34" charset="0"/>
              </a:rPr>
              <a:t>6 or 7 passages</a:t>
            </a:r>
          </a:p>
        </p:txBody>
      </p:sp>
      <p:sp>
        <p:nvSpPr>
          <p:cNvPr id="13" name="TextBox 13"/>
          <p:cNvSpPr txBox="1"/>
          <p:nvPr/>
        </p:nvSpPr>
        <p:spPr>
          <a:xfrm>
            <a:off x="1651304" y="1994611"/>
            <a:ext cx="5836546" cy="348942"/>
          </a:xfrm>
          <a:prstGeom prst="rect">
            <a:avLst/>
          </a:prstGeom>
        </p:spPr>
        <p:txBody>
          <a:bodyPr lIns="0" tIns="0" rIns="0" bIns="0" rtlCol="0" anchor="t">
            <a:spAutoFit/>
          </a:bodyPr>
          <a:lstStyle/>
          <a:p>
            <a:pPr algn="l">
              <a:lnSpc>
                <a:spcPts val="2879"/>
              </a:lnSpc>
            </a:pPr>
            <a:r>
              <a:rPr lang="en-US" sz="2400" dirty="0">
                <a:solidFill>
                  <a:srgbClr val="FFFFFF"/>
                </a:solidFill>
                <a:latin typeface="Arial" panose="020B0604020202020204" pitchFamily="34" charset="0"/>
              </a:rPr>
              <a:t>40 Questions in 35 minutes</a:t>
            </a:r>
          </a:p>
        </p:txBody>
      </p:sp>
      <p:sp>
        <p:nvSpPr>
          <p:cNvPr id="14" name="TextBox 14"/>
          <p:cNvSpPr txBox="1"/>
          <p:nvPr/>
        </p:nvSpPr>
        <p:spPr>
          <a:xfrm>
            <a:off x="1651304" y="2471476"/>
            <a:ext cx="5877102" cy="348942"/>
          </a:xfrm>
          <a:prstGeom prst="rect">
            <a:avLst/>
          </a:prstGeom>
        </p:spPr>
        <p:txBody>
          <a:bodyPr lIns="0" tIns="0" rIns="0" bIns="0" rtlCol="0" anchor="t">
            <a:spAutoFit/>
          </a:bodyPr>
          <a:lstStyle/>
          <a:p>
            <a:pPr algn="l">
              <a:lnSpc>
                <a:spcPts val="2879"/>
              </a:lnSpc>
            </a:pPr>
            <a:r>
              <a:rPr lang="en-US" sz="2400" dirty="0">
                <a:solidFill>
                  <a:srgbClr val="FFFFFF"/>
                </a:solidFill>
                <a:latin typeface="Arial" panose="020B0604020202020204" pitchFamily="34" charset="0"/>
              </a:rPr>
              <a:t>5-7 questions per passage </a:t>
            </a:r>
          </a:p>
        </p:txBody>
      </p:sp>
      <p:grpSp>
        <p:nvGrpSpPr>
          <p:cNvPr id="15" name="Group 15"/>
          <p:cNvGrpSpPr/>
          <p:nvPr/>
        </p:nvGrpSpPr>
        <p:grpSpPr>
          <a:xfrm>
            <a:off x="1102337" y="1527945"/>
            <a:ext cx="356346" cy="356346"/>
            <a:chOff x="0" y="0"/>
            <a:chExt cx="475128" cy="475128"/>
          </a:xfrm>
        </p:grpSpPr>
        <p:grpSp>
          <p:nvGrpSpPr>
            <p:cNvPr id="16" name="Group 16"/>
            <p:cNvGrpSpPr/>
            <p:nvPr/>
          </p:nvGrpSpPr>
          <p:grpSpPr>
            <a:xfrm>
              <a:off x="0" y="0"/>
              <a:ext cx="475128" cy="475128"/>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8" name="TextBox 18"/>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19" name="TextBox 19"/>
            <p:cNvSpPr txBox="1"/>
            <p:nvPr/>
          </p:nvSpPr>
          <p:spPr>
            <a:xfrm>
              <a:off x="74980" y="33803"/>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1</a:t>
              </a:r>
            </a:p>
          </p:txBody>
        </p:sp>
      </p:grpSp>
      <p:grpSp>
        <p:nvGrpSpPr>
          <p:cNvPr id="20" name="Group 20"/>
          <p:cNvGrpSpPr/>
          <p:nvPr/>
        </p:nvGrpSpPr>
        <p:grpSpPr>
          <a:xfrm>
            <a:off x="1102337" y="1994670"/>
            <a:ext cx="356346" cy="356346"/>
            <a:chOff x="0" y="0"/>
            <a:chExt cx="475128" cy="475128"/>
          </a:xfrm>
        </p:grpSpPr>
        <p:grpSp>
          <p:nvGrpSpPr>
            <p:cNvPr id="21" name="Group 21"/>
            <p:cNvGrpSpPr/>
            <p:nvPr/>
          </p:nvGrpSpPr>
          <p:grpSpPr>
            <a:xfrm>
              <a:off x="0" y="0"/>
              <a:ext cx="475128" cy="475128"/>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23" name="TextBox 23"/>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24" name="TextBox 24"/>
            <p:cNvSpPr txBox="1"/>
            <p:nvPr/>
          </p:nvSpPr>
          <p:spPr>
            <a:xfrm>
              <a:off x="74980" y="33468"/>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2</a:t>
              </a:r>
            </a:p>
          </p:txBody>
        </p:sp>
      </p:grpSp>
      <p:grpSp>
        <p:nvGrpSpPr>
          <p:cNvPr id="25" name="Group 25"/>
          <p:cNvGrpSpPr/>
          <p:nvPr/>
        </p:nvGrpSpPr>
        <p:grpSpPr>
          <a:xfrm>
            <a:off x="1102337" y="2496130"/>
            <a:ext cx="356346" cy="356346"/>
            <a:chOff x="0" y="0"/>
            <a:chExt cx="475128" cy="475128"/>
          </a:xfrm>
        </p:grpSpPr>
        <p:grpSp>
          <p:nvGrpSpPr>
            <p:cNvPr id="26" name="Group 26"/>
            <p:cNvGrpSpPr/>
            <p:nvPr/>
          </p:nvGrpSpPr>
          <p:grpSpPr>
            <a:xfrm>
              <a:off x="0" y="0"/>
              <a:ext cx="475128" cy="475128"/>
              <a:chOff x="0" y="0"/>
              <a:chExt cx="812800" cy="812800"/>
            </a:xfrm>
          </p:grpSpPr>
          <p:sp>
            <p:nvSpPr>
              <p:cNvPr id="27" name="Freeform 2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28" name="TextBox 28"/>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29" name="TextBox 29"/>
            <p:cNvSpPr txBox="1"/>
            <p:nvPr/>
          </p:nvSpPr>
          <p:spPr>
            <a:xfrm>
              <a:off x="74980" y="33909"/>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3</a:t>
              </a:r>
            </a:p>
          </p:txBody>
        </p:sp>
      </p:grpSp>
      <p:sp>
        <p:nvSpPr>
          <p:cNvPr id="30" name="TextBox 30"/>
          <p:cNvSpPr txBox="1"/>
          <p:nvPr/>
        </p:nvSpPr>
        <p:spPr>
          <a:xfrm>
            <a:off x="579120" y="3295792"/>
            <a:ext cx="8595360" cy="795987"/>
          </a:xfrm>
          <a:prstGeom prst="rect">
            <a:avLst/>
          </a:prstGeom>
        </p:spPr>
        <p:txBody>
          <a:bodyPr lIns="0" tIns="0" rIns="0" bIns="0" rtlCol="0" anchor="t">
            <a:spAutoFit/>
          </a:bodyPr>
          <a:lstStyle/>
          <a:p>
            <a:pPr algn="l">
              <a:lnSpc>
                <a:spcPts val="3199"/>
              </a:lnSpc>
            </a:pPr>
            <a:endParaRPr dirty="0"/>
          </a:p>
          <a:p>
            <a:pPr algn="ctr">
              <a:lnSpc>
                <a:spcPts val="3199"/>
              </a:lnSpc>
            </a:pPr>
            <a:r>
              <a:rPr lang="en-US" sz="2666" b="1" i="1" u="sng" dirty="0">
                <a:solidFill>
                  <a:srgbClr val="FFFFFF"/>
                </a:solidFill>
                <a:latin typeface="Arial" panose="020B0604020202020204" pitchFamily="34" charset="0"/>
                <a:cs typeface="Arial" panose="020B0604020202020204" pitchFamily="34" charset="0"/>
              </a:rPr>
              <a:t>This test is designed so that time is an issue!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26325" y="4571745"/>
            <a:ext cx="5066728" cy="6000510"/>
            <a:chOff x="0" y="0"/>
            <a:chExt cx="6755638" cy="8000680"/>
          </a:xfrm>
        </p:grpSpPr>
        <p:grpSp>
          <p:nvGrpSpPr>
            <p:cNvPr id="3" name="Group 3"/>
            <p:cNvGrpSpPr/>
            <p:nvPr/>
          </p:nvGrpSpPr>
          <p:grpSpPr>
            <a:xfrm rot="-2700000">
              <a:off x="1187578" y="1684021"/>
              <a:ext cx="5643260" cy="2124817"/>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alpha val="14902"/>
                </a:srgbClr>
              </a:solidFill>
            </p:spPr>
          </p:sp>
        </p:grpSp>
        <p:grpSp>
          <p:nvGrpSpPr>
            <p:cNvPr id="5" name="Group 5"/>
            <p:cNvGrpSpPr/>
            <p:nvPr/>
          </p:nvGrpSpPr>
          <p:grpSpPr>
            <a:xfrm rot="-2700000">
              <a:off x="-138987" y="4037847"/>
              <a:ext cx="6078824" cy="2124817"/>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8FBF26">
                  <a:alpha val="14902"/>
                </a:srgbClr>
              </a:solidFill>
            </p:spPr>
          </p:sp>
        </p:grpSp>
      </p:grpSp>
      <p:grpSp>
        <p:nvGrpSpPr>
          <p:cNvPr id="7" name="Group 7"/>
          <p:cNvGrpSpPr/>
          <p:nvPr/>
        </p:nvGrpSpPr>
        <p:grpSpPr>
          <a:xfrm>
            <a:off x="8456018" y="-511578"/>
            <a:ext cx="2248102" cy="2248102"/>
            <a:chOff x="0" y="0"/>
            <a:chExt cx="2997470" cy="2997470"/>
          </a:xfrm>
        </p:grpSpPr>
        <p:grpSp>
          <p:nvGrpSpPr>
            <p:cNvPr id="8" name="Group 8"/>
            <p:cNvGrpSpPr/>
            <p:nvPr/>
          </p:nvGrpSpPr>
          <p:grpSpPr>
            <a:xfrm rot="-2700000">
              <a:off x="-139827" y="1017765"/>
              <a:ext cx="3277123" cy="961939"/>
              <a:chOff x="0" y="0"/>
              <a:chExt cx="1384518" cy="406400"/>
            </a:xfrm>
          </p:grpSpPr>
          <p:sp>
            <p:nvSpPr>
              <p:cNvPr id="9" name="Freeform 9"/>
              <p:cNvSpPr/>
              <p:nvPr/>
            </p:nvSpPr>
            <p:spPr>
              <a:xfrm>
                <a:off x="17780" y="22860"/>
                <a:ext cx="1359119" cy="360680"/>
              </a:xfrm>
              <a:custGeom>
                <a:avLst/>
                <a:gdLst/>
                <a:ahLst/>
                <a:cxnLst/>
                <a:rect l="l" t="t" r="r" b="b"/>
                <a:pathLst>
                  <a:path w="1359119" h="360680">
                    <a:moveTo>
                      <a:pt x="1359119" y="180340"/>
                    </a:moveTo>
                    <a:cubicBezTo>
                      <a:pt x="1359119" y="81280"/>
                      <a:pt x="1279109" y="0"/>
                      <a:pt x="1178779" y="0"/>
                    </a:cubicBezTo>
                    <a:lnTo>
                      <a:pt x="172720" y="0"/>
                    </a:lnTo>
                    <a:lnTo>
                      <a:pt x="172720" y="1270"/>
                    </a:lnTo>
                    <a:cubicBezTo>
                      <a:pt x="76200" y="5080"/>
                      <a:pt x="0" y="83820"/>
                      <a:pt x="0" y="180340"/>
                    </a:cubicBezTo>
                    <a:cubicBezTo>
                      <a:pt x="0" y="276860"/>
                      <a:pt x="77470" y="355600"/>
                      <a:pt x="172720" y="359410"/>
                    </a:cubicBezTo>
                    <a:lnTo>
                      <a:pt x="172720" y="360680"/>
                    </a:lnTo>
                    <a:lnTo>
                      <a:pt x="1178778" y="360680"/>
                    </a:lnTo>
                    <a:cubicBezTo>
                      <a:pt x="1277838" y="360680"/>
                      <a:pt x="1359118" y="279400"/>
                      <a:pt x="1359118" y="180340"/>
                    </a:cubicBezTo>
                    <a:close/>
                  </a:path>
                </a:pathLst>
              </a:custGeom>
              <a:solidFill>
                <a:srgbClr val="1B87BE"/>
              </a:solidFill>
            </p:spPr>
          </p:sp>
        </p:grpSp>
        <p:grpSp>
          <p:nvGrpSpPr>
            <p:cNvPr id="10" name="Group 10"/>
            <p:cNvGrpSpPr/>
            <p:nvPr/>
          </p:nvGrpSpPr>
          <p:grpSpPr>
            <a:xfrm rot="-2700000">
              <a:off x="196405" y="758956"/>
              <a:ext cx="1994974" cy="961939"/>
              <a:chOff x="0" y="0"/>
              <a:chExt cx="842836" cy="406400"/>
            </a:xfrm>
          </p:grpSpPr>
          <p:sp>
            <p:nvSpPr>
              <p:cNvPr id="11" name="Freeform 11"/>
              <p:cNvSpPr/>
              <p:nvPr/>
            </p:nvSpPr>
            <p:spPr>
              <a:xfrm>
                <a:off x="17780" y="22860"/>
                <a:ext cx="817436" cy="360680"/>
              </a:xfrm>
              <a:custGeom>
                <a:avLst/>
                <a:gdLst/>
                <a:ahLst/>
                <a:cxnLst/>
                <a:rect l="l" t="t" r="r" b="b"/>
                <a:pathLst>
                  <a:path w="817436" h="360680">
                    <a:moveTo>
                      <a:pt x="817436" y="180340"/>
                    </a:moveTo>
                    <a:cubicBezTo>
                      <a:pt x="817436" y="81280"/>
                      <a:pt x="737426" y="0"/>
                      <a:pt x="637096" y="0"/>
                    </a:cubicBezTo>
                    <a:lnTo>
                      <a:pt x="172720" y="0"/>
                    </a:lnTo>
                    <a:lnTo>
                      <a:pt x="172720" y="1270"/>
                    </a:lnTo>
                    <a:cubicBezTo>
                      <a:pt x="76200" y="5080"/>
                      <a:pt x="0" y="83820"/>
                      <a:pt x="0" y="180340"/>
                    </a:cubicBezTo>
                    <a:cubicBezTo>
                      <a:pt x="0" y="276860"/>
                      <a:pt x="77470" y="355600"/>
                      <a:pt x="172720" y="359410"/>
                    </a:cubicBezTo>
                    <a:lnTo>
                      <a:pt x="172720" y="360680"/>
                    </a:lnTo>
                    <a:lnTo>
                      <a:pt x="637096" y="360680"/>
                    </a:lnTo>
                    <a:cubicBezTo>
                      <a:pt x="736156" y="360680"/>
                      <a:pt x="817436" y="279400"/>
                      <a:pt x="817436" y="180340"/>
                    </a:cubicBezTo>
                    <a:close/>
                  </a:path>
                </a:pathLst>
              </a:custGeom>
              <a:solidFill>
                <a:srgbClr val="8FBF26"/>
              </a:solidFill>
            </p:spPr>
          </p:sp>
        </p:grpSp>
      </p:grpSp>
      <p:sp>
        <p:nvSpPr>
          <p:cNvPr id="12" name="TextBox 12"/>
          <p:cNvSpPr txBox="1"/>
          <p:nvPr/>
        </p:nvSpPr>
        <p:spPr>
          <a:xfrm>
            <a:off x="820118" y="1111361"/>
            <a:ext cx="8152067" cy="3276410"/>
          </a:xfrm>
          <a:prstGeom prst="rect">
            <a:avLst/>
          </a:prstGeom>
        </p:spPr>
        <p:txBody>
          <a:bodyPr lIns="0" tIns="0" rIns="0" bIns="0" rtlCol="0" anchor="t">
            <a:spAutoFit/>
          </a:bodyPr>
          <a:lstStyle/>
          <a:p>
            <a:pPr algn="ctr">
              <a:lnSpc>
                <a:spcPts val="6471"/>
              </a:lnSpc>
            </a:pPr>
            <a:endParaRPr dirty="0"/>
          </a:p>
          <a:p>
            <a:pPr algn="ctr">
              <a:lnSpc>
                <a:spcPts val="6720"/>
              </a:lnSpc>
            </a:pPr>
            <a:r>
              <a:rPr lang="en-US" sz="5600" spc="-168" dirty="0">
                <a:solidFill>
                  <a:srgbClr val="1B87BE"/>
                </a:solidFill>
                <a:latin typeface="Arial Black" panose="020B0A04020102020204" pitchFamily="34" charset="0"/>
              </a:rPr>
              <a:t>ACT® Science is </a:t>
            </a:r>
            <a:r>
              <a:rPr lang="en-US" sz="5600" u="sng" spc="-168" dirty="0">
                <a:solidFill>
                  <a:srgbClr val="1B87BE"/>
                </a:solidFill>
                <a:latin typeface="Arial Black" panose="020B0A04020102020204" pitchFamily="34" charset="0"/>
              </a:rPr>
              <a:t>not</a:t>
            </a:r>
            <a:r>
              <a:rPr lang="en-US" sz="5600" spc="-168" dirty="0">
                <a:solidFill>
                  <a:srgbClr val="1B87BE"/>
                </a:solidFill>
                <a:latin typeface="Arial Black" panose="020B0A04020102020204" pitchFamily="34" charset="0"/>
              </a:rPr>
              <a:t> a science test</a:t>
            </a:r>
          </a:p>
          <a:p>
            <a:pPr algn="ctr">
              <a:lnSpc>
                <a:spcPts val="6471"/>
              </a:lnSpc>
            </a:pPr>
            <a:endParaRPr lang="en-US" sz="3399" spc="-101" dirty="0">
              <a:solidFill>
                <a:srgbClr val="1B87BE"/>
              </a:solidFill>
              <a:latin typeface="Arial" panose="020B0604020202020204" pitchFamily="34" charset="0"/>
            </a:endParaRPr>
          </a:p>
        </p:txBody>
      </p:sp>
      <p:grpSp>
        <p:nvGrpSpPr>
          <p:cNvPr id="13" name="Group 13"/>
          <p:cNvGrpSpPr/>
          <p:nvPr/>
        </p:nvGrpSpPr>
        <p:grpSpPr>
          <a:xfrm>
            <a:off x="4615420" y="5330859"/>
            <a:ext cx="559528" cy="77494"/>
            <a:chOff x="0" y="0"/>
            <a:chExt cx="2934307" cy="406400"/>
          </a:xfrm>
        </p:grpSpPr>
        <p:sp>
          <p:nvSpPr>
            <p:cNvPr id="14" name="Freeform 14"/>
            <p:cNvSpPr/>
            <p:nvPr/>
          </p:nvSpPr>
          <p:spPr>
            <a:xfrm>
              <a:off x="17780" y="22860"/>
              <a:ext cx="2908908" cy="360680"/>
            </a:xfrm>
            <a:custGeom>
              <a:avLst/>
              <a:gdLst/>
              <a:ahLst/>
              <a:cxnLst/>
              <a:rect l="l" t="t" r="r" b="b"/>
              <a:pathLst>
                <a:path w="2908908" h="360680">
                  <a:moveTo>
                    <a:pt x="2908908" y="180340"/>
                  </a:moveTo>
                  <a:cubicBezTo>
                    <a:pt x="2908908" y="81280"/>
                    <a:pt x="2828898" y="0"/>
                    <a:pt x="2728568" y="0"/>
                  </a:cubicBezTo>
                  <a:lnTo>
                    <a:pt x="172720" y="0"/>
                  </a:lnTo>
                  <a:lnTo>
                    <a:pt x="172720" y="1270"/>
                  </a:lnTo>
                  <a:cubicBezTo>
                    <a:pt x="76200" y="5080"/>
                    <a:pt x="0" y="83820"/>
                    <a:pt x="0" y="180340"/>
                  </a:cubicBezTo>
                  <a:cubicBezTo>
                    <a:pt x="0" y="276860"/>
                    <a:pt x="77470" y="355600"/>
                    <a:pt x="172720" y="359410"/>
                  </a:cubicBezTo>
                  <a:lnTo>
                    <a:pt x="172720" y="360680"/>
                  </a:lnTo>
                  <a:lnTo>
                    <a:pt x="2728567" y="360680"/>
                  </a:lnTo>
                  <a:cubicBezTo>
                    <a:pt x="2827628" y="360680"/>
                    <a:pt x="2908907" y="279400"/>
                    <a:pt x="2908907" y="180340"/>
                  </a:cubicBezTo>
                  <a:close/>
                </a:path>
              </a:pathLst>
            </a:custGeom>
            <a:solidFill>
              <a:srgbClr val="1B87BE"/>
            </a:solidFill>
          </p:spPr>
        </p:sp>
      </p:grpSp>
      <p:sp>
        <p:nvSpPr>
          <p:cNvPr id="15" name="Freeform 15"/>
          <p:cNvSpPr/>
          <p:nvPr/>
        </p:nvSpPr>
        <p:spPr>
          <a:xfrm>
            <a:off x="7315056" y="6094590"/>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sp>
        <p:nvSpPr>
          <p:cNvPr id="17" name="TextBox 16">
            <a:extLst>
              <a:ext uri="{FF2B5EF4-FFF2-40B4-BE49-F238E27FC236}">
                <a16:creationId xmlns:a16="http://schemas.microsoft.com/office/drawing/2014/main" id="{FFF0538B-C784-BA70-07B9-46CFF0E17703}"/>
              </a:ext>
            </a:extLst>
          </p:cNvPr>
          <p:cNvSpPr txBox="1"/>
          <p:nvPr/>
        </p:nvSpPr>
        <p:spPr>
          <a:xfrm>
            <a:off x="647700" y="3813623"/>
            <a:ext cx="8458200" cy="1111715"/>
          </a:xfrm>
          <a:prstGeom prst="rect">
            <a:avLst/>
          </a:prstGeom>
          <a:noFill/>
        </p:spPr>
        <p:txBody>
          <a:bodyPr wrap="square">
            <a:spAutoFit/>
          </a:bodyPr>
          <a:lstStyle/>
          <a:p>
            <a:pPr algn="ctr">
              <a:lnSpc>
                <a:spcPts val="4079"/>
              </a:lnSpc>
            </a:pPr>
            <a:r>
              <a:rPr lang="en-US" sz="3400" spc="-101" dirty="0">
                <a:solidFill>
                  <a:srgbClr val="1B87BE"/>
                </a:solidFill>
                <a:latin typeface="Arial" panose="020B0604020202020204" pitchFamily="34" charset="0"/>
              </a:rPr>
              <a:t>You don’t have to know much science content at all to do well on the ACT Science Test!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26325" y="4571745"/>
            <a:ext cx="5066728" cy="6000510"/>
            <a:chOff x="0" y="0"/>
            <a:chExt cx="6755638" cy="8000680"/>
          </a:xfrm>
        </p:grpSpPr>
        <p:grpSp>
          <p:nvGrpSpPr>
            <p:cNvPr id="3" name="Group 3"/>
            <p:cNvGrpSpPr/>
            <p:nvPr/>
          </p:nvGrpSpPr>
          <p:grpSpPr>
            <a:xfrm rot="-2700000">
              <a:off x="1187578" y="1684021"/>
              <a:ext cx="5643260" cy="2124817"/>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alpha val="14902"/>
                </a:srgbClr>
              </a:solidFill>
            </p:spPr>
          </p:sp>
        </p:grpSp>
        <p:grpSp>
          <p:nvGrpSpPr>
            <p:cNvPr id="5" name="Group 5"/>
            <p:cNvGrpSpPr/>
            <p:nvPr/>
          </p:nvGrpSpPr>
          <p:grpSpPr>
            <a:xfrm rot="-2700000">
              <a:off x="-138987" y="4037847"/>
              <a:ext cx="6078824" cy="2124817"/>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8FBF26">
                  <a:alpha val="14902"/>
                </a:srgbClr>
              </a:solidFill>
            </p:spPr>
          </p:sp>
        </p:grpSp>
      </p:grpSp>
      <p:grpSp>
        <p:nvGrpSpPr>
          <p:cNvPr id="7" name="Group 7"/>
          <p:cNvGrpSpPr/>
          <p:nvPr/>
        </p:nvGrpSpPr>
        <p:grpSpPr>
          <a:xfrm>
            <a:off x="8456018" y="-511578"/>
            <a:ext cx="2248102" cy="2248102"/>
            <a:chOff x="0" y="0"/>
            <a:chExt cx="2997470" cy="2997470"/>
          </a:xfrm>
        </p:grpSpPr>
        <p:grpSp>
          <p:nvGrpSpPr>
            <p:cNvPr id="8" name="Group 8"/>
            <p:cNvGrpSpPr/>
            <p:nvPr/>
          </p:nvGrpSpPr>
          <p:grpSpPr>
            <a:xfrm rot="-2700000">
              <a:off x="-139827" y="1017765"/>
              <a:ext cx="3277123" cy="961939"/>
              <a:chOff x="0" y="0"/>
              <a:chExt cx="1384518" cy="406400"/>
            </a:xfrm>
          </p:grpSpPr>
          <p:sp>
            <p:nvSpPr>
              <p:cNvPr id="9" name="Freeform 9"/>
              <p:cNvSpPr/>
              <p:nvPr/>
            </p:nvSpPr>
            <p:spPr>
              <a:xfrm>
                <a:off x="17780" y="22860"/>
                <a:ext cx="1359119" cy="360680"/>
              </a:xfrm>
              <a:custGeom>
                <a:avLst/>
                <a:gdLst/>
                <a:ahLst/>
                <a:cxnLst/>
                <a:rect l="l" t="t" r="r" b="b"/>
                <a:pathLst>
                  <a:path w="1359119" h="360680">
                    <a:moveTo>
                      <a:pt x="1359119" y="180340"/>
                    </a:moveTo>
                    <a:cubicBezTo>
                      <a:pt x="1359119" y="81280"/>
                      <a:pt x="1279109" y="0"/>
                      <a:pt x="1178779" y="0"/>
                    </a:cubicBezTo>
                    <a:lnTo>
                      <a:pt x="172720" y="0"/>
                    </a:lnTo>
                    <a:lnTo>
                      <a:pt x="172720" y="1270"/>
                    </a:lnTo>
                    <a:cubicBezTo>
                      <a:pt x="76200" y="5080"/>
                      <a:pt x="0" y="83820"/>
                      <a:pt x="0" y="180340"/>
                    </a:cubicBezTo>
                    <a:cubicBezTo>
                      <a:pt x="0" y="276860"/>
                      <a:pt x="77470" y="355600"/>
                      <a:pt x="172720" y="359410"/>
                    </a:cubicBezTo>
                    <a:lnTo>
                      <a:pt x="172720" y="360680"/>
                    </a:lnTo>
                    <a:lnTo>
                      <a:pt x="1178778" y="360680"/>
                    </a:lnTo>
                    <a:cubicBezTo>
                      <a:pt x="1277838" y="360680"/>
                      <a:pt x="1359118" y="279400"/>
                      <a:pt x="1359118" y="180340"/>
                    </a:cubicBezTo>
                    <a:close/>
                  </a:path>
                </a:pathLst>
              </a:custGeom>
              <a:solidFill>
                <a:srgbClr val="1B87BE"/>
              </a:solidFill>
            </p:spPr>
          </p:sp>
        </p:grpSp>
        <p:grpSp>
          <p:nvGrpSpPr>
            <p:cNvPr id="10" name="Group 10"/>
            <p:cNvGrpSpPr/>
            <p:nvPr/>
          </p:nvGrpSpPr>
          <p:grpSpPr>
            <a:xfrm rot="-2700000">
              <a:off x="196405" y="758956"/>
              <a:ext cx="1994974" cy="961939"/>
              <a:chOff x="0" y="0"/>
              <a:chExt cx="842836" cy="406400"/>
            </a:xfrm>
          </p:grpSpPr>
          <p:sp>
            <p:nvSpPr>
              <p:cNvPr id="11" name="Freeform 11"/>
              <p:cNvSpPr/>
              <p:nvPr/>
            </p:nvSpPr>
            <p:spPr>
              <a:xfrm>
                <a:off x="17780" y="22860"/>
                <a:ext cx="817436" cy="360680"/>
              </a:xfrm>
              <a:custGeom>
                <a:avLst/>
                <a:gdLst/>
                <a:ahLst/>
                <a:cxnLst/>
                <a:rect l="l" t="t" r="r" b="b"/>
                <a:pathLst>
                  <a:path w="817436" h="360680">
                    <a:moveTo>
                      <a:pt x="817436" y="180340"/>
                    </a:moveTo>
                    <a:cubicBezTo>
                      <a:pt x="817436" y="81280"/>
                      <a:pt x="737426" y="0"/>
                      <a:pt x="637096" y="0"/>
                    </a:cubicBezTo>
                    <a:lnTo>
                      <a:pt x="172720" y="0"/>
                    </a:lnTo>
                    <a:lnTo>
                      <a:pt x="172720" y="1270"/>
                    </a:lnTo>
                    <a:cubicBezTo>
                      <a:pt x="76200" y="5080"/>
                      <a:pt x="0" y="83820"/>
                      <a:pt x="0" y="180340"/>
                    </a:cubicBezTo>
                    <a:cubicBezTo>
                      <a:pt x="0" y="276860"/>
                      <a:pt x="77470" y="355600"/>
                      <a:pt x="172720" y="359410"/>
                    </a:cubicBezTo>
                    <a:lnTo>
                      <a:pt x="172720" y="360680"/>
                    </a:lnTo>
                    <a:lnTo>
                      <a:pt x="637096" y="360680"/>
                    </a:lnTo>
                    <a:cubicBezTo>
                      <a:pt x="736156" y="360680"/>
                      <a:pt x="817436" y="279400"/>
                      <a:pt x="817436" y="180340"/>
                    </a:cubicBezTo>
                    <a:close/>
                  </a:path>
                </a:pathLst>
              </a:custGeom>
              <a:solidFill>
                <a:srgbClr val="8FBF26"/>
              </a:solidFill>
            </p:spPr>
          </p:sp>
        </p:grpSp>
      </p:grpSp>
      <p:sp>
        <p:nvSpPr>
          <p:cNvPr id="12" name="TextBox 12"/>
          <p:cNvSpPr txBox="1"/>
          <p:nvPr/>
        </p:nvSpPr>
        <p:spPr>
          <a:xfrm>
            <a:off x="731520" y="1547116"/>
            <a:ext cx="8327327" cy="4180632"/>
          </a:xfrm>
          <a:prstGeom prst="rect">
            <a:avLst/>
          </a:prstGeom>
        </p:spPr>
        <p:txBody>
          <a:bodyPr lIns="0" tIns="0" rIns="0" bIns="0" rtlCol="0" anchor="t">
            <a:spAutoFit/>
          </a:bodyPr>
          <a:lstStyle/>
          <a:p>
            <a:pPr algn="ctr">
              <a:lnSpc>
                <a:spcPts val="6471"/>
              </a:lnSpc>
            </a:pPr>
            <a:endParaRPr dirty="0"/>
          </a:p>
          <a:p>
            <a:pPr algn="ctr">
              <a:lnSpc>
                <a:spcPts val="9000"/>
              </a:lnSpc>
            </a:pPr>
            <a:r>
              <a:rPr lang="en-US" sz="5390" spc="-225" dirty="0">
                <a:solidFill>
                  <a:srgbClr val="1B87BE"/>
                </a:solidFill>
                <a:latin typeface="Arial Black" panose="020B0A04020102020204" pitchFamily="34" charset="0"/>
              </a:rPr>
              <a:t>POE</a:t>
            </a:r>
          </a:p>
          <a:p>
            <a:pPr algn="ctr">
              <a:lnSpc>
                <a:spcPts val="4079"/>
              </a:lnSpc>
            </a:pPr>
            <a:r>
              <a:rPr lang="en-US" sz="3399" spc="-101" dirty="0">
                <a:solidFill>
                  <a:srgbClr val="1B87BE"/>
                </a:solidFill>
                <a:latin typeface="Arial" panose="020B0604020202020204" pitchFamily="34" charset="0"/>
              </a:rPr>
              <a:t>Process of Elimination</a:t>
            </a:r>
          </a:p>
          <a:p>
            <a:pPr algn="ctr">
              <a:lnSpc>
                <a:spcPts val="6471"/>
              </a:lnSpc>
            </a:pPr>
            <a:r>
              <a:rPr lang="en-US" sz="5392" spc="-161" dirty="0">
                <a:solidFill>
                  <a:srgbClr val="1B87BE"/>
                </a:solidFill>
                <a:latin typeface="Arial" panose="020B0604020202020204" pitchFamily="34" charset="0"/>
              </a:rPr>
              <a:t> </a:t>
            </a:r>
          </a:p>
          <a:p>
            <a:pPr algn="ctr">
              <a:lnSpc>
                <a:spcPts val="6471"/>
              </a:lnSpc>
            </a:pPr>
            <a:endParaRPr lang="en-US" sz="5392" spc="-161" dirty="0">
              <a:solidFill>
                <a:srgbClr val="1B87BE"/>
              </a:solidFill>
              <a:latin typeface="Arial" panose="020B0604020202020204" pitchFamily="34" charset="0"/>
            </a:endParaRPr>
          </a:p>
        </p:txBody>
      </p:sp>
      <p:grpSp>
        <p:nvGrpSpPr>
          <p:cNvPr id="13" name="Group 13"/>
          <p:cNvGrpSpPr/>
          <p:nvPr/>
        </p:nvGrpSpPr>
        <p:grpSpPr>
          <a:xfrm>
            <a:off x="4615420" y="4338159"/>
            <a:ext cx="559528" cy="77494"/>
            <a:chOff x="0" y="0"/>
            <a:chExt cx="2934307" cy="406400"/>
          </a:xfrm>
        </p:grpSpPr>
        <p:sp>
          <p:nvSpPr>
            <p:cNvPr id="14" name="Freeform 14"/>
            <p:cNvSpPr/>
            <p:nvPr/>
          </p:nvSpPr>
          <p:spPr>
            <a:xfrm>
              <a:off x="17780" y="22860"/>
              <a:ext cx="2908908" cy="360680"/>
            </a:xfrm>
            <a:custGeom>
              <a:avLst/>
              <a:gdLst/>
              <a:ahLst/>
              <a:cxnLst/>
              <a:rect l="l" t="t" r="r" b="b"/>
              <a:pathLst>
                <a:path w="2908908" h="360680">
                  <a:moveTo>
                    <a:pt x="2908908" y="180340"/>
                  </a:moveTo>
                  <a:cubicBezTo>
                    <a:pt x="2908908" y="81280"/>
                    <a:pt x="2828898" y="0"/>
                    <a:pt x="2728568" y="0"/>
                  </a:cubicBezTo>
                  <a:lnTo>
                    <a:pt x="172720" y="0"/>
                  </a:lnTo>
                  <a:lnTo>
                    <a:pt x="172720" y="1270"/>
                  </a:lnTo>
                  <a:cubicBezTo>
                    <a:pt x="76200" y="5080"/>
                    <a:pt x="0" y="83820"/>
                    <a:pt x="0" y="180340"/>
                  </a:cubicBezTo>
                  <a:cubicBezTo>
                    <a:pt x="0" y="276860"/>
                    <a:pt x="77470" y="355600"/>
                    <a:pt x="172720" y="359410"/>
                  </a:cubicBezTo>
                  <a:lnTo>
                    <a:pt x="172720" y="360680"/>
                  </a:lnTo>
                  <a:lnTo>
                    <a:pt x="2728567" y="360680"/>
                  </a:lnTo>
                  <a:cubicBezTo>
                    <a:pt x="2827628" y="360680"/>
                    <a:pt x="2908907" y="279400"/>
                    <a:pt x="2908907" y="180340"/>
                  </a:cubicBezTo>
                  <a:close/>
                </a:path>
              </a:pathLst>
            </a:custGeom>
            <a:solidFill>
              <a:srgbClr val="1B87BE"/>
            </a:solidFill>
          </p:spPr>
        </p:sp>
      </p:grpSp>
      <p:sp>
        <p:nvSpPr>
          <p:cNvPr id="15" name="Freeform 15"/>
          <p:cNvSpPr/>
          <p:nvPr/>
        </p:nvSpPr>
        <p:spPr>
          <a:xfrm>
            <a:off x="7315056" y="6094590"/>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26325" y="4571745"/>
            <a:ext cx="5066728" cy="6000510"/>
            <a:chOff x="0" y="0"/>
            <a:chExt cx="6755638" cy="8000680"/>
          </a:xfrm>
        </p:grpSpPr>
        <p:grpSp>
          <p:nvGrpSpPr>
            <p:cNvPr id="3" name="Group 3"/>
            <p:cNvGrpSpPr/>
            <p:nvPr/>
          </p:nvGrpSpPr>
          <p:grpSpPr>
            <a:xfrm rot="-2700000">
              <a:off x="1187578" y="1684021"/>
              <a:ext cx="5643260" cy="2124817"/>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alpha val="14902"/>
                </a:srgbClr>
              </a:solidFill>
            </p:spPr>
          </p:sp>
        </p:grpSp>
        <p:grpSp>
          <p:nvGrpSpPr>
            <p:cNvPr id="5" name="Group 5"/>
            <p:cNvGrpSpPr/>
            <p:nvPr/>
          </p:nvGrpSpPr>
          <p:grpSpPr>
            <a:xfrm rot="-2700000">
              <a:off x="-138987" y="4037847"/>
              <a:ext cx="6078824" cy="2124817"/>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8FBF26">
                  <a:alpha val="14902"/>
                </a:srgbClr>
              </a:solidFill>
            </p:spPr>
          </p:sp>
        </p:grpSp>
      </p:grpSp>
      <p:grpSp>
        <p:nvGrpSpPr>
          <p:cNvPr id="7" name="Group 7"/>
          <p:cNvGrpSpPr/>
          <p:nvPr/>
        </p:nvGrpSpPr>
        <p:grpSpPr>
          <a:xfrm>
            <a:off x="8456018" y="-511578"/>
            <a:ext cx="2248102" cy="2248102"/>
            <a:chOff x="0" y="0"/>
            <a:chExt cx="2997470" cy="2997470"/>
          </a:xfrm>
        </p:grpSpPr>
        <p:grpSp>
          <p:nvGrpSpPr>
            <p:cNvPr id="8" name="Group 8"/>
            <p:cNvGrpSpPr/>
            <p:nvPr/>
          </p:nvGrpSpPr>
          <p:grpSpPr>
            <a:xfrm rot="-2700000">
              <a:off x="-139827" y="1017765"/>
              <a:ext cx="3277123" cy="961939"/>
              <a:chOff x="0" y="0"/>
              <a:chExt cx="1384518" cy="406400"/>
            </a:xfrm>
          </p:grpSpPr>
          <p:sp>
            <p:nvSpPr>
              <p:cNvPr id="9" name="Freeform 9"/>
              <p:cNvSpPr/>
              <p:nvPr/>
            </p:nvSpPr>
            <p:spPr>
              <a:xfrm>
                <a:off x="17780" y="22860"/>
                <a:ext cx="1359119" cy="360680"/>
              </a:xfrm>
              <a:custGeom>
                <a:avLst/>
                <a:gdLst/>
                <a:ahLst/>
                <a:cxnLst/>
                <a:rect l="l" t="t" r="r" b="b"/>
                <a:pathLst>
                  <a:path w="1359119" h="360680">
                    <a:moveTo>
                      <a:pt x="1359119" y="180340"/>
                    </a:moveTo>
                    <a:cubicBezTo>
                      <a:pt x="1359119" y="81280"/>
                      <a:pt x="1279109" y="0"/>
                      <a:pt x="1178779" y="0"/>
                    </a:cubicBezTo>
                    <a:lnTo>
                      <a:pt x="172720" y="0"/>
                    </a:lnTo>
                    <a:lnTo>
                      <a:pt x="172720" y="1270"/>
                    </a:lnTo>
                    <a:cubicBezTo>
                      <a:pt x="76200" y="5080"/>
                      <a:pt x="0" y="83820"/>
                      <a:pt x="0" y="180340"/>
                    </a:cubicBezTo>
                    <a:cubicBezTo>
                      <a:pt x="0" y="276860"/>
                      <a:pt x="77470" y="355600"/>
                      <a:pt x="172720" y="359410"/>
                    </a:cubicBezTo>
                    <a:lnTo>
                      <a:pt x="172720" y="360680"/>
                    </a:lnTo>
                    <a:lnTo>
                      <a:pt x="1178778" y="360680"/>
                    </a:lnTo>
                    <a:cubicBezTo>
                      <a:pt x="1277838" y="360680"/>
                      <a:pt x="1359118" y="279400"/>
                      <a:pt x="1359118" y="180340"/>
                    </a:cubicBezTo>
                    <a:close/>
                  </a:path>
                </a:pathLst>
              </a:custGeom>
              <a:solidFill>
                <a:srgbClr val="1B87BE"/>
              </a:solidFill>
            </p:spPr>
          </p:sp>
        </p:grpSp>
        <p:grpSp>
          <p:nvGrpSpPr>
            <p:cNvPr id="10" name="Group 10"/>
            <p:cNvGrpSpPr/>
            <p:nvPr/>
          </p:nvGrpSpPr>
          <p:grpSpPr>
            <a:xfrm rot="-2700000">
              <a:off x="196405" y="758956"/>
              <a:ext cx="1994974" cy="961939"/>
              <a:chOff x="0" y="0"/>
              <a:chExt cx="842836" cy="406400"/>
            </a:xfrm>
          </p:grpSpPr>
          <p:sp>
            <p:nvSpPr>
              <p:cNvPr id="11" name="Freeform 11"/>
              <p:cNvSpPr/>
              <p:nvPr/>
            </p:nvSpPr>
            <p:spPr>
              <a:xfrm>
                <a:off x="17780" y="22860"/>
                <a:ext cx="817436" cy="360680"/>
              </a:xfrm>
              <a:custGeom>
                <a:avLst/>
                <a:gdLst/>
                <a:ahLst/>
                <a:cxnLst/>
                <a:rect l="l" t="t" r="r" b="b"/>
                <a:pathLst>
                  <a:path w="817436" h="360680">
                    <a:moveTo>
                      <a:pt x="817436" y="180340"/>
                    </a:moveTo>
                    <a:cubicBezTo>
                      <a:pt x="817436" y="81280"/>
                      <a:pt x="737426" y="0"/>
                      <a:pt x="637096" y="0"/>
                    </a:cubicBezTo>
                    <a:lnTo>
                      <a:pt x="172720" y="0"/>
                    </a:lnTo>
                    <a:lnTo>
                      <a:pt x="172720" y="1270"/>
                    </a:lnTo>
                    <a:cubicBezTo>
                      <a:pt x="76200" y="5080"/>
                      <a:pt x="0" y="83820"/>
                      <a:pt x="0" y="180340"/>
                    </a:cubicBezTo>
                    <a:cubicBezTo>
                      <a:pt x="0" y="276860"/>
                      <a:pt x="77470" y="355600"/>
                      <a:pt x="172720" y="359410"/>
                    </a:cubicBezTo>
                    <a:lnTo>
                      <a:pt x="172720" y="360680"/>
                    </a:lnTo>
                    <a:lnTo>
                      <a:pt x="637096" y="360680"/>
                    </a:lnTo>
                    <a:cubicBezTo>
                      <a:pt x="736156" y="360680"/>
                      <a:pt x="817436" y="279400"/>
                      <a:pt x="817436" y="180340"/>
                    </a:cubicBezTo>
                    <a:close/>
                  </a:path>
                </a:pathLst>
              </a:custGeom>
              <a:solidFill>
                <a:srgbClr val="8FBF26"/>
              </a:solidFill>
            </p:spPr>
          </p:sp>
        </p:grpSp>
      </p:grpSp>
      <p:sp>
        <p:nvSpPr>
          <p:cNvPr id="12" name="TextBox 12"/>
          <p:cNvSpPr txBox="1"/>
          <p:nvPr/>
        </p:nvSpPr>
        <p:spPr>
          <a:xfrm>
            <a:off x="1728654" y="1783320"/>
            <a:ext cx="6296291" cy="4219104"/>
          </a:xfrm>
          <a:prstGeom prst="rect">
            <a:avLst/>
          </a:prstGeom>
        </p:spPr>
        <p:txBody>
          <a:bodyPr lIns="0" tIns="0" rIns="0" bIns="0" rtlCol="0" anchor="t">
            <a:spAutoFit/>
          </a:bodyPr>
          <a:lstStyle/>
          <a:p>
            <a:pPr algn="ctr">
              <a:lnSpc>
                <a:spcPts val="6471"/>
              </a:lnSpc>
            </a:pPr>
            <a:endParaRPr dirty="0"/>
          </a:p>
          <a:p>
            <a:pPr algn="ctr">
              <a:lnSpc>
                <a:spcPts val="6720"/>
              </a:lnSpc>
            </a:pPr>
            <a:r>
              <a:rPr lang="en-US" sz="5600" spc="-168" dirty="0">
                <a:solidFill>
                  <a:srgbClr val="1B87BE"/>
                </a:solidFill>
                <a:latin typeface="Arial Black" panose="020B0A04020102020204" pitchFamily="34" charset="0"/>
              </a:rPr>
              <a:t>Identify the Passage Type</a:t>
            </a:r>
          </a:p>
          <a:p>
            <a:pPr algn="ctr">
              <a:lnSpc>
                <a:spcPts val="6471"/>
              </a:lnSpc>
            </a:pPr>
            <a:r>
              <a:rPr lang="en-US" sz="5392" spc="-161" dirty="0">
                <a:solidFill>
                  <a:srgbClr val="1B87BE"/>
                </a:solidFill>
                <a:latin typeface="Arial" panose="020B0604020202020204" pitchFamily="34" charset="0"/>
              </a:rPr>
              <a:t> </a:t>
            </a:r>
          </a:p>
          <a:p>
            <a:pPr algn="ctr">
              <a:lnSpc>
                <a:spcPts val="6471"/>
              </a:lnSpc>
            </a:pPr>
            <a:endParaRPr lang="en-US" sz="5392" spc="-161" dirty="0">
              <a:solidFill>
                <a:srgbClr val="1B87BE"/>
              </a:solidFill>
              <a:latin typeface="Arial" panose="020B0604020202020204" pitchFamily="34" charset="0"/>
            </a:endParaRPr>
          </a:p>
        </p:txBody>
      </p:sp>
      <p:grpSp>
        <p:nvGrpSpPr>
          <p:cNvPr id="13" name="Group 13"/>
          <p:cNvGrpSpPr/>
          <p:nvPr/>
        </p:nvGrpSpPr>
        <p:grpSpPr>
          <a:xfrm>
            <a:off x="4615420" y="4805330"/>
            <a:ext cx="559528" cy="77494"/>
            <a:chOff x="0" y="0"/>
            <a:chExt cx="2934307" cy="406400"/>
          </a:xfrm>
        </p:grpSpPr>
        <p:sp>
          <p:nvSpPr>
            <p:cNvPr id="14" name="Freeform 14"/>
            <p:cNvSpPr/>
            <p:nvPr/>
          </p:nvSpPr>
          <p:spPr>
            <a:xfrm>
              <a:off x="17780" y="22860"/>
              <a:ext cx="2908908" cy="360680"/>
            </a:xfrm>
            <a:custGeom>
              <a:avLst/>
              <a:gdLst/>
              <a:ahLst/>
              <a:cxnLst/>
              <a:rect l="l" t="t" r="r" b="b"/>
              <a:pathLst>
                <a:path w="2908908" h="360680">
                  <a:moveTo>
                    <a:pt x="2908908" y="180340"/>
                  </a:moveTo>
                  <a:cubicBezTo>
                    <a:pt x="2908908" y="81280"/>
                    <a:pt x="2828898" y="0"/>
                    <a:pt x="2728568" y="0"/>
                  </a:cubicBezTo>
                  <a:lnTo>
                    <a:pt x="172720" y="0"/>
                  </a:lnTo>
                  <a:lnTo>
                    <a:pt x="172720" y="1270"/>
                  </a:lnTo>
                  <a:cubicBezTo>
                    <a:pt x="76200" y="5080"/>
                    <a:pt x="0" y="83820"/>
                    <a:pt x="0" y="180340"/>
                  </a:cubicBezTo>
                  <a:cubicBezTo>
                    <a:pt x="0" y="276860"/>
                    <a:pt x="77470" y="355600"/>
                    <a:pt x="172720" y="359410"/>
                  </a:cubicBezTo>
                  <a:lnTo>
                    <a:pt x="172720" y="360680"/>
                  </a:lnTo>
                  <a:lnTo>
                    <a:pt x="2728567" y="360680"/>
                  </a:lnTo>
                  <a:cubicBezTo>
                    <a:pt x="2827628" y="360680"/>
                    <a:pt x="2908907" y="279400"/>
                    <a:pt x="2908907" y="180340"/>
                  </a:cubicBezTo>
                  <a:close/>
                </a:path>
              </a:pathLst>
            </a:custGeom>
            <a:solidFill>
              <a:srgbClr val="1B87BE"/>
            </a:solidFill>
          </p:spPr>
        </p:sp>
      </p:grpSp>
      <p:sp>
        <p:nvSpPr>
          <p:cNvPr id="15" name="Freeform 15"/>
          <p:cNvSpPr/>
          <p:nvPr/>
        </p:nvSpPr>
        <p:spPr>
          <a:xfrm>
            <a:off x="7315056" y="6094590"/>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sp>
        <p:nvSpPr>
          <p:cNvPr id="7" name="Freeform 7"/>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grpSp>
        <p:nvGrpSpPr>
          <p:cNvPr id="8" name="Group 8"/>
          <p:cNvGrpSpPr/>
          <p:nvPr/>
        </p:nvGrpSpPr>
        <p:grpSpPr>
          <a:xfrm>
            <a:off x="-647805" y="497730"/>
            <a:ext cx="9591227" cy="771411"/>
            <a:chOff x="0" y="0"/>
            <a:chExt cx="3552306" cy="285708"/>
          </a:xfrm>
        </p:grpSpPr>
        <p:sp>
          <p:nvSpPr>
            <p:cNvPr id="9" name="Freeform 9"/>
            <p:cNvSpPr/>
            <p:nvPr/>
          </p:nvSpPr>
          <p:spPr>
            <a:xfrm>
              <a:off x="0" y="0"/>
              <a:ext cx="3552306" cy="285708"/>
            </a:xfrm>
            <a:custGeom>
              <a:avLst/>
              <a:gdLst/>
              <a:ahLst/>
              <a:cxnLst/>
              <a:rect l="l" t="t" r="r" b="b"/>
              <a:pathLst>
                <a:path w="3552306" h="285708">
                  <a:moveTo>
                    <a:pt x="29059" y="0"/>
                  </a:moveTo>
                  <a:lnTo>
                    <a:pt x="3523248" y="0"/>
                  </a:lnTo>
                  <a:cubicBezTo>
                    <a:pt x="3530955" y="0"/>
                    <a:pt x="3538346" y="3062"/>
                    <a:pt x="3543795" y="8511"/>
                  </a:cubicBezTo>
                  <a:cubicBezTo>
                    <a:pt x="3549245" y="13961"/>
                    <a:pt x="3552306" y="21352"/>
                    <a:pt x="3552306" y="29059"/>
                  </a:cubicBezTo>
                  <a:lnTo>
                    <a:pt x="3552306" y="256649"/>
                  </a:lnTo>
                  <a:cubicBezTo>
                    <a:pt x="3552306" y="264356"/>
                    <a:pt x="3549245" y="271747"/>
                    <a:pt x="3543795" y="277197"/>
                  </a:cubicBezTo>
                  <a:cubicBezTo>
                    <a:pt x="3538346" y="282646"/>
                    <a:pt x="3530955" y="285708"/>
                    <a:pt x="3523248" y="285708"/>
                  </a:cubicBezTo>
                  <a:lnTo>
                    <a:pt x="29059" y="285708"/>
                  </a:lnTo>
                  <a:cubicBezTo>
                    <a:pt x="21352" y="285708"/>
                    <a:pt x="13961" y="282646"/>
                    <a:pt x="8511" y="277197"/>
                  </a:cubicBezTo>
                  <a:cubicBezTo>
                    <a:pt x="3062" y="271747"/>
                    <a:pt x="0" y="264356"/>
                    <a:pt x="0" y="256649"/>
                  </a:cubicBezTo>
                  <a:lnTo>
                    <a:pt x="0" y="29059"/>
                  </a:lnTo>
                  <a:cubicBezTo>
                    <a:pt x="0" y="21352"/>
                    <a:pt x="3062" y="13961"/>
                    <a:pt x="8511" y="8511"/>
                  </a:cubicBezTo>
                  <a:cubicBezTo>
                    <a:pt x="13961" y="3062"/>
                    <a:pt x="21352" y="0"/>
                    <a:pt x="29059" y="0"/>
                  </a:cubicBezTo>
                  <a:close/>
                </a:path>
              </a:pathLst>
            </a:custGeom>
            <a:solidFill>
              <a:srgbClr val="8FBF26"/>
            </a:solidFill>
          </p:spPr>
        </p:sp>
        <p:sp>
          <p:nvSpPr>
            <p:cNvPr id="10" name="TextBox 10"/>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sp>
        <p:nvSpPr>
          <p:cNvPr id="11" name="TextBox 11"/>
          <p:cNvSpPr txBox="1"/>
          <p:nvPr/>
        </p:nvSpPr>
        <p:spPr>
          <a:xfrm>
            <a:off x="731520" y="633373"/>
            <a:ext cx="7765685" cy="509627"/>
          </a:xfrm>
          <a:prstGeom prst="rect">
            <a:avLst/>
          </a:prstGeom>
        </p:spPr>
        <p:txBody>
          <a:bodyPr lIns="0" tIns="0" rIns="0" bIns="0" rtlCol="0" anchor="t">
            <a:spAutoFit/>
          </a:bodyPr>
          <a:lstStyle/>
          <a:p>
            <a:pPr algn="l">
              <a:lnSpc>
                <a:spcPts val="4095"/>
              </a:lnSpc>
            </a:pPr>
            <a:r>
              <a:rPr lang="en-US" sz="3413" dirty="0">
                <a:solidFill>
                  <a:srgbClr val="FFFFFF"/>
                </a:solidFill>
                <a:latin typeface="Arial Black" panose="020B0A04020102020204" pitchFamily="34" charset="0"/>
              </a:rPr>
              <a:t>Three Types of Passages</a:t>
            </a:r>
          </a:p>
        </p:txBody>
      </p:sp>
      <p:sp>
        <p:nvSpPr>
          <p:cNvPr id="12" name="TextBox 12"/>
          <p:cNvSpPr txBox="1"/>
          <p:nvPr/>
        </p:nvSpPr>
        <p:spPr>
          <a:xfrm>
            <a:off x="1651304" y="1503291"/>
            <a:ext cx="6291174" cy="348942"/>
          </a:xfrm>
          <a:prstGeom prst="rect">
            <a:avLst/>
          </a:prstGeom>
        </p:spPr>
        <p:txBody>
          <a:bodyPr lIns="0" tIns="0" rIns="0" bIns="0" rtlCol="0" anchor="t">
            <a:spAutoFit/>
          </a:bodyPr>
          <a:lstStyle/>
          <a:p>
            <a:pPr algn="l">
              <a:lnSpc>
                <a:spcPts val="2879"/>
              </a:lnSpc>
            </a:pPr>
            <a:r>
              <a:rPr lang="en-US" sz="2399" dirty="0">
                <a:solidFill>
                  <a:srgbClr val="FFFFFF"/>
                </a:solidFill>
                <a:latin typeface="Arial" panose="020B0604020202020204" pitchFamily="34" charset="0"/>
              </a:rPr>
              <a:t>Charts &amp; Graphs (Data Representation)</a:t>
            </a:r>
          </a:p>
        </p:txBody>
      </p:sp>
      <p:sp>
        <p:nvSpPr>
          <p:cNvPr id="13" name="TextBox 13"/>
          <p:cNvSpPr txBox="1"/>
          <p:nvPr/>
        </p:nvSpPr>
        <p:spPr>
          <a:xfrm>
            <a:off x="1651304" y="1994611"/>
            <a:ext cx="5836546" cy="348942"/>
          </a:xfrm>
          <a:prstGeom prst="rect">
            <a:avLst/>
          </a:prstGeom>
        </p:spPr>
        <p:txBody>
          <a:bodyPr lIns="0" tIns="0" rIns="0" bIns="0" rtlCol="0" anchor="t">
            <a:spAutoFit/>
          </a:bodyPr>
          <a:lstStyle/>
          <a:p>
            <a:pPr algn="l">
              <a:lnSpc>
                <a:spcPts val="2879"/>
              </a:lnSpc>
            </a:pPr>
            <a:r>
              <a:rPr lang="en-US" sz="2400" dirty="0">
                <a:solidFill>
                  <a:srgbClr val="FFFFFF"/>
                </a:solidFill>
                <a:latin typeface="Arial" panose="020B0604020202020204" pitchFamily="34" charset="0"/>
              </a:rPr>
              <a:t>Experiments (Research Summaries)</a:t>
            </a:r>
          </a:p>
        </p:txBody>
      </p:sp>
      <p:sp>
        <p:nvSpPr>
          <p:cNvPr id="14" name="TextBox 14"/>
          <p:cNvSpPr txBox="1"/>
          <p:nvPr/>
        </p:nvSpPr>
        <p:spPr>
          <a:xfrm>
            <a:off x="1651304" y="2471476"/>
            <a:ext cx="7292118" cy="348942"/>
          </a:xfrm>
          <a:prstGeom prst="rect">
            <a:avLst/>
          </a:prstGeom>
        </p:spPr>
        <p:txBody>
          <a:bodyPr lIns="0" tIns="0" rIns="0" bIns="0" rtlCol="0" anchor="t">
            <a:spAutoFit/>
          </a:bodyPr>
          <a:lstStyle/>
          <a:p>
            <a:pPr algn="l">
              <a:lnSpc>
                <a:spcPts val="2879"/>
              </a:lnSpc>
            </a:pPr>
            <a:r>
              <a:rPr lang="en-US" sz="2400" dirty="0">
                <a:solidFill>
                  <a:srgbClr val="FFFFFF"/>
                </a:solidFill>
                <a:latin typeface="Arial" panose="020B0604020202020204" pitchFamily="34" charset="0"/>
              </a:rPr>
              <a:t>Conflicting Scientists (Conflicting Viewpoints)</a:t>
            </a:r>
          </a:p>
        </p:txBody>
      </p:sp>
      <p:grpSp>
        <p:nvGrpSpPr>
          <p:cNvPr id="15" name="Group 15"/>
          <p:cNvGrpSpPr/>
          <p:nvPr/>
        </p:nvGrpSpPr>
        <p:grpSpPr>
          <a:xfrm>
            <a:off x="1102337" y="1527945"/>
            <a:ext cx="356346" cy="356346"/>
            <a:chOff x="0" y="0"/>
            <a:chExt cx="475128" cy="475128"/>
          </a:xfrm>
        </p:grpSpPr>
        <p:grpSp>
          <p:nvGrpSpPr>
            <p:cNvPr id="16" name="Group 16"/>
            <p:cNvGrpSpPr/>
            <p:nvPr/>
          </p:nvGrpSpPr>
          <p:grpSpPr>
            <a:xfrm>
              <a:off x="0" y="0"/>
              <a:ext cx="475128" cy="475128"/>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8" name="TextBox 18"/>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19" name="TextBox 19"/>
            <p:cNvSpPr txBox="1"/>
            <p:nvPr/>
          </p:nvSpPr>
          <p:spPr>
            <a:xfrm>
              <a:off x="74980" y="33803"/>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1</a:t>
              </a:r>
            </a:p>
          </p:txBody>
        </p:sp>
      </p:grpSp>
      <p:grpSp>
        <p:nvGrpSpPr>
          <p:cNvPr id="20" name="Group 20"/>
          <p:cNvGrpSpPr/>
          <p:nvPr/>
        </p:nvGrpSpPr>
        <p:grpSpPr>
          <a:xfrm>
            <a:off x="1102337" y="1994670"/>
            <a:ext cx="356346" cy="356346"/>
            <a:chOff x="0" y="0"/>
            <a:chExt cx="475128" cy="475128"/>
          </a:xfrm>
        </p:grpSpPr>
        <p:grpSp>
          <p:nvGrpSpPr>
            <p:cNvPr id="21" name="Group 21"/>
            <p:cNvGrpSpPr/>
            <p:nvPr/>
          </p:nvGrpSpPr>
          <p:grpSpPr>
            <a:xfrm>
              <a:off x="0" y="0"/>
              <a:ext cx="475128" cy="475128"/>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23" name="TextBox 23"/>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24" name="TextBox 24"/>
            <p:cNvSpPr txBox="1"/>
            <p:nvPr/>
          </p:nvSpPr>
          <p:spPr>
            <a:xfrm>
              <a:off x="94759" y="47116"/>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2</a:t>
              </a:r>
            </a:p>
          </p:txBody>
        </p:sp>
      </p:grpSp>
      <p:grpSp>
        <p:nvGrpSpPr>
          <p:cNvPr id="25" name="Group 25"/>
          <p:cNvGrpSpPr/>
          <p:nvPr/>
        </p:nvGrpSpPr>
        <p:grpSpPr>
          <a:xfrm>
            <a:off x="1102337" y="2496130"/>
            <a:ext cx="356346" cy="356346"/>
            <a:chOff x="0" y="0"/>
            <a:chExt cx="475128" cy="475128"/>
          </a:xfrm>
        </p:grpSpPr>
        <p:grpSp>
          <p:nvGrpSpPr>
            <p:cNvPr id="26" name="Group 26"/>
            <p:cNvGrpSpPr/>
            <p:nvPr/>
          </p:nvGrpSpPr>
          <p:grpSpPr>
            <a:xfrm>
              <a:off x="0" y="0"/>
              <a:ext cx="475128" cy="475128"/>
              <a:chOff x="0" y="0"/>
              <a:chExt cx="812800" cy="812800"/>
            </a:xfrm>
          </p:grpSpPr>
          <p:sp>
            <p:nvSpPr>
              <p:cNvPr id="27" name="Freeform 2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28" name="TextBox 28"/>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29" name="TextBox 29"/>
            <p:cNvSpPr txBox="1"/>
            <p:nvPr/>
          </p:nvSpPr>
          <p:spPr>
            <a:xfrm>
              <a:off x="94759" y="51876"/>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3</a:t>
              </a:r>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26325" y="4571745"/>
            <a:ext cx="5066728" cy="6000510"/>
            <a:chOff x="0" y="0"/>
            <a:chExt cx="6755638" cy="8000680"/>
          </a:xfrm>
        </p:grpSpPr>
        <p:grpSp>
          <p:nvGrpSpPr>
            <p:cNvPr id="3" name="Group 3"/>
            <p:cNvGrpSpPr/>
            <p:nvPr/>
          </p:nvGrpSpPr>
          <p:grpSpPr>
            <a:xfrm rot="-2700000">
              <a:off x="1187578" y="1684021"/>
              <a:ext cx="5643260" cy="2124817"/>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alpha val="14902"/>
                </a:srgbClr>
              </a:solidFill>
            </p:spPr>
          </p:sp>
        </p:grpSp>
        <p:grpSp>
          <p:nvGrpSpPr>
            <p:cNvPr id="5" name="Group 5"/>
            <p:cNvGrpSpPr/>
            <p:nvPr/>
          </p:nvGrpSpPr>
          <p:grpSpPr>
            <a:xfrm rot="-2700000">
              <a:off x="-138987" y="4037847"/>
              <a:ext cx="6078824" cy="2124817"/>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8FBF26">
                  <a:alpha val="14902"/>
                </a:srgbClr>
              </a:solidFill>
            </p:spPr>
          </p:sp>
        </p:grpSp>
      </p:grpSp>
      <p:grpSp>
        <p:nvGrpSpPr>
          <p:cNvPr id="7" name="Group 7"/>
          <p:cNvGrpSpPr/>
          <p:nvPr/>
        </p:nvGrpSpPr>
        <p:grpSpPr>
          <a:xfrm>
            <a:off x="8456018" y="-511578"/>
            <a:ext cx="2248102" cy="2248102"/>
            <a:chOff x="0" y="0"/>
            <a:chExt cx="2997470" cy="2997470"/>
          </a:xfrm>
        </p:grpSpPr>
        <p:grpSp>
          <p:nvGrpSpPr>
            <p:cNvPr id="8" name="Group 8"/>
            <p:cNvGrpSpPr/>
            <p:nvPr/>
          </p:nvGrpSpPr>
          <p:grpSpPr>
            <a:xfrm rot="-2700000">
              <a:off x="-139827" y="1017765"/>
              <a:ext cx="3277123" cy="961939"/>
              <a:chOff x="0" y="0"/>
              <a:chExt cx="1384518" cy="406400"/>
            </a:xfrm>
          </p:grpSpPr>
          <p:sp>
            <p:nvSpPr>
              <p:cNvPr id="9" name="Freeform 9"/>
              <p:cNvSpPr/>
              <p:nvPr/>
            </p:nvSpPr>
            <p:spPr>
              <a:xfrm>
                <a:off x="17780" y="22860"/>
                <a:ext cx="1359119" cy="360680"/>
              </a:xfrm>
              <a:custGeom>
                <a:avLst/>
                <a:gdLst/>
                <a:ahLst/>
                <a:cxnLst/>
                <a:rect l="l" t="t" r="r" b="b"/>
                <a:pathLst>
                  <a:path w="1359119" h="360680">
                    <a:moveTo>
                      <a:pt x="1359119" y="180340"/>
                    </a:moveTo>
                    <a:cubicBezTo>
                      <a:pt x="1359119" y="81280"/>
                      <a:pt x="1279109" y="0"/>
                      <a:pt x="1178779" y="0"/>
                    </a:cubicBezTo>
                    <a:lnTo>
                      <a:pt x="172720" y="0"/>
                    </a:lnTo>
                    <a:lnTo>
                      <a:pt x="172720" y="1270"/>
                    </a:lnTo>
                    <a:cubicBezTo>
                      <a:pt x="76200" y="5080"/>
                      <a:pt x="0" y="83820"/>
                      <a:pt x="0" y="180340"/>
                    </a:cubicBezTo>
                    <a:cubicBezTo>
                      <a:pt x="0" y="276860"/>
                      <a:pt x="77470" y="355600"/>
                      <a:pt x="172720" y="359410"/>
                    </a:cubicBezTo>
                    <a:lnTo>
                      <a:pt x="172720" y="360680"/>
                    </a:lnTo>
                    <a:lnTo>
                      <a:pt x="1178778" y="360680"/>
                    </a:lnTo>
                    <a:cubicBezTo>
                      <a:pt x="1277838" y="360680"/>
                      <a:pt x="1359118" y="279400"/>
                      <a:pt x="1359118" y="180340"/>
                    </a:cubicBezTo>
                    <a:close/>
                  </a:path>
                </a:pathLst>
              </a:custGeom>
              <a:solidFill>
                <a:srgbClr val="1B87BE"/>
              </a:solidFill>
            </p:spPr>
          </p:sp>
        </p:grpSp>
        <p:grpSp>
          <p:nvGrpSpPr>
            <p:cNvPr id="10" name="Group 10"/>
            <p:cNvGrpSpPr/>
            <p:nvPr/>
          </p:nvGrpSpPr>
          <p:grpSpPr>
            <a:xfrm rot="-2700000">
              <a:off x="196405" y="758956"/>
              <a:ext cx="1994974" cy="961939"/>
              <a:chOff x="0" y="0"/>
              <a:chExt cx="842836" cy="406400"/>
            </a:xfrm>
          </p:grpSpPr>
          <p:sp>
            <p:nvSpPr>
              <p:cNvPr id="11" name="Freeform 11"/>
              <p:cNvSpPr/>
              <p:nvPr/>
            </p:nvSpPr>
            <p:spPr>
              <a:xfrm>
                <a:off x="17780" y="22860"/>
                <a:ext cx="817436" cy="360680"/>
              </a:xfrm>
              <a:custGeom>
                <a:avLst/>
                <a:gdLst/>
                <a:ahLst/>
                <a:cxnLst/>
                <a:rect l="l" t="t" r="r" b="b"/>
                <a:pathLst>
                  <a:path w="817436" h="360680">
                    <a:moveTo>
                      <a:pt x="817436" y="180340"/>
                    </a:moveTo>
                    <a:cubicBezTo>
                      <a:pt x="817436" y="81280"/>
                      <a:pt x="737426" y="0"/>
                      <a:pt x="637096" y="0"/>
                    </a:cubicBezTo>
                    <a:lnTo>
                      <a:pt x="172720" y="0"/>
                    </a:lnTo>
                    <a:lnTo>
                      <a:pt x="172720" y="1270"/>
                    </a:lnTo>
                    <a:cubicBezTo>
                      <a:pt x="76200" y="5080"/>
                      <a:pt x="0" y="83820"/>
                      <a:pt x="0" y="180340"/>
                    </a:cubicBezTo>
                    <a:cubicBezTo>
                      <a:pt x="0" y="276860"/>
                      <a:pt x="77470" y="355600"/>
                      <a:pt x="172720" y="359410"/>
                    </a:cubicBezTo>
                    <a:lnTo>
                      <a:pt x="172720" y="360680"/>
                    </a:lnTo>
                    <a:lnTo>
                      <a:pt x="637096" y="360680"/>
                    </a:lnTo>
                    <a:cubicBezTo>
                      <a:pt x="736156" y="360680"/>
                      <a:pt x="817436" y="279400"/>
                      <a:pt x="817436" y="180340"/>
                    </a:cubicBezTo>
                    <a:close/>
                  </a:path>
                </a:pathLst>
              </a:custGeom>
              <a:solidFill>
                <a:srgbClr val="8FBF26"/>
              </a:solidFill>
            </p:spPr>
          </p:sp>
        </p:grpSp>
      </p:grpSp>
      <p:sp>
        <p:nvSpPr>
          <p:cNvPr id="12" name="TextBox 12"/>
          <p:cNvSpPr txBox="1"/>
          <p:nvPr/>
        </p:nvSpPr>
        <p:spPr>
          <a:xfrm>
            <a:off x="1728654" y="1961633"/>
            <a:ext cx="6296291" cy="3308021"/>
          </a:xfrm>
          <a:prstGeom prst="rect">
            <a:avLst/>
          </a:prstGeom>
        </p:spPr>
        <p:txBody>
          <a:bodyPr lIns="0" tIns="0" rIns="0" bIns="0" rtlCol="0" anchor="t">
            <a:spAutoFit/>
          </a:bodyPr>
          <a:lstStyle/>
          <a:p>
            <a:pPr algn="ctr">
              <a:lnSpc>
                <a:spcPts val="6471"/>
              </a:lnSpc>
            </a:pPr>
            <a:endParaRPr dirty="0"/>
          </a:p>
          <a:p>
            <a:pPr algn="ctr">
              <a:lnSpc>
                <a:spcPts val="6471"/>
              </a:lnSpc>
            </a:pPr>
            <a:r>
              <a:rPr lang="en-US" sz="5392" spc="-161" dirty="0">
                <a:solidFill>
                  <a:srgbClr val="1B87BE"/>
                </a:solidFill>
                <a:latin typeface="Arial Black" panose="020B0A04020102020204" pitchFamily="34" charset="0"/>
              </a:rPr>
              <a:t>Substitute to Simplify </a:t>
            </a:r>
          </a:p>
          <a:p>
            <a:pPr algn="ctr">
              <a:lnSpc>
                <a:spcPts val="6471"/>
              </a:lnSpc>
            </a:pPr>
            <a:endParaRPr lang="en-US" sz="5392" spc="-161" dirty="0">
              <a:solidFill>
                <a:srgbClr val="1B87BE"/>
              </a:solidFill>
              <a:latin typeface="Arial Black" panose="020B0A04020102020204" pitchFamily="34" charset="0"/>
            </a:endParaRPr>
          </a:p>
        </p:txBody>
      </p:sp>
      <p:grpSp>
        <p:nvGrpSpPr>
          <p:cNvPr id="13" name="Group 13"/>
          <p:cNvGrpSpPr/>
          <p:nvPr/>
        </p:nvGrpSpPr>
        <p:grpSpPr>
          <a:xfrm>
            <a:off x="4615420" y="4805330"/>
            <a:ext cx="559528" cy="77494"/>
            <a:chOff x="0" y="0"/>
            <a:chExt cx="2934307" cy="406400"/>
          </a:xfrm>
        </p:grpSpPr>
        <p:sp>
          <p:nvSpPr>
            <p:cNvPr id="14" name="Freeform 14"/>
            <p:cNvSpPr/>
            <p:nvPr/>
          </p:nvSpPr>
          <p:spPr>
            <a:xfrm>
              <a:off x="17780" y="22860"/>
              <a:ext cx="2908908" cy="360680"/>
            </a:xfrm>
            <a:custGeom>
              <a:avLst/>
              <a:gdLst/>
              <a:ahLst/>
              <a:cxnLst/>
              <a:rect l="l" t="t" r="r" b="b"/>
              <a:pathLst>
                <a:path w="2908908" h="360680">
                  <a:moveTo>
                    <a:pt x="2908908" y="180340"/>
                  </a:moveTo>
                  <a:cubicBezTo>
                    <a:pt x="2908908" y="81280"/>
                    <a:pt x="2828898" y="0"/>
                    <a:pt x="2728568" y="0"/>
                  </a:cubicBezTo>
                  <a:lnTo>
                    <a:pt x="172720" y="0"/>
                  </a:lnTo>
                  <a:lnTo>
                    <a:pt x="172720" y="1270"/>
                  </a:lnTo>
                  <a:cubicBezTo>
                    <a:pt x="76200" y="5080"/>
                    <a:pt x="0" y="83820"/>
                    <a:pt x="0" y="180340"/>
                  </a:cubicBezTo>
                  <a:cubicBezTo>
                    <a:pt x="0" y="276860"/>
                    <a:pt x="77470" y="355600"/>
                    <a:pt x="172720" y="359410"/>
                  </a:cubicBezTo>
                  <a:lnTo>
                    <a:pt x="172720" y="360680"/>
                  </a:lnTo>
                  <a:lnTo>
                    <a:pt x="2728567" y="360680"/>
                  </a:lnTo>
                  <a:cubicBezTo>
                    <a:pt x="2827628" y="360680"/>
                    <a:pt x="2908907" y="279400"/>
                    <a:pt x="2908907" y="180340"/>
                  </a:cubicBezTo>
                  <a:close/>
                </a:path>
              </a:pathLst>
            </a:custGeom>
            <a:solidFill>
              <a:srgbClr val="1B87BE"/>
            </a:solidFill>
          </p:spPr>
        </p:sp>
      </p:grpSp>
      <p:sp>
        <p:nvSpPr>
          <p:cNvPr id="15" name="Freeform 15"/>
          <p:cNvSpPr/>
          <p:nvPr/>
        </p:nvSpPr>
        <p:spPr>
          <a:xfrm>
            <a:off x="7315056" y="6094590"/>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26325" y="4571745"/>
            <a:ext cx="5066728" cy="6000510"/>
            <a:chOff x="0" y="0"/>
            <a:chExt cx="6755638" cy="8000680"/>
          </a:xfrm>
        </p:grpSpPr>
        <p:grpSp>
          <p:nvGrpSpPr>
            <p:cNvPr id="3" name="Group 3"/>
            <p:cNvGrpSpPr/>
            <p:nvPr/>
          </p:nvGrpSpPr>
          <p:grpSpPr>
            <a:xfrm rot="-2700000">
              <a:off x="1187578" y="1684021"/>
              <a:ext cx="5643260" cy="2124817"/>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alpha val="14902"/>
                </a:srgbClr>
              </a:solidFill>
            </p:spPr>
          </p:sp>
        </p:grpSp>
        <p:grpSp>
          <p:nvGrpSpPr>
            <p:cNvPr id="5" name="Group 5"/>
            <p:cNvGrpSpPr/>
            <p:nvPr/>
          </p:nvGrpSpPr>
          <p:grpSpPr>
            <a:xfrm rot="-2700000">
              <a:off x="-138987" y="4037847"/>
              <a:ext cx="6078824" cy="2124817"/>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8FBF26">
                  <a:alpha val="14902"/>
                </a:srgbClr>
              </a:solidFill>
            </p:spPr>
          </p:sp>
        </p:grpSp>
      </p:grpSp>
      <p:grpSp>
        <p:nvGrpSpPr>
          <p:cNvPr id="7" name="Group 7"/>
          <p:cNvGrpSpPr/>
          <p:nvPr/>
        </p:nvGrpSpPr>
        <p:grpSpPr>
          <a:xfrm>
            <a:off x="8456018" y="-511578"/>
            <a:ext cx="2248102" cy="2248102"/>
            <a:chOff x="0" y="0"/>
            <a:chExt cx="2997470" cy="2997470"/>
          </a:xfrm>
        </p:grpSpPr>
        <p:grpSp>
          <p:nvGrpSpPr>
            <p:cNvPr id="8" name="Group 8"/>
            <p:cNvGrpSpPr/>
            <p:nvPr/>
          </p:nvGrpSpPr>
          <p:grpSpPr>
            <a:xfrm rot="-2700000">
              <a:off x="-139827" y="1017765"/>
              <a:ext cx="3277123" cy="961939"/>
              <a:chOff x="0" y="0"/>
              <a:chExt cx="1384518" cy="406400"/>
            </a:xfrm>
          </p:grpSpPr>
          <p:sp>
            <p:nvSpPr>
              <p:cNvPr id="9" name="Freeform 9"/>
              <p:cNvSpPr/>
              <p:nvPr/>
            </p:nvSpPr>
            <p:spPr>
              <a:xfrm>
                <a:off x="17780" y="22860"/>
                <a:ext cx="1359119" cy="360680"/>
              </a:xfrm>
              <a:custGeom>
                <a:avLst/>
                <a:gdLst/>
                <a:ahLst/>
                <a:cxnLst/>
                <a:rect l="l" t="t" r="r" b="b"/>
                <a:pathLst>
                  <a:path w="1359119" h="360680">
                    <a:moveTo>
                      <a:pt x="1359119" y="180340"/>
                    </a:moveTo>
                    <a:cubicBezTo>
                      <a:pt x="1359119" y="81280"/>
                      <a:pt x="1279109" y="0"/>
                      <a:pt x="1178779" y="0"/>
                    </a:cubicBezTo>
                    <a:lnTo>
                      <a:pt x="172720" y="0"/>
                    </a:lnTo>
                    <a:lnTo>
                      <a:pt x="172720" y="1270"/>
                    </a:lnTo>
                    <a:cubicBezTo>
                      <a:pt x="76200" y="5080"/>
                      <a:pt x="0" y="83820"/>
                      <a:pt x="0" y="180340"/>
                    </a:cubicBezTo>
                    <a:cubicBezTo>
                      <a:pt x="0" y="276860"/>
                      <a:pt x="77470" y="355600"/>
                      <a:pt x="172720" y="359410"/>
                    </a:cubicBezTo>
                    <a:lnTo>
                      <a:pt x="172720" y="360680"/>
                    </a:lnTo>
                    <a:lnTo>
                      <a:pt x="1178778" y="360680"/>
                    </a:lnTo>
                    <a:cubicBezTo>
                      <a:pt x="1277838" y="360680"/>
                      <a:pt x="1359118" y="279400"/>
                      <a:pt x="1359118" y="180340"/>
                    </a:cubicBezTo>
                    <a:close/>
                  </a:path>
                </a:pathLst>
              </a:custGeom>
              <a:solidFill>
                <a:srgbClr val="1B87BE"/>
              </a:solidFill>
            </p:spPr>
          </p:sp>
        </p:grpSp>
        <p:grpSp>
          <p:nvGrpSpPr>
            <p:cNvPr id="10" name="Group 10"/>
            <p:cNvGrpSpPr/>
            <p:nvPr/>
          </p:nvGrpSpPr>
          <p:grpSpPr>
            <a:xfrm rot="-2700000">
              <a:off x="196405" y="758956"/>
              <a:ext cx="1994974" cy="961939"/>
              <a:chOff x="0" y="0"/>
              <a:chExt cx="842836" cy="406400"/>
            </a:xfrm>
          </p:grpSpPr>
          <p:sp>
            <p:nvSpPr>
              <p:cNvPr id="11" name="Freeform 11"/>
              <p:cNvSpPr/>
              <p:nvPr/>
            </p:nvSpPr>
            <p:spPr>
              <a:xfrm>
                <a:off x="17780" y="22860"/>
                <a:ext cx="817436" cy="360680"/>
              </a:xfrm>
              <a:custGeom>
                <a:avLst/>
                <a:gdLst/>
                <a:ahLst/>
                <a:cxnLst/>
                <a:rect l="l" t="t" r="r" b="b"/>
                <a:pathLst>
                  <a:path w="817436" h="360680">
                    <a:moveTo>
                      <a:pt x="817436" y="180340"/>
                    </a:moveTo>
                    <a:cubicBezTo>
                      <a:pt x="817436" y="81280"/>
                      <a:pt x="737426" y="0"/>
                      <a:pt x="637096" y="0"/>
                    </a:cubicBezTo>
                    <a:lnTo>
                      <a:pt x="172720" y="0"/>
                    </a:lnTo>
                    <a:lnTo>
                      <a:pt x="172720" y="1270"/>
                    </a:lnTo>
                    <a:cubicBezTo>
                      <a:pt x="76200" y="5080"/>
                      <a:pt x="0" y="83820"/>
                      <a:pt x="0" y="180340"/>
                    </a:cubicBezTo>
                    <a:cubicBezTo>
                      <a:pt x="0" y="276860"/>
                      <a:pt x="77470" y="355600"/>
                      <a:pt x="172720" y="359410"/>
                    </a:cubicBezTo>
                    <a:lnTo>
                      <a:pt x="172720" y="360680"/>
                    </a:lnTo>
                    <a:lnTo>
                      <a:pt x="637096" y="360680"/>
                    </a:lnTo>
                    <a:cubicBezTo>
                      <a:pt x="736156" y="360680"/>
                      <a:pt x="817436" y="279400"/>
                      <a:pt x="817436" y="180340"/>
                    </a:cubicBezTo>
                    <a:close/>
                  </a:path>
                </a:pathLst>
              </a:custGeom>
              <a:solidFill>
                <a:srgbClr val="8FBF26"/>
              </a:solidFill>
            </p:spPr>
          </p:sp>
        </p:grpSp>
      </p:grpSp>
      <p:sp>
        <p:nvSpPr>
          <p:cNvPr id="12" name="TextBox 12"/>
          <p:cNvSpPr txBox="1"/>
          <p:nvPr/>
        </p:nvSpPr>
        <p:spPr>
          <a:xfrm>
            <a:off x="1728654" y="1905000"/>
            <a:ext cx="6296291" cy="3308021"/>
          </a:xfrm>
          <a:prstGeom prst="rect">
            <a:avLst/>
          </a:prstGeom>
        </p:spPr>
        <p:txBody>
          <a:bodyPr lIns="0" tIns="0" rIns="0" bIns="0" rtlCol="0" anchor="t">
            <a:spAutoFit/>
          </a:bodyPr>
          <a:lstStyle/>
          <a:p>
            <a:pPr algn="ctr">
              <a:lnSpc>
                <a:spcPts val="6471"/>
              </a:lnSpc>
            </a:pPr>
            <a:endParaRPr dirty="0"/>
          </a:p>
          <a:p>
            <a:pPr algn="ctr">
              <a:lnSpc>
                <a:spcPts val="6471"/>
              </a:lnSpc>
            </a:pPr>
            <a:r>
              <a:rPr lang="en-US" sz="5392" spc="-161" dirty="0">
                <a:solidFill>
                  <a:srgbClr val="1B87BE"/>
                </a:solidFill>
                <a:latin typeface="Arial Black" panose="020B0A04020102020204" pitchFamily="34" charset="0"/>
              </a:rPr>
              <a:t>Focus on the Graphs </a:t>
            </a:r>
          </a:p>
          <a:p>
            <a:pPr algn="ctr">
              <a:lnSpc>
                <a:spcPts val="6471"/>
              </a:lnSpc>
            </a:pPr>
            <a:endParaRPr lang="en-US" sz="5392" spc="-161" dirty="0">
              <a:solidFill>
                <a:srgbClr val="1B87BE"/>
              </a:solidFill>
              <a:latin typeface="Arial Black" panose="020B0A04020102020204" pitchFamily="34" charset="0"/>
            </a:endParaRPr>
          </a:p>
        </p:txBody>
      </p:sp>
      <p:grpSp>
        <p:nvGrpSpPr>
          <p:cNvPr id="13" name="Group 13"/>
          <p:cNvGrpSpPr/>
          <p:nvPr/>
        </p:nvGrpSpPr>
        <p:grpSpPr>
          <a:xfrm>
            <a:off x="4615420" y="4805330"/>
            <a:ext cx="559528" cy="77494"/>
            <a:chOff x="0" y="0"/>
            <a:chExt cx="2934307" cy="406400"/>
          </a:xfrm>
        </p:grpSpPr>
        <p:sp>
          <p:nvSpPr>
            <p:cNvPr id="14" name="Freeform 14"/>
            <p:cNvSpPr/>
            <p:nvPr/>
          </p:nvSpPr>
          <p:spPr>
            <a:xfrm>
              <a:off x="17780" y="22860"/>
              <a:ext cx="2908908" cy="360680"/>
            </a:xfrm>
            <a:custGeom>
              <a:avLst/>
              <a:gdLst/>
              <a:ahLst/>
              <a:cxnLst/>
              <a:rect l="l" t="t" r="r" b="b"/>
              <a:pathLst>
                <a:path w="2908908" h="360680">
                  <a:moveTo>
                    <a:pt x="2908908" y="180340"/>
                  </a:moveTo>
                  <a:cubicBezTo>
                    <a:pt x="2908908" y="81280"/>
                    <a:pt x="2828898" y="0"/>
                    <a:pt x="2728568" y="0"/>
                  </a:cubicBezTo>
                  <a:lnTo>
                    <a:pt x="172720" y="0"/>
                  </a:lnTo>
                  <a:lnTo>
                    <a:pt x="172720" y="1270"/>
                  </a:lnTo>
                  <a:cubicBezTo>
                    <a:pt x="76200" y="5080"/>
                    <a:pt x="0" y="83820"/>
                    <a:pt x="0" y="180340"/>
                  </a:cubicBezTo>
                  <a:cubicBezTo>
                    <a:pt x="0" y="276860"/>
                    <a:pt x="77470" y="355600"/>
                    <a:pt x="172720" y="359410"/>
                  </a:cubicBezTo>
                  <a:lnTo>
                    <a:pt x="172720" y="360680"/>
                  </a:lnTo>
                  <a:lnTo>
                    <a:pt x="2728567" y="360680"/>
                  </a:lnTo>
                  <a:cubicBezTo>
                    <a:pt x="2827628" y="360680"/>
                    <a:pt x="2908907" y="279400"/>
                    <a:pt x="2908907" y="180340"/>
                  </a:cubicBezTo>
                  <a:close/>
                </a:path>
              </a:pathLst>
            </a:custGeom>
            <a:solidFill>
              <a:srgbClr val="1B87BE"/>
            </a:solidFill>
          </p:spPr>
        </p:sp>
      </p:grpSp>
      <p:sp>
        <p:nvSpPr>
          <p:cNvPr id="15" name="Freeform 15"/>
          <p:cNvSpPr/>
          <p:nvPr/>
        </p:nvSpPr>
        <p:spPr>
          <a:xfrm>
            <a:off x="7315056" y="6094590"/>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sp>
        <p:nvSpPr>
          <p:cNvPr id="7" name="Freeform 7"/>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grpSp>
        <p:nvGrpSpPr>
          <p:cNvPr id="8" name="Group 8"/>
          <p:cNvGrpSpPr/>
          <p:nvPr/>
        </p:nvGrpSpPr>
        <p:grpSpPr>
          <a:xfrm>
            <a:off x="-647805" y="497730"/>
            <a:ext cx="9591227" cy="1313363"/>
            <a:chOff x="0" y="0"/>
            <a:chExt cx="3552306" cy="486431"/>
          </a:xfrm>
        </p:grpSpPr>
        <p:sp>
          <p:nvSpPr>
            <p:cNvPr id="9" name="Freeform 9"/>
            <p:cNvSpPr/>
            <p:nvPr/>
          </p:nvSpPr>
          <p:spPr>
            <a:xfrm>
              <a:off x="0" y="0"/>
              <a:ext cx="3552306" cy="486431"/>
            </a:xfrm>
            <a:custGeom>
              <a:avLst/>
              <a:gdLst/>
              <a:ahLst/>
              <a:cxnLst/>
              <a:rect l="l" t="t" r="r" b="b"/>
              <a:pathLst>
                <a:path w="3552306" h="486431">
                  <a:moveTo>
                    <a:pt x="80719" y="0"/>
                  </a:moveTo>
                  <a:lnTo>
                    <a:pt x="3471588" y="0"/>
                  </a:lnTo>
                  <a:cubicBezTo>
                    <a:pt x="3516168" y="0"/>
                    <a:pt x="3552306" y="36139"/>
                    <a:pt x="3552306" y="80719"/>
                  </a:cubicBezTo>
                  <a:lnTo>
                    <a:pt x="3552306" y="405712"/>
                  </a:lnTo>
                  <a:cubicBezTo>
                    <a:pt x="3552306" y="450292"/>
                    <a:pt x="3516168" y="486431"/>
                    <a:pt x="3471588" y="486431"/>
                  </a:cubicBezTo>
                  <a:lnTo>
                    <a:pt x="80719" y="486431"/>
                  </a:lnTo>
                  <a:cubicBezTo>
                    <a:pt x="36139" y="486431"/>
                    <a:pt x="0" y="450292"/>
                    <a:pt x="0" y="405712"/>
                  </a:cubicBezTo>
                  <a:lnTo>
                    <a:pt x="0" y="80719"/>
                  </a:lnTo>
                  <a:cubicBezTo>
                    <a:pt x="0" y="36139"/>
                    <a:pt x="36139" y="0"/>
                    <a:pt x="80719" y="0"/>
                  </a:cubicBezTo>
                  <a:close/>
                </a:path>
              </a:pathLst>
            </a:custGeom>
            <a:solidFill>
              <a:srgbClr val="8FBF26"/>
            </a:solidFill>
          </p:spPr>
        </p:sp>
        <p:sp>
          <p:nvSpPr>
            <p:cNvPr id="10" name="TextBox 10"/>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sp>
        <p:nvSpPr>
          <p:cNvPr id="11" name="TextBox 11"/>
          <p:cNvSpPr txBox="1"/>
          <p:nvPr/>
        </p:nvSpPr>
        <p:spPr>
          <a:xfrm>
            <a:off x="731520" y="640988"/>
            <a:ext cx="5417226" cy="1035412"/>
          </a:xfrm>
          <a:prstGeom prst="rect">
            <a:avLst/>
          </a:prstGeom>
        </p:spPr>
        <p:txBody>
          <a:bodyPr lIns="0" tIns="0" rIns="0" bIns="0" rtlCol="0" anchor="t">
            <a:spAutoFit/>
          </a:bodyPr>
          <a:lstStyle/>
          <a:p>
            <a:pPr algn="l">
              <a:lnSpc>
                <a:spcPts val="4095"/>
              </a:lnSpc>
            </a:pPr>
            <a:r>
              <a:rPr lang="en-US" sz="3413" dirty="0">
                <a:solidFill>
                  <a:srgbClr val="FFFFFF"/>
                </a:solidFill>
                <a:latin typeface="Arial Black" panose="020B0A04020102020204" pitchFamily="34" charset="0"/>
              </a:rPr>
              <a:t>Questions to Ask about Charts/Graphs</a:t>
            </a:r>
          </a:p>
        </p:txBody>
      </p:sp>
      <p:sp>
        <p:nvSpPr>
          <p:cNvPr id="12" name="TextBox 12"/>
          <p:cNvSpPr txBox="1"/>
          <p:nvPr/>
        </p:nvSpPr>
        <p:spPr>
          <a:xfrm>
            <a:off x="1651304" y="2131211"/>
            <a:ext cx="6291174" cy="733425"/>
          </a:xfrm>
          <a:prstGeom prst="rect">
            <a:avLst/>
          </a:prstGeom>
        </p:spPr>
        <p:txBody>
          <a:bodyPr lIns="0" tIns="0" rIns="0" bIns="0" rtlCol="0" anchor="t">
            <a:spAutoFit/>
          </a:bodyPr>
          <a:lstStyle/>
          <a:p>
            <a:pPr algn="l">
              <a:lnSpc>
                <a:spcPts val="2879"/>
              </a:lnSpc>
            </a:pPr>
            <a:r>
              <a:rPr lang="en-US" sz="2399" dirty="0">
                <a:solidFill>
                  <a:srgbClr val="FFFFFF"/>
                </a:solidFill>
                <a:latin typeface="Arial" panose="020B0604020202020204" pitchFamily="34" charset="0"/>
              </a:rPr>
              <a:t>What are the variables? (temperature, number of plants, pressure, mph)</a:t>
            </a:r>
          </a:p>
        </p:txBody>
      </p:sp>
      <p:sp>
        <p:nvSpPr>
          <p:cNvPr id="13" name="TextBox 13"/>
          <p:cNvSpPr txBox="1"/>
          <p:nvPr/>
        </p:nvSpPr>
        <p:spPr>
          <a:xfrm>
            <a:off x="1651304" y="2950302"/>
            <a:ext cx="5836546" cy="733425"/>
          </a:xfrm>
          <a:prstGeom prst="rect">
            <a:avLst/>
          </a:prstGeom>
        </p:spPr>
        <p:txBody>
          <a:bodyPr lIns="0" tIns="0" rIns="0" bIns="0" rtlCol="0" anchor="t">
            <a:spAutoFit/>
          </a:bodyPr>
          <a:lstStyle/>
          <a:p>
            <a:pPr algn="l">
              <a:lnSpc>
                <a:spcPts val="2879"/>
              </a:lnSpc>
            </a:pPr>
            <a:r>
              <a:rPr lang="en-US" sz="2400" dirty="0">
                <a:solidFill>
                  <a:srgbClr val="FFFFFF"/>
                </a:solidFill>
                <a:latin typeface="Arial" panose="020B0604020202020204" pitchFamily="34" charset="0"/>
              </a:rPr>
              <a:t>How are they measured? (grams, quarts, percentages)</a:t>
            </a:r>
          </a:p>
        </p:txBody>
      </p:sp>
      <p:sp>
        <p:nvSpPr>
          <p:cNvPr id="14" name="TextBox 14"/>
          <p:cNvSpPr txBox="1"/>
          <p:nvPr/>
        </p:nvSpPr>
        <p:spPr>
          <a:xfrm>
            <a:off x="1641779" y="3828706"/>
            <a:ext cx="7292118" cy="348942"/>
          </a:xfrm>
          <a:prstGeom prst="rect">
            <a:avLst/>
          </a:prstGeom>
        </p:spPr>
        <p:txBody>
          <a:bodyPr lIns="0" tIns="0" rIns="0" bIns="0" rtlCol="0" anchor="t">
            <a:spAutoFit/>
          </a:bodyPr>
          <a:lstStyle/>
          <a:p>
            <a:pPr algn="l">
              <a:lnSpc>
                <a:spcPts val="2879"/>
              </a:lnSpc>
            </a:pPr>
            <a:r>
              <a:rPr lang="en-US" sz="2400" dirty="0">
                <a:solidFill>
                  <a:srgbClr val="FFFFFF"/>
                </a:solidFill>
                <a:latin typeface="Arial" panose="020B0604020202020204" pitchFamily="34" charset="0"/>
              </a:rPr>
              <a:t>What does the graph tell you?</a:t>
            </a:r>
          </a:p>
        </p:txBody>
      </p:sp>
      <p:grpSp>
        <p:nvGrpSpPr>
          <p:cNvPr id="15" name="Group 15"/>
          <p:cNvGrpSpPr/>
          <p:nvPr/>
        </p:nvGrpSpPr>
        <p:grpSpPr>
          <a:xfrm>
            <a:off x="1102337" y="2155864"/>
            <a:ext cx="356346" cy="356346"/>
            <a:chOff x="0" y="0"/>
            <a:chExt cx="475128" cy="475128"/>
          </a:xfrm>
        </p:grpSpPr>
        <p:grpSp>
          <p:nvGrpSpPr>
            <p:cNvPr id="16" name="Group 16"/>
            <p:cNvGrpSpPr/>
            <p:nvPr/>
          </p:nvGrpSpPr>
          <p:grpSpPr>
            <a:xfrm>
              <a:off x="0" y="0"/>
              <a:ext cx="475128" cy="475128"/>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8" name="TextBox 18"/>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19" name="TextBox 19"/>
            <p:cNvSpPr txBox="1"/>
            <p:nvPr/>
          </p:nvSpPr>
          <p:spPr>
            <a:xfrm>
              <a:off x="74980" y="33803"/>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1</a:t>
              </a:r>
            </a:p>
          </p:txBody>
        </p:sp>
      </p:grpSp>
      <p:grpSp>
        <p:nvGrpSpPr>
          <p:cNvPr id="20" name="Group 20"/>
          <p:cNvGrpSpPr/>
          <p:nvPr/>
        </p:nvGrpSpPr>
        <p:grpSpPr>
          <a:xfrm>
            <a:off x="1102337" y="2950361"/>
            <a:ext cx="356346" cy="356346"/>
            <a:chOff x="0" y="0"/>
            <a:chExt cx="475128" cy="475128"/>
          </a:xfrm>
        </p:grpSpPr>
        <p:grpSp>
          <p:nvGrpSpPr>
            <p:cNvPr id="21" name="Group 21"/>
            <p:cNvGrpSpPr/>
            <p:nvPr/>
          </p:nvGrpSpPr>
          <p:grpSpPr>
            <a:xfrm>
              <a:off x="0" y="0"/>
              <a:ext cx="475128" cy="475128"/>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23" name="TextBox 23"/>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24" name="TextBox 24"/>
            <p:cNvSpPr txBox="1"/>
            <p:nvPr/>
          </p:nvSpPr>
          <p:spPr>
            <a:xfrm>
              <a:off x="74980" y="47649"/>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2</a:t>
              </a:r>
            </a:p>
          </p:txBody>
        </p:sp>
      </p:grpSp>
      <p:grpSp>
        <p:nvGrpSpPr>
          <p:cNvPr id="25" name="Group 25"/>
          <p:cNvGrpSpPr/>
          <p:nvPr/>
        </p:nvGrpSpPr>
        <p:grpSpPr>
          <a:xfrm>
            <a:off x="1092812" y="3853360"/>
            <a:ext cx="356346" cy="356346"/>
            <a:chOff x="0" y="0"/>
            <a:chExt cx="475128" cy="475128"/>
          </a:xfrm>
        </p:grpSpPr>
        <p:grpSp>
          <p:nvGrpSpPr>
            <p:cNvPr id="26" name="Group 26"/>
            <p:cNvGrpSpPr/>
            <p:nvPr/>
          </p:nvGrpSpPr>
          <p:grpSpPr>
            <a:xfrm>
              <a:off x="0" y="0"/>
              <a:ext cx="475128" cy="475128"/>
              <a:chOff x="0" y="0"/>
              <a:chExt cx="812800" cy="812800"/>
            </a:xfrm>
          </p:grpSpPr>
          <p:sp>
            <p:nvSpPr>
              <p:cNvPr id="27" name="Freeform 2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28" name="TextBox 28"/>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29" name="TextBox 29"/>
            <p:cNvSpPr txBox="1"/>
            <p:nvPr/>
          </p:nvSpPr>
          <p:spPr>
            <a:xfrm>
              <a:off x="87680" y="62172"/>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3</a:t>
              </a: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8FBF26"/>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sp>
        <p:nvSpPr>
          <p:cNvPr id="7" name="Freeform 7"/>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sp>
        <p:nvSpPr>
          <p:cNvPr id="8" name="TextBox 8"/>
          <p:cNvSpPr txBox="1"/>
          <p:nvPr/>
        </p:nvSpPr>
        <p:spPr>
          <a:xfrm>
            <a:off x="-219608" y="703213"/>
            <a:ext cx="10192815" cy="1035412"/>
          </a:xfrm>
          <a:prstGeom prst="rect">
            <a:avLst/>
          </a:prstGeom>
        </p:spPr>
        <p:txBody>
          <a:bodyPr lIns="0" tIns="0" rIns="0" bIns="0" rtlCol="0" anchor="t">
            <a:spAutoFit/>
          </a:bodyPr>
          <a:lstStyle/>
          <a:p>
            <a:pPr algn="ctr">
              <a:lnSpc>
                <a:spcPts val="4095"/>
              </a:lnSpc>
            </a:pPr>
            <a:r>
              <a:rPr lang="en-US" sz="3200" dirty="0">
                <a:solidFill>
                  <a:srgbClr val="FFFFFF"/>
                </a:solidFill>
                <a:latin typeface="Arial Black" panose="020B0A04020102020204" pitchFamily="34" charset="0"/>
              </a:rPr>
              <a:t>Questions to Ask about Charts/Graphs</a:t>
            </a:r>
          </a:p>
          <a:p>
            <a:pPr algn="l">
              <a:lnSpc>
                <a:spcPts val="4095"/>
              </a:lnSpc>
            </a:pPr>
            <a:endParaRPr lang="en-US" sz="3413" dirty="0">
              <a:solidFill>
                <a:srgbClr val="FFFFFF"/>
              </a:solidFill>
              <a:latin typeface="Arial Black" panose="020B0A04020102020204" pitchFamily="34" charset="0"/>
            </a:endParaRPr>
          </a:p>
        </p:txBody>
      </p:sp>
      <p:grpSp>
        <p:nvGrpSpPr>
          <p:cNvPr id="9" name="Group 9"/>
          <p:cNvGrpSpPr/>
          <p:nvPr/>
        </p:nvGrpSpPr>
        <p:grpSpPr>
          <a:xfrm>
            <a:off x="2140373" y="1662301"/>
            <a:ext cx="5472853" cy="4367857"/>
            <a:chOff x="0" y="0"/>
            <a:chExt cx="7297138" cy="5823809"/>
          </a:xfrm>
        </p:grpSpPr>
        <p:sp>
          <p:nvSpPr>
            <p:cNvPr id="10" name="Freeform 10"/>
            <p:cNvSpPr/>
            <p:nvPr/>
          </p:nvSpPr>
          <p:spPr>
            <a:xfrm>
              <a:off x="18034" y="18034"/>
              <a:ext cx="7261098" cy="5787771"/>
            </a:xfrm>
            <a:custGeom>
              <a:avLst/>
              <a:gdLst/>
              <a:ahLst/>
              <a:cxnLst/>
              <a:rect l="l" t="t" r="r" b="b"/>
              <a:pathLst>
                <a:path w="7261098" h="5787771">
                  <a:moveTo>
                    <a:pt x="0" y="0"/>
                  </a:moveTo>
                  <a:lnTo>
                    <a:pt x="7261098" y="0"/>
                  </a:lnTo>
                  <a:lnTo>
                    <a:pt x="7261098" y="5787771"/>
                  </a:lnTo>
                  <a:lnTo>
                    <a:pt x="0" y="5787771"/>
                  </a:lnTo>
                  <a:close/>
                </a:path>
              </a:pathLst>
            </a:custGeom>
            <a:solidFill>
              <a:srgbClr val="FFFFFF"/>
            </a:solidFill>
          </p:spPr>
        </p:sp>
        <p:sp>
          <p:nvSpPr>
            <p:cNvPr id="11" name="Freeform 11"/>
            <p:cNvSpPr/>
            <p:nvPr/>
          </p:nvSpPr>
          <p:spPr>
            <a:xfrm>
              <a:off x="0" y="0"/>
              <a:ext cx="7297165" cy="5823839"/>
            </a:xfrm>
            <a:custGeom>
              <a:avLst/>
              <a:gdLst/>
              <a:ahLst/>
              <a:cxnLst/>
              <a:rect l="l" t="t" r="r" b="b"/>
              <a:pathLst>
                <a:path w="7297165" h="5823839">
                  <a:moveTo>
                    <a:pt x="18034" y="0"/>
                  </a:moveTo>
                  <a:lnTo>
                    <a:pt x="7279132" y="0"/>
                  </a:lnTo>
                  <a:cubicBezTo>
                    <a:pt x="7289164" y="0"/>
                    <a:pt x="7297165" y="8128"/>
                    <a:pt x="7297165" y="18034"/>
                  </a:cubicBezTo>
                  <a:lnTo>
                    <a:pt x="7297165" y="5805805"/>
                  </a:lnTo>
                  <a:cubicBezTo>
                    <a:pt x="7297165" y="5815838"/>
                    <a:pt x="7289038" y="5823839"/>
                    <a:pt x="7279132" y="5823839"/>
                  </a:cubicBezTo>
                  <a:lnTo>
                    <a:pt x="18034" y="5823839"/>
                  </a:lnTo>
                  <a:cubicBezTo>
                    <a:pt x="8001" y="5823839"/>
                    <a:pt x="0" y="5815711"/>
                    <a:pt x="0" y="5805805"/>
                  </a:cubicBezTo>
                  <a:lnTo>
                    <a:pt x="0" y="18034"/>
                  </a:lnTo>
                  <a:cubicBezTo>
                    <a:pt x="0" y="8128"/>
                    <a:pt x="8128" y="0"/>
                    <a:pt x="18034" y="0"/>
                  </a:cubicBezTo>
                  <a:moveTo>
                    <a:pt x="18034" y="36068"/>
                  </a:moveTo>
                  <a:lnTo>
                    <a:pt x="18034" y="18034"/>
                  </a:lnTo>
                  <a:lnTo>
                    <a:pt x="36068" y="18034"/>
                  </a:lnTo>
                  <a:lnTo>
                    <a:pt x="36068" y="5805805"/>
                  </a:lnTo>
                  <a:lnTo>
                    <a:pt x="18034" y="5805805"/>
                  </a:lnTo>
                  <a:lnTo>
                    <a:pt x="18034" y="5787771"/>
                  </a:lnTo>
                  <a:lnTo>
                    <a:pt x="7279132" y="5787771"/>
                  </a:lnTo>
                  <a:lnTo>
                    <a:pt x="7279132" y="5805805"/>
                  </a:lnTo>
                  <a:lnTo>
                    <a:pt x="7261098" y="5805805"/>
                  </a:lnTo>
                  <a:lnTo>
                    <a:pt x="7261098" y="18034"/>
                  </a:lnTo>
                  <a:lnTo>
                    <a:pt x="7279132" y="18034"/>
                  </a:lnTo>
                  <a:lnTo>
                    <a:pt x="7279132" y="36068"/>
                  </a:lnTo>
                  <a:lnTo>
                    <a:pt x="18034" y="36068"/>
                  </a:lnTo>
                  <a:close/>
                </a:path>
              </a:pathLst>
            </a:custGeom>
            <a:solidFill>
              <a:srgbClr val="92D050"/>
            </a:solidFill>
          </p:spPr>
        </p:sp>
      </p:grpSp>
      <p:sp>
        <p:nvSpPr>
          <p:cNvPr id="12" name="AutoShape 12"/>
          <p:cNvSpPr/>
          <p:nvPr/>
        </p:nvSpPr>
        <p:spPr>
          <a:xfrm>
            <a:off x="3464560" y="1999977"/>
            <a:ext cx="60960" cy="2987040"/>
          </a:xfrm>
          <a:prstGeom prst="line">
            <a:avLst/>
          </a:prstGeom>
          <a:ln w="47625" cap="rnd">
            <a:solidFill>
              <a:srgbClr val="000000"/>
            </a:solidFill>
            <a:prstDash val="solid"/>
            <a:headEnd type="none" w="sm" len="sm"/>
            <a:tailEnd type="none" w="sm" len="sm"/>
          </a:ln>
        </p:spPr>
      </p:sp>
      <p:sp>
        <p:nvSpPr>
          <p:cNvPr id="13" name="AutoShape 13"/>
          <p:cNvSpPr/>
          <p:nvPr/>
        </p:nvSpPr>
        <p:spPr>
          <a:xfrm>
            <a:off x="3464560" y="4926057"/>
            <a:ext cx="3190240" cy="60960"/>
          </a:xfrm>
          <a:prstGeom prst="line">
            <a:avLst/>
          </a:prstGeom>
          <a:ln w="47625" cap="rnd">
            <a:solidFill>
              <a:srgbClr val="000000"/>
            </a:solidFill>
            <a:prstDash val="solid"/>
            <a:headEnd type="none" w="sm" len="sm"/>
            <a:tailEnd type="none" w="sm" len="sm"/>
          </a:ln>
        </p:spPr>
      </p:sp>
      <p:sp>
        <p:nvSpPr>
          <p:cNvPr id="14" name="AutoShape 14"/>
          <p:cNvSpPr/>
          <p:nvPr/>
        </p:nvSpPr>
        <p:spPr>
          <a:xfrm>
            <a:off x="3200400" y="2421934"/>
            <a:ext cx="589280" cy="20320"/>
          </a:xfrm>
          <a:prstGeom prst="line">
            <a:avLst/>
          </a:prstGeom>
          <a:ln w="19050" cap="rnd">
            <a:solidFill>
              <a:srgbClr val="000000"/>
            </a:solidFill>
            <a:prstDash val="solid"/>
            <a:headEnd type="none" w="sm" len="sm"/>
            <a:tailEnd type="none" w="sm" len="sm"/>
          </a:ln>
        </p:spPr>
      </p:sp>
      <p:sp>
        <p:nvSpPr>
          <p:cNvPr id="15" name="AutoShape 15"/>
          <p:cNvSpPr/>
          <p:nvPr/>
        </p:nvSpPr>
        <p:spPr>
          <a:xfrm>
            <a:off x="3200400" y="2828334"/>
            <a:ext cx="589280" cy="20320"/>
          </a:xfrm>
          <a:prstGeom prst="line">
            <a:avLst/>
          </a:prstGeom>
          <a:ln w="19050" cap="rnd">
            <a:solidFill>
              <a:srgbClr val="000000"/>
            </a:solidFill>
            <a:prstDash val="solid"/>
            <a:headEnd type="none" w="sm" len="sm"/>
            <a:tailEnd type="none" w="sm" len="sm"/>
          </a:ln>
        </p:spPr>
      </p:sp>
      <p:sp>
        <p:nvSpPr>
          <p:cNvPr id="16" name="AutoShape 16"/>
          <p:cNvSpPr/>
          <p:nvPr/>
        </p:nvSpPr>
        <p:spPr>
          <a:xfrm>
            <a:off x="3200400" y="3234734"/>
            <a:ext cx="589280" cy="20320"/>
          </a:xfrm>
          <a:prstGeom prst="line">
            <a:avLst/>
          </a:prstGeom>
          <a:ln w="19050" cap="rnd">
            <a:solidFill>
              <a:srgbClr val="000000"/>
            </a:solidFill>
            <a:prstDash val="solid"/>
            <a:headEnd type="none" w="sm" len="sm"/>
            <a:tailEnd type="none" w="sm" len="sm"/>
          </a:ln>
        </p:spPr>
      </p:sp>
      <p:sp>
        <p:nvSpPr>
          <p:cNvPr id="17" name="AutoShape 17"/>
          <p:cNvSpPr/>
          <p:nvPr/>
        </p:nvSpPr>
        <p:spPr>
          <a:xfrm>
            <a:off x="3200400" y="3641134"/>
            <a:ext cx="589280" cy="20320"/>
          </a:xfrm>
          <a:prstGeom prst="line">
            <a:avLst/>
          </a:prstGeom>
          <a:ln w="19050" cap="rnd">
            <a:solidFill>
              <a:srgbClr val="000000"/>
            </a:solidFill>
            <a:prstDash val="solid"/>
            <a:headEnd type="none" w="sm" len="sm"/>
            <a:tailEnd type="none" w="sm" len="sm"/>
          </a:ln>
        </p:spPr>
      </p:sp>
      <p:sp>
        <p:nvSpPr>
          <p:cNvPr id="18" name="AutoShape 18"/>
          <p:cNvSpPr/>
          <p:nvPr/>
        </p:nvSpPr>
        <p:spPr>
          <a:xfrm>
            <a:off x="3200400" y="4047534"/>
            <a:ext cx="589280" cy="20320"/>
          </a:xfrm>
          <a:prstGeom prst="line">
            <a:avLst/>
          </a:prstGeom>
          <a:ln w="19050" cap="rnd">
            <a:solidFill>
              <a:srgbClr val="000000"/>
            </a:solidFill>
            <a:prstDash val="solid"/>
            <a:headEnd type="none" w="sm" len="sm"/>
            <a:tailEnd type="none" w="sm" len="sm"/>
          </a:ln>
        </p:spPr>
      </p:sp>
      <p:sp>
        <p:nvSpPr>
          <p:cNvPr id="19" name="AutoShape 19"/>
          <p:cNvSpPr/>
          <p:nvPr/>
        </p:nvSpPr>
        <p:spPr>
          <a:xfrm>
            <a:off x="3200400" y="4453934"/>
            <a:ext cx="589280" cy="20320"/>
          </a:xfrm>
          <a:prstGeom prst="line">
            <a:avLst/>
          </a:prstGeom>
          <a:ln w="19050" cap="rnd">
            <a:solidFill>
              <a:srgbClr val="000000"/>
            </a:solidFill>
            <a:prstDash val="solid"/>
            <a:headEnd type="none" w="sm" len="sm"/>
            <a:tailEnd type="none" w="sm" len="sm"/>
          </a:ln>
        </p:spPr>
      </p:sp>
      <p:sp>
        <p:nvSpPr>
          <p:cNvPr id="20" name="AutoShape 20"/>
          <p:cNvSpPr/>
          <p:nvPr/>
        </p:nvSpPr>
        <p:spPr>
          <a:xfrm>
            <a:off x="3972560" y="4697774"/>
            <a:ext cx="20320" cy="508000"/>
          </a:xfrm>
          <a:prstGeom prst="line">
            <a:avLst/>
          </a:prstGeom>
          <a:ln w="19050" cap="rnd">
            <a:solidFill>
              <a:srgbClr val="000000"/>
            </a:solidFill>
            <a:prstDash val="solid"/>
            <a:headEnd type="none" w="sm" len="sm"/>
            <a:tailEnd type="none" w="sm" len="sm"/>
          </a:ln>
        </p:spPr>
      </p:sp>
      <p:sp>
        <p:nvSpPr>
          <p:cNvPr id="21" name="AutoShape 21"/>
          <p:cNvSpPr/>
          <p:nvPr/>
        </p:nvSpPr>
        <p:spPr>
          <a:xfrm>
            <a:off x="4297680" y="4697774"/>
            <a:ext cx="20320" cy="508000"/>
          </a:xfrm>
          <a:prstGeom prst="line">
            <a:avLst/>
          </a:prstGeom>
          <a:ln w="19050" cap="rnd">
            <a:solidFill>
              <a:srgbClr val="000000"/>
            </a:solidFill>
            <a:prstDash val="solid"/>
            <a:headEnd type="none" w="sm" len="sm"/>
            <a:tailEnd type="none" w="sm" len="sm"/>
          </a:ln>
        </p:spPr>
      </p:sp>
      <p:sp>
        <p:nvSpPr>
          <p:cNvPr id="22" name="AutoShape 22"/>
          <p:cNvSpPr/>
          <p:nvPr/>
        </p:nvSpPr>
        <p:spPr>
          <a:xfrm>
            <a:off x="4622800" y="4697774"/>
            <a:ext cx="20320" cy="508000"/>
          </a:xfrm>
          <a:prstGeom prst="line">
            <a:avLst/>
          </a:prstGeom>
          <a:ln w="19050" cap="rnd">
            <a:solidFill>
              <a:srgbClr val="000000"/>
            </a:solidFill>
            <a:prstDash val="solid"/>
            <a:headEnd type="none" w="sm" len="sm"/>
            <a:tailEnd type="none" w="sm" len="sm"/>
          </a:ln>
        </p:spPr>
      </p:sp>
      <p:sp>
        <p:nvSpPr>
          <p:cNvPr id="23" name="AutoShape 23"/>
          <p:cNvSpPr/>
          <p:nvPr/>
        </p:nvSpPr>
        <p:spPr>
          <a:xfrm>
            <a:off x="4947920" y="4697774"/>
            <a:ext cx="20320" cy="508000"/>
          </a:xfrm>
          <a:prstGeom prst="line">
            <a:avLst/>
          </a:prstGeom>
          <a:ln w="19050" cap="rnd">
            <a:solidFill>
              <a:srgbClr val="000000"/>
            </a:solidFill>
            <a:prstDash val="solid"/>
            <a:headEnd type="none" w="sm" len="sm"/>
            <a:tailEnd type="none" w="sm" len="sm"/>
          </a:ln>
        </p:spPr>
      </p:sp>
      <p:sp>
        <p:nvSpPr>
          <p:cNvPr id="24" name="AutoShape 24"/>
          <p:cNvSpPr/>
          <p:nvPr/>
        </p:nvSpPr>
        <p:spPr>
          <a:xfrm>
            <a:off x="5273040" y="4697774"/>
            <a:ext cx="20320" cy="508000"/>
          </a:xfrm>
          <a:prstGeom prst="line">
            <a:avLst/>
          </a:prstGeom>
          <a:ln w="19050" cap="rnd">
            <a:solidFill>
              <a:srgbClr val="000000"/>
            </a:solidFill>
            <a:prstDash val="solid"/>
            <a:headEnd type="none" w="sm" len="sm"/>
            <a:tailEnd type="none" w="sm" len="sm"/>
          </a:ln>
        </p:spPr>
      </p:sp>
      <p:sp>
        <p:nvSpPr>
          <p:cNvPr id="25" name="AutoShape 25"/>
          <p:cNvSpPr/>
          <p:nvPr/>
        </p:nvSpPr>
        <p:spPr>
          <a:xfrm>
            <a:off x="5598160" y="4697774"/>
            <a:ext cx="20320" cy="508000"/>
          </a:xfrm>
          <a:prstGeom prst="line">
            <a:avLst/>
          </a:prstGeom>
          <a:ln w="19050" cap="rnd">
            <a:solidFill>
              <a:srgbClr val="000000"/>
            </a:solidFill>
            <a:prstDash val="solid"/>
            <a:headEnd type="none" w="sm" len="sm"/>
            <a:tailEnd type="none" w="sm" len="sm"/>
          </a:ln>
        </p:spPr>
      </p:sp>
      <p:sp>
        <p:nvSpPr>
          <p:cNvPr id="26" name="AutoShape 26"/>
          <p:cNvSpPr/>
          <p:nvPr/>
        </p:nvSpPr>
        <p:spPr>
          <a:xfrm>
            <a:off x="5923280" y="4697774"/>
            <a:ext cx="20320" cy="508000"/>
          </a:xfrm>
          <a:prstGeom prst="line">
            <a:avLst/>
          </a:prstGeom>
          <a:ln w="19050" cap="rnd">
            <a:solidFill>
              <a:srgbClr val="000000"/>
            </a:solidFill>
            <a:prstDash val="solid"/>
            <a:headEnd type="none" w="sm" len="sm"/>
            <a:tailEnd type="none" w="sm" len="sm"/>
          </a:ln>
        </p:spPr>
      </p:sp>
      <p:sp>
        <p:nvSpPr>
          <p:cNvPr id="27" name="AutoShape 27"/>
          <p:cNvSpPr/>
          <p:nvPr/>
        </p:nvSpPr>
        <p:spPr>
          <a:xfrm>
            <a:off x="6248400" y="4697774"/>
            <a:ext cx="20320" cy="508000"/>
          </a:xfrm>
          <a:prstGeom prst="line">
            <a:avLst/>
          </a:prstGeom>
          <a:ln w="19050" cap="rnd">
            <a:solidFill>
              <a:srgbClr val="000000"/>
            </a:solidFill>
            <a:prstDash val="solid"/>
            <a:headEnd type="none" w="sm" len="sm"/>
            <a:tailEnd type="none" w="sm" len="sm"/>
          </a:ln>
        </p:spPr>
      </p:sp>
      <p:sp>
        <p:nvSpPr>
          <p:cNvPr id="28" name="AutoShape 28"/>
          <p:cNvSpPr/>
          <p:nvPr/>
        </p:nvSpPr>
        <p:spPr>
          <a:xfrm flipV="1">
            <a:off x="3520440" y="3473494"/>
            <a:ext cx="1209040" cy="1493520"/>
          </a:xfrm>
          <a:prstGeom prst="line">
            <a:avLst/>
          </a:prstGeom>
          <a:ln w="19050" cap="rnd">
            <a:solidFill>
              <a:srgbClr val="C0504D"/>
            </a:solidFill>
            <a:prstDash val="solid"/>
            <a:headEnd type="none" w="sm" len="sm"/>
            <a:tailEnd type="none" w="sm" len="sm"/>
          </a:ln>
        </p:spPr>
      </p:sp>
      <p:sp>
        <p:nvSpPr>
          <p:cNvPr id="29" name="AutoShape 29"/>
          <p:cNvSpPr/>
          <p:nvPr/>
        </p:nvSpPr>
        <p:spPr>
          <a:xfrm>
            <a:off x="4699001" y="3473494"/>
            <a:ext cx="477519" cy="562526"/>
          </a:xfrm>
          <a:prstGeom prst="line">
            <a:avLst/>
          </a:prstGeom>
          <a:ln w="19050" cap="rnd">
            <a:solidFill>
              <a:srgbClr val="C0504D"/>
            </a:solidFill>
            <a:prstDash val="solid"/>
            <a:headEnd type="none" w="sm" len="sm"/>
            <a:tailEnd type="none" w="sm" len="sm"/>
          </a:ln>
        </p:spPr>
      </p:sp>
      <p:sp>
        <p:nvSpPr>
          <p:cNvPr id="30" name="AutoShape 30"/>
          <p:cNvSpPr/>
          <p:nvPr/>
        </p:nvSpPr>
        <p:spPr>
          <a:xfrm flipV="1">
            <a:off x="5125720" y="2547396"/>
            <a:ext cx="1209040" cy="1493520"/>
          </a:xfrm>
          <a:prstGeom prst="line">
            <a:avLst/>
          </a:prstGeom>
          <a:ln w="19050" cap="rnd">
            <a:solidFill>
              <a:srgbClr val="C0504D"/>
            </a:solidFill>
            <a:prstDash val="solid"/>
            <a:headEnd type="none" w="sm" len="sm"/>
            <a:tailEnd type="none" w="sm" len="sm"/>
          </a:ln>
        </p:spPr>
      </p:sp>
      <p:sp>
        <p:nvSpPr>
          <p:cNvPr id="31" name="TextBox 31"/>
          <p:cNvSpPr txBox="1"/>
          <p:nvPr/>
        </p:nvSpPr>
        <p:spPr>
          <a:xfrm>
            <a:off x="3870960" y="5285700"/>
            <a:ext cx="2357120" cy="335344"/>
          </a:xfrm>
          <a:prstGeom prst="rect">
            <a:avLst/>
          </a:prstGeom>
        </p:spPr>
        <p:txBody>
          <a:bodyPr lIns="0" tIns="0" rIns="0" bIns="0" rtlCol="0" anchor="t">
            <a:spAutoFit/>
          </a:bodyPr>
          <a:lstStyle/>
          <a:p>
            <a:pPr algn="ctr">
              <a:lnSpc>
                <a:spcPts val="2560"/>
              </a:lnSpc>
            </a:pPr>
            <a:r>
              <a:rPr lang="en-US" sz="2133" spc="-85">
                <a:solidFill>
                  <a:srgbClr val="FF0000"/>
                </a:solidFill>
                <a:latin typeface="Open Sans"/>
              </a:rPr>
              <a:t>Time</a:t>
            </a:r>
          </a:p>
        </p:txBody>
      </p:sp>
      <p:sp>
        <p:nvSpPr>
          <p:cNvPr id="32" name="TextBox 32"/>
          <p:cNvSpPr txBox="1"/>
          <p:nvPr/>
        </p:nvSpPr>
        <p:spPr>
          <a:xfrm rot="-5400000">
            <a:off x="2255552" y="3280422"/>
            <a:ext cx="1361440" cy="335344"/>
          </a:xfrm>
          <a:prstGeom prst="rect">
            <a:avLst/>
          </a:prstGeom>
        </p:spPr>
        <p:txBody>
          <a:bodyPr lIns="0" tIns="0" rIns="0" bIns="0" rtlCol="0" anchor="t">
            <a:spAutoFit/>
          </a:bodyPr>
          <a:lstStyle/>
          <a:p>
            <a:pPr algn="ctr">
              <a:lnSpc>
                <a:spcPts val="2560"/>
              </a:lnSpc>
            </a:pPr>
            <a:r>
              <a:rPr lang="en-US" sz="2133" spc="-85">
                <a:solidFill>
                  <a:srgbClr val="FF0000"/>
                </a:solidFill>
                <a:latin typeface="Open Sans"/>
              </a:rPr>
              <a:t>Weight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sp>
        <p:nvSpPr>
          <p:cNvPr id="7" name="Freeform 7"/>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grpSp>
        <p:nvGrpSpPr>
          <p:cNvPr id="8" name="Group 8"/>
          <p:cNvGrpSpPr/>
          <p:nvPr/>
        </p:nvGrpSpPr>
        <p:grpSpPr>
          <a:xfrm>
            <a:off x="-647805" y="497730"/>
            <a:ext cx="9591227" cy="1313363"/>
            <a:chOff x="0" y="0"/>
            <a:chExt cx="3552306" cy="486431"/>
          </a:xfrm>
        </p:grpSpPr>
        <p:sp>
          <p:nvSpPr>
            <p:cNvPr id="9" name="Freeform 9"/>
            <p:cNvSpPr/>
            <p:nvPr/>
          </p:nvSpPr>
          <p:spPr>
            <a:xfrm>
              <a:off x="0" y="0"/>
              <a:ext cx="3552306" cy="486431"/>
            </a:xfrm>
            <a:custGeom>
              <a:avLst/>
              <a:gdLst/>
              <a:ahLst/>
              <a:cxnLst/>
              <a:rect l="l" t="t" r="r" b="b"/>
              <a:pathLst>
                <a:path w="3552306" h="486431">
                  <a:moveTo>
                    <a:pt x="80719" y="0"/>
                  </a:moveTo>
                  <a:lnTo>
                    <a:pt x="3471588" y="0"/>
                  </a:lnTo>
                  <a:cubicBezTo>
                    <a:pt x="3516168" y="0"/>
                    <a:pt x="3552306" y="36139"/>
                    <a:pt x="3552306" y="80719"/>
                  </a:cubicBezTo>
                  <a:lnTo>
                    <a:pt x="3552306" y="405712"/>
                  </a:lnTo>
                  <a:cubicBezTo>
                    <a:pt x="3552306" y="450292"/>
                    <a:pt x="3516168" y="486431"/>
                    <a:pt x="3471588" y="486431"/>
                  </a:cubicBezTo>
                  <a:lnTo>
                    <a:pt x="80719" y="486431"/>
                  </a:lnTo>
                  <a:cubicBezTo>
                    <a:pt x="36139" y="486431"/>
                    <a:pt x="0" y="450292"/>
                    <a:pt x="0" y="405712"/>
                  </a:cubicBezTo>
                  <a:lnTo>
                    <a:pt x="0" y="80719"/>
                  </a:lnTo>
                  <a:cubicBezTo>
                    <a:pt x="0" y="36139"/>
                    <a:pt x="36139" y="0"/>
                    <a:pt x="80719" y="0"/>
                  </a:cubicBezTo>
                  <a:close/>
                </a:path>
              </a:pathLst>
            </a:custGeom>
            <a:solidFill>
              <a:srgbClr val="8FBF26"/>
            </a:solidFill>
          </p:spPr>
        </p:sp>
        <p:sp>
          <p:nvSpPr>
            <p:cNvPr id="10" name="TextBox 10"/>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sp>
        <p:nvSpPr>
          <p:cNvPr id="11" name="TextBox 11"/>
          <p:cNvSpPr txBox="1"/>
          <p:nvPr/>
        </p:nvSpPr>
        <p:spPr>
          <a:xfrm>
            <a:off x="731520" y="640988"/>
            <a:ext cx="5417226" cy="1035412"/>
          </a:xfrm>
          <a:prstGeom prst="rect">
            <a:avLst/>
          </a:prstGeom>
        </p:spPr>
        <p:txBody>
          <a:bodyPr lIns="0" tIns="0" rIns="0" bIns="0" rtlCol="0" anchor="t">
            <a:spAutoFit/>
          </a:bodyPr>
          <a:lstStyle/>
          <a:p>
            <a:pPr algn="l">
              <a:lnSpc>
                <a:spcPts val="4095"/>
              </a:lnSpc>
            </a:pPr>
            <a:r>
              <a:rPr lang="en-US" sz="3413" dirty="0">
                <a:solidFill>
                  <a:srgbClr val="FFFFFF"/>
                </a:solidFill>
                <a:latin typeface="Arial Black" panose="020B0A04020102020204" pitchFamily="34" charset="0"/>
              </a:rPr>
              <a:t>Questions to Ask about Charts/Graphs</a:t>
            </a:r>
          </a:p>
        </p:txBody>
      </p:sp>
      <p:sp>
        <p:nvSpPr>
          <p:cNvPr id="12" name="TextBox 12"/>
          <p:cNvSpPr txBox="1"/>
          <p:nvPr/>
        </p:nvSpPr>
        <p:spPr>
          <a:xfrm>
            <a:off x="1651304" y="2131211"/>
            <a:ext cx="6291174" cy="733425"/>
          </a:xfrm>
          <a:prstGeom prst="rect">
            <a:avLst/>
          </a:prstGeom>
        </p:spPr>
        <p:txBody>
          <a:bodyPr lIns="0" tIns="0" rIns="0" bIns="0" rtlCol="0" anchor="t">
            <a:spAutoFit/>
          </a:bodyPr>
          <a:lstStyle/>
          <a:p>
            <a:pPr algn="l">
              <a:lnSpc>
                <a:spcPts val="2879"/>
              </a:lnSpc>
            </a:pPr>
            <a:r>
              <a:rPr lang="en-US" sz="2399" dirty="0">
                <a:solidFill>
                  <a:srgbClr val="FFFFFF"/>
                </a:solidFill>
                <a:latin typeface="Arial" panose="020B0604020202020204" pitchFamily="34" charset="0"/>
              </a:rPr>
              <a:t>What are the variables? (temperature, number of plants, pressure, mph)</a:t>
            </a:r>
          </a:p>
        </p:txBody>
      </p:sp>
      <p:sp>
        <p:nvSpPr>
          <p:cNvPr id="13" name="TextBox 13"/>
          <p:cNvSpPr txBox="1"/>
          <p:nvPr/>
        </p:nvSpPr>
        <p:spPr>
          <a:xfrm>
            <a:off x="1651304" y="2950302"/>
            <a:ext cx="5836546" cy="733425"/>
          </a:xfrm>
          <a:prstGeom prst="rect">
            <a:avLst/>
          </a:prstGeom>
        </p:spPr>
        <p:txBody>
          <a:bodyPr lIns="0" tIns="0" rIns="0" bIns="0" rtlCol="0" anchor="t">
            <a:spAutoFit/>
          </a:bodyPr>
          <a:lstStyle/>
          <a:p>
            <a:pPr algn="l">
              <a:lnSpc>
                <a:spcPts val="2879"/>
              </a:lnSpc>
            </a:pPr>
            <a:r>
              <a:rPr lang="en-US" sz="2400" dirty="0">
                <a:solidFill>
                  <a:srgbClr val="FFFFFF"/>
                </a:solidFill>
                <a:latin typeface="Arial" panose="020B0604020202020204" pitchFamily="34" charset="0"/>
              </a:rPr>
              <a:t>How are they measured? (grams, quarts, percentages)</a:t>
            </a:r>
          </a:p>
        </p:txBody>
      </p:sp>
      <p:sp>
        <p:nvSpPr>
          <p:cNvPr id="14" name="TextBox 14"/>
          <p:cNvSpPr txBox="1"/>
          <p:nvPr/>
        </p:nvSpPr>
        <p:spPr>
          <a:xfrm>
            <a:off x="1641779" y="3828706"/>
            <a:ext cx="7292118" cy="348942"/>
          </a:xfrm>
          <a:prstGeom prst="rect">
            <a:avLst/>
          </a:prstGeom>
        </p:spPr>
        <p:txBody>
          <a:bodyPr lIns="0" tIns="0" rIns="0" bIns="0" rtlCol="0" anchor="t">
            <a:spAutoFit/>
          </a:bodyPr>
          <a:lstStyle/>
          <a:p>
            <a:pPr algn="l">
              <a:lnSpc>
                <a:spcPts val="2879"/>
              </a:lnSpc>
            </a:pPr>
            <a:r>
              <a:rPr lang="en-US" sz="2400" dirty="0">
                <a:solidFill>
                  <a:srgbClr val="FFFFFF"/>
                </a:solidFill>
                <a:latin typeface="Arial" panose="020B0604020202020204" pitchFamily="34" charset="0"/>
              </a:rPr>
              <a:t>What does the graph tell you?</a:t>
            </a:r>
          </a:p>
        </p:txBody>
      </p:sp>
      <p:grpSp>
        <p:nvGrpSpPr>
          <p:cNvPr id="15" name="Group 15"/>
          <p:cNvGrpSpPr/>
          <p:nvPr/>
        </p:nvGrpSpPr>
        <p:grpSpPr>
          <a:xfrm>
            <a:off x="1102337" y="2155864"/>
            <a:ext cx="356346" cy="356346"/>
            <a:chOff x="0" y="0"/>
            <a:chExt cx="475128" cy="475128"/>
          </a:xfrm>
        </p:grpSpPr>
        <p:grpSp>
          <p:nvGrpSpPr>
            <p:cNvPr id="16" name="Group 16"/>
            <p:cNvGrpSpPr/>
            <p:nvPr/>
          </p:nvGrpSpPr>
          <p:grpSpPr>
            <a:xfrm>
              <a:off x="0" y="0"/>
              <a:ext cx="475128" cy="475128"/>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8" name="TextBox 18"/>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19" name="TextBox 19"/>
            <p:cNvSpPr txBox="1"/>
            <p:nvPr/>
          </p:nvSpPr>
          <p:spPr>
            <a:xfrm>
              <a:off x="74980" y="33803"/>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1</a:t>
              </a:r>
            </a:p>
          </p:txBody>
        </p:sp>
      </p:grpSp>
      <p:grpSp>
        <p:nvGrpSpPr>
          <p:cNvPr id="20" name="Group 20"/>
          <p:cNvGrpSpPr/>
          <p:nvPr/>
        </p:nvGrpSpPr>
        <p:grpSpPr>
          <a:xfrm>
            <a:off x="1102337" y="2950361"/>
            <a:ext cx="356346" cy="356346"/>
            <a:chOff x="0" y="0"/>
            <a:chExt cx="475128" cy="475128"/>
          </a:xfrm>
        </p:grpSpPr>
        <p:grpSp>
          <p:nvGrpSpPr>
            <p:cNvPr id="21" name="Group 21"/>
            <p:cNvGrpSpPr/>
            <p:nvPr/>
          </p:nvGrpSpPr>
          <p:grpSpPr>
            <a:xfrm>
              <a:off x="0" y="0"/>
              <a:ext cx="475128" cy="475128"/>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23" name="TextBox 23"/>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24" name="TextBox 24"/>
            <p:cNvSpPr txBox="1"/>
            <p:nvPr/>
          </p:nvSpPr>
          <p:spPr>
            <a:xfrm>
              <a:off x="74980" y="33468"/>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2</a:t>
              </a:r>
            </a:p>
          </p:txBody>
        </p:sp>
      </p:grpSp>
      <p:grpSp>
        <p:nvGrpSpPr>
          <p:cNvPr id="25" name="Group 25"/>
          <p:cNvGrpSpPr/>
          <p:nvPr/>
        </p:nvGrpSpPr>
        <p:grpSpPr>
          <a:xfrm>
            <a:off x="1092812" y="3853360"/>
            <a:ext cx="356346" cy="356346"/>
            <a:chOff x="0" y="0"/>
            <a:chExt cx="475128" cy="475128"/>
          </a:xfrm>
        </p:grpSpPr>
        <p:grpSp>
          <p:nvGrpSpPr>
            <p:cNvPr id="26" name="Group 26"/>
            <p:cNvGrpSpPr/>
            <p:nvPr/>
          </p:nvGrpSpPr>
          <p:grpSpPr>
            <a:xfrm>
              <a:off x="0" y="0"/>
              <a:ext cx="475128" cy="475128"/>
              <a:chOff x="0" y="0"/>
              <a:chExt cx="812800" cy="812800"/>
            </a:xfrm>
          </p:grpSpPr>
          <p:sp>
            <p:nvSpPr>
              <p:cNvPr id="27" name="Freeform 2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28" name="TextBox 28"/>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29" name="TextBox 29"/>
            <p:cNvSpPr txBox="1"/>
            <p:nvPr/>
          </p:nvSpPr>
          <p:spPr>
            <a:xfrm>
              <a:off x="73660" y="55740"/>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3</a:t>
              </a:r>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8FBF26"/>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sp>
        <p:nvSpPr>
          <p:cNvPr id="7" name="Freeform 7"/>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sp>
        <p:nvSpPr>
          <p:cNvPr id="8" name="TextBox 8"/>
          <p:cNvSpPr txBox="1"/>
          <p:nvPr/>
        </p:nvSpPr>
        <p:spPr>
          <a:xfrm>
            <a:off x="-219608" y="703213"/>
            <a:ext cx="10192815" cy="1035412"/>
          </a:xfrm>
          <a:prstGeom prst="rect">
            <a:avLst/>
          </a:prstGeom>
        </p:spPr>
        <p:txBody>
          <a:bodyPr lIns="0" tIns="0" rIns="0" bIns="0" rtlCol="0" anchor="t">
            <a:spAutoFit/>
          </a:bodyPr>
          <a:lstStyle/>
          <a:p>
            <a:pPr algn="ctr">
              <a:lnSpc>
                <a:spcPts val="4095"/>
              </a:lnSpc>
            </a:pPr>
            <a:r>
              <a:rPr lang="en-US" sz="3200" dirty="0">
                <a:solidFill>
                  <a:srgbClr val="FFFFFF"/>
                </a:solidFill>
                <a:latin typeface="Arial Black" panose="020B0A04020102020204" pitchFamily="34" charset="0"/>
              </a:rPr>
              <a:t>Questions</a:t>
            </a:r>
            <a:r>
              <a:rPr lang="en-US" sz="3413" dirty="0">
                <a:solidFill>
                  <a:srgbClr val="FFFFFF"/>
                </a:solidFill>
                <a:latin typeface="Arial Black" panose="020B0A04020102020204" pitchFamily="34" charset="0"/>
              </a:rPr>
              <a:t> to Ask about Charts/</a:t>
            </a:r>
            <a:r>
              <a:rPr lang="en-US" sz="3200" dirty="0">
                <a:solidFill>
                  <a:srgbClr val="FFFFFF"/>
                </a:solidFill>
                <a:latin typeface="Arial Black" panose="020B0A04020102020204" pitchFamily="34" charset="0"/>
              </a:rPr>
              <a:t>Graphs</a:t>
            </a:r>
            <a:endParaRPr lang="en-US" sz="3413" dirty="0">
              <a:solidFill>
                <a:srgbClr val="FFFFFF"/>
              </a:solidFill>
              <a:latin typeface="Arial Black" panose="020B0A04020102020204" pitchFamily="34" charset="0"/>
            </a:endParaRPr>
          </a:p>
          <a:p>
            <a:pPr algn="l">
              <a:lnSpc>
                <a:spcPts val="4095"/>
              </a:lnSpc>
            </a:pPr>
            <a:endParaRPr lang="en-US" sz="3413" dirty="0">
              <a:solidFill>
                <a:srgbClr val="FFFFFF"/>
              </a:solidFill>
              <a:latin typeface="Arial Black" panose="020B0A04020102020204" pitchFamily="34" charset="0"/>
            </a:endParaRPr>
          </a:p>
        </p:txBody>
      </p:sp>
      <p:grpSp>
        <p:nvGrpSpPr>
          <p:cNvPr id="9" name="Group 9"/>
          <p:cNvGrpSpPr/>
          <p:nvPr/>
        </p:nvGrpSpPr>
        <p:grpSpPr>
          <a:xfrm>
            <a:off x="2140373" y="1678724"/>
            <a:ext cx="5472853" cy="4367857"/>
            <a:chOff x="0" y="0"/>
            <a:chExt cx="7297138" cy="5823809"/>
          </a:xfrm>
        </p:grpSpPr>
        <p:sp>
          <p:nvSpPr>
            <p:cNvPr id="10" name="Freeform 10"/>
            <p:cNvSpPr/>
            <p:nvPr/>
          </p:nvSpPr>
          <p:spPr>
            <a:xfrm>
              <a:off x="18034" y="18034"/>
              <a:ext cx="7261098" cy="5787771"/>
            </a:xfrm>
            <a:custGeom>
              <a:avLst/>
              <a:gdLst/>
              <a:ahLst/>
              <a:cxnLst/>
              <a:rect l="l" t="t" r="r" b="b"/>
              <a:pathLst>
                <a:path w="7261098" h="5787771">
                  <a:moveTo>
                    <a:pt x="0" y="0"/>
                  </a:moveTo>
                  <a:lnTo>
                    <a:pt x="7261098" y="0"/>
                  </a:lnTo>
                  <a:lnTo>
                    <a:pt x="7261098" y="5787771"/>
                  </a:lnTo>
                  <a:lnTo>
                    <a:pt x="0" y="5787771"/>
                  </a:lnTo>
                  <a:close/>
                </a:path>
              </a:pathLst>
            </a:custGeom>
            <a:solidFill>
              <a:srgbClr val="FFFFFF"/>
            </a:solidFill>
          </p:spPr>
        </p:sp>
        <p:sp>
          <p:nvSpPr>
            <p:cNvPr id="11" name="Freeform 11"/>
            <p:cNvSpPr/>
            <p:nvPr/>
          </p:nvSpPr>
          <p:spPr>
            <a:xfrm>
              <a:off x="0" y="0"/>
              <a:ext cx="7297165" cy="5823839"/>
            </a:xfrm>
            <a:custGeom>
              <a:avLst/>
              <a:gdLst/>
              <a:ahLst/>
              <a:cxnLst/>
              <a:rect l="l" t="t" r="r" b="b"/>
              <a:pathLst>
                <a:path w="7297165" h="5823839">
                  <a:moveTo>
                    <a:pt x="18034" y="0"/>
                  </a:moveTo>
                  <a:lnTo>
                    <a:pt x="7279132" y="0"/>
                  </a:lnTo>
                  <a:cubicBezTo>
                    <a:pt x="7289164" y="0"/>
                    <a:pt x="7297165" y="8128"/>
                    <a:pt x="7297165" y="18034"/>
                  </a:cubicBezTo>
                  <a:lnTo>
                    <a:pt x="7297165" y="5805805"/>
                  </a:lnTo>
                  <a:cubicBezTo>
                    <a:pt x="7297165" y="5815838"/>
                    <a:pt x="7289038" y="5823839"/>
                    <a:pt x="7279132" y="5823839"/>
                  </a:cubicBezTo>
                  <a:lnTo>
                    <a:pt x="18034" y="5823839"/>
                  </a:lnTo>
                  <a:cubicBezTo>
                    <a:pt x="8001" y="5823839"/>
                    <a:pt x="0" y="5815711"/>
                    <a:pt x="0" y="5805805"/>
                  </a:cubicBezTo>
                  <a:lnTo>
                    <a:pt x="0" y="18034"/>
                  </a:lnTo>
                  <a:cubicBezTo>
                    <a:pt x="0" y="8128"/>
                    <a:pt x="8128" y="0"/>
                    <a:pt x="18034" y="0"/>
                  </a:cubicBezTo>
                  <a:moveTo>
                    <a:pt x="18034" y="36068"/>
                  </a:moveTo>
                  <a:lnTo>
                    <a:pt x="18034" y="18034"/>
                  </a:lnTo>
                  <a:lnTo>
                    <a:pt x="36068" y="18034"/>
                  </a:lnTo>
                  <a:lnTo>
                    <a:pt x="36068" y="5805805"/>
                  </a:lnTo>
                  <a:lnTo>
                    <a:pt x="18034" y="5805805"/>
                  </a:lnTo>
                  <a:lnTo>
                    <a:pt x="18034" y="5787771"/>
                  </a:lnTo>
                  <a:lnTo>
                    <a:pt x="7279132" y="5787771"/>
                  </a:lnTo>
                  <a:lnTo>
                    <a:pt x="7279132" y="5805805"/>
                  </a:lnTo>
                  <a:lnTo>
                    <a:pt x="7261098" y="5805805"/>
                  </a:lnTo>
                  <a:lnTo>
                    <a:pt x="7261098" y="18034"/>
                  </a:lnTo>
                  <a:lnTo>
                    <a:pt x="7279132" y="18034"/>
                  </a:lnTo>
                  <a:lnTo>
                    <a:pt x="7279132" y="36068"/>
                  </a:lnTo>
                  <a:lnTo>
                    <a:pt x="18034" y="36068"/>
                  </a:lnTo>
                  <a:close/>
                </a:path>
              </a:pathLst>
            </a:custGeom>
            <a:solidFill>
              <a:srgbClr val="92D050"/>
            </a:solidFill>
          </p:spPr>
        </p:sp>
      </p:grpSp>
      <p:sp>
        <p:nvSpPr>
          <p:cNvPr id="12" name="AutoShape 12"/>
          <p:cNvSpPr/>
          <p:nvPr/>
        </p:nvSpPr>
        <p:spPr>
          <a:xfrm>
            <a:off x="3464560" y="2016400"/>
            <a:ext cx="60960" cy="2987040"/>
          </a:xfrm>
          <a:prstGeom prst="line">
            <a:avLst/>
          </a:prstGeom>
          <a:ln w="47625" cap="rnd">
            <a:solidFill>
              <a:srgbClr val="000000"/>
            </a:solidFill>
            <a:prstDash val="solid"/>
            <a:headEnd type="none" w="sm" len="sm"/>
            <a:tailEnd type="none" w="sm" len="sm"/>
          </a:ln>
        </p:spPr>
      </p:sp>
      <p:sp>
        <p:nvSpPr>
          <p:cNvPr id="13" name="AutoShape 13"/>
          <p:cNvSpPr/>
          <p:nvPr/>
        </p:nvSpPr>
        <p:spPr>
          <a:xfrm>
            <a:off x="3464560" y="4942480"/>
            <a:ext cx="3190240" cy="60960"/>
          </a:xfrm>
          <a:prstGeom prst="line">
            <a:avLst/>
          </a:prstGeom>
          <a:ln w="47625" cap="rnd">
            <a:solidFill>
              <a:srgbClr val="000000"/>
            </a:solidFill>
            <a:prstDash val="solid"/>
            <a:headEnd type="none" w="sm" len="sm"/>
            <a:tailEnd type="none" w="sm" len="sm"/>
          </a:ln>
        </p:spPr>
      </p:sp>
      <p:sp>
        <p:nvSpPr>
          <p:cNvPr id="14" name="AutoShape 14"/>
          <p:cNvSpPr/>
          <p:nvPr/>
        </p:nvSpPr>
        <p:spPr>
          <a:xfrm>
            <a:off x="3200400" y="2438357"/>
            <a:ext cx="589280" cy="20320"/>
          </a:xfrm>
          <a:prstGeom prst="line">
            <a:avLst/>
          </a:prstGeom>
          <a:ln w="19050" cap="rnd">
            <a:solidFill>
              <a:srgbClr val="000000"/>
            </a:solidFill>
            <a:prstDash val="solid"/>
            <a:headEnd type="none" w="sm" len="sm"/>
            <a:tailEnd type="none" w="sm" len="sm"/>
          </a:ln>
        </p:spPr>
      </p:sp>
      <p:sp>
        <p:nvSpPr>
          <p:cNvPr id="15" name="AutoShape 15"/>
          <p:cNvSpPr/>
          <p:nvPr/>
        </p:nvSpPr>
        <p:spPr>
          <a:xfrm>
            <a:off x="3200400" y="2844757"/>
            <a:ext cx="589280" cy="20320"/>
          </a:xfrm>
          <a:prstGeom prst="line">
            <a:avLst/>
          </a:prstGeom>
          <a:ln w="19050" cap="rnd">
            <a:solidFill>
              <a:srgbClr val="000000"/>
            </a:solidFill>
            <a:prstDash val="solid"/>
            <a:headEnd type="none" w="sm" len="sm"/>
            <a:tailEnd type="none" w="sm" len="sm"/>
          </a:ln>
        </p:spPr>
      </p:sp>
      <p:sp>
        <p:nvSpPr>
          <p:cNvPr id="16" name="AutoShape 16"/>
          <p:cNvSpPr/>
          <p:nvPr/>
        </p:nvSpPr>
        <p:spPr>
          <a:xfrm>
            <a:off x="3200400" y="3251157"/>
            <a:ext cx="589280" cy="20320"/>
          </a:xfrm>
          <a:prstGeom prst="line">
            <a:avLst/>
          </a:prstGeom>
          <a:ln w="19050" cap="rnd">
            <a:solidFill>
              <a:srgbClr val="000000"/>
            </a:solidFill>
            <a:prstDash val="solid"/>
            <a:headEnd type="none" w="sm" len="sm"/>
            <a:tailEnd type="none" w="sm" len="sm"/>
          </a:ln>
        </p:spPr>
      </p:sp>
      <p:sp>
        <p:nvSpPr>
          <p:cNvPr id="17" name="AutoShape 17"/>
          <p:cNvSpPr/>
          <p:nvPr/>
        </p:nvSpPr>
        <p:spPr>
          <a:xfrm>
            <a:off x="3200400" y="3657557"/>
            <a:ext cx="589280" cy="20320"/>
          </a:xfrm>
          <a:prstGeom prst="line">
            <a:avLst/>
          </a:prstGeom>
          <a:ln w="19050" cap="rnd">
            <a:solidFill>
              <a:srgbClr val="000000"/>
            </a:solidFill>
            <a:prstDash val="solid"/>
            <a:headEnd type="none" w="sm" len="sm"/>
            <a:tailEnd type="none" w="sm" len="sm"/>
          </a:ln>
        </p:spPr>
      </p:sp>
      <p:sp>
        <p:nvSpPr>
          <p:cNvPr id="18" name="AutoShape 18"/>
          <p:cNvSpPr/>
          <p:nvPr/>
        </p:nvSpPr>
        <p:spPr>
          <a:xfrm>
            <a:off x="3200400" y="4063957"/>
            <a:ext cx="589280" cy="20320"/>
          </a:xfrm>
          <a:prstGeom prst="line">
            <a:avLst/>
          </a:prstGeom>
          <a:ln w="19050" cap="rnd">
            <a:solidFill>
              <a:srgbClr val="000000"/>
            </a:solidFill>
            <a:prstDash val="solid"/>
            <a:headEnd type="none" w="sm" len="sm"/>
            <a:tailEnd type="none" w="sm" len="sm"/>
          </a:ln>
        </p:spPr>
      </p:sp>
      <p:sp>
        <p:nvSpPr>
          <p:cNvPr id="19" name="AutoShape 19"/>
          <p:cNvSpPr/>
          <p:nvPr/>
        </p:nvSpPr>
        <p:spPr>
          <a:xfrm>
            <a:off x="3200400" y="4470357"/>
            <a:ext cx="589280" cy="20320"/>
          </a:xfrm>
          <a:prstGeom prst="line">
            <a:avLst/>
          </a:prstGeom>
          <a:ln w="19050" cap="rnd">
            <a:solidFill>
              <a:srgbClr val="000000"/>
            </a:solidFill>
            <a:prstDash val="solid"/>
            <a:headEnd type="none" w="sm" len="sm"/>
            <a:tailEnd type="none" w="sm" len="sm"/>
          </a:ln>
        </p:spPr>
      </p:sp>
      <p:sp>
        <p:nvSpPr>
          <p:cNvPr id="20" name="AutoShape 20"/>
          <p:cNvSpPr/>
          <p:nvPr/>
        </p:nvSpPr>
        <p:spPr>
          <a:xfrm>
            <a:off x="3972560" y="4714197"/>
            <a:ext cx="20320" cy="508000"/>
          </a:xfrm>
          <a:prstGeom prst="line">
            <a:avLst/>
          </a:prstGeom>
          <a:ln w="19050" cap="rnd">
            <a:solidFill>
              <a:srgbClr val="000000"/>
            </a:solidFill>
            <a:prstDash val="solid"/>
            <a:headEnd type="none" w="sm" len="sm"/>
            <a:tailEnd type="none" w="sm" len="sm"/>
          </a:ln>
        </p:spPr>
      </p:sp>
      <p:sp>
        <p:nvSpPr>
          <p:cNvPr id="21" name="AutoShape 21"/>
          <p:cNvSpPr/>
          <p:nvPr/>
        </p:nvSpPr>
        <p:spPr>
          <a:xfrm>
            <a:off x="4297680" y="4714197"/>
            <a:ext cx="20320" cy="508000"/>
          </a:xfrm>
          <a:prstGeom prst="line">
            <a:avLst/>
          </a:prstGeom>
          <a:ln w="19050" cap="rnd">
            <a:solidFill>
              <a:srgbClr val="000000"/>
            </a:solidFill>
            <a:prstDash val="solid"/>
            <a:headEnd type="none" w="sm" len="sm"/>
            <a:tailEnd type="none" w="sm" len="sm"/>
          </a:ln>
        </p:spPr>
      </p:sp>
      <p:sp>
        <p:nvSpPr>
          <p:cNvPr id="22" name="AutoShape 22"/>
          <p:cNvSpPr/>
          <p:nvPr/>
        </p:nvSpPr>
        <p:spPr>
          <a:xfrm>
            <a:off x="4622800" y="4714197"/>
            <a:ext cx="20320" cy="508000"/>
          </a:xfrm>
          <a:prstGeom prst="line">
            <a:avLst/>
          </a:prstGeom>
          <a:ln w="19050" cap="rnd">
            <a:solidFill>
              <a:srgbClr val="000000"/>
            </a:solidFill>
            <a:prstDash val="solid"/>
            <a:headEnd type="none" w="sm" len="sm"/>
            <a:tailEnd type="none" w="sm" len="sm"/>
          </a:ln>
        </p:spPr>
      </p:sp>
      <p:sp>
        <p:nvSpPr>
          <p:cNvPr id="23" name="AutoShape 23"/>
          <p:cNvSpPr/>
          <p:nvPr/>
        </p:nvSpPr>
        <p:spPr>
          <a:xfrm>
            <a:off x="4947920" y="4714197"/>
            <a:ext cx="20320" cy="508000"/>
          </a:xfrm>
          <a:prstGeom prst="line">
            <a:avLst/>
          </a:prstGeom>
          <a:ln w="19050" cap="rnd">
            <a:solidFill>
              <a:srgbClr val="000000"/>
            </a:solidFill>
            <a:prstDash val="solid"/>
            <a:headEnd type="none" w="sm" len="sm"/>
            <a:tailEnd type="none" w="sm" len="sm"/>
          </a:ln>
        </p:spPr>
      </p:sp>
      <p:sp>
        <p:nvSpPr>
          <p:cNvPr id="24" name="AutoShape 24"/>
          <p:cNvSpPr/>
          <p:nvPr/>
        </p:nvSpPr>
        <p:spPr>
          <a:xfrm>
            <a:off x="5273040" y="4714197"/>
            <a:ext cx="20320" cy="508000"/>
          </a:xfrm>
          <a:prstGeom prst="line">
            <a:avLst/>
          </a:prstGeom>
          <a:ln w="19050" cap="rnd">
            <a:solidFill>
              <a:srgbClr val="000000"/>
            </a:solidFill>
            <a:prstDash val="solid"/>
            <a:headEnd type="none" w="sm" len="sm"/>
            <a:tailEnd type="none" w="sm" len="sm"/>
          </a:ln>
        </p:spPr>
      </p:sp>
      <p:sp>
        <p:nvSpPr>
          <p:cNvPr id="25" name="AutoShape 25"/>
          <p:cNvSpPr/>
          <p:nvPr/>
        </p:nvSpPr>
        <p:spPr>
          <a:xfrm>
            <a:off x="5598160" y="4714197"/>
            <a:ext cx="20320" cy="508000"/>
          </a:xfrm>
          <a:prstGeom prst="line">
            <a:avLst/>
          </a:prstGeom>
          <a:ln w="19050" cap="rnd">
            <a:solidFill>
              <a:srgbClr val="000000"/>
            </a:solidFill>
            <a:prstDash val="solid"/>
            <a:headEnd type="none" w="sm" len="sm"/>
            <a:tailEnd type="none" w="sm" len="sm"/>
          </a:ln>
        </p:spPr>
      </p:sp>
      <p:sp>
        <p:nvSpPr>
          <p:cNvPr id="26" name="AutoShape 26"/>
          <p:cNvSpPr/>
          <p:nvPr/>
        </p:nvSpPr>
        <p:spPr>
          <a:xfrm>
            <a:off x="5923280" y="4714197"/>
            <a:ext cx="20320" cy="508000"/>
          </a:xfrm>
          <a:prstGeom prst="line">
            <a:avLst/>
          </a:prstGeom>
          <a:ln w="19050" cap="rnd">
            <a:solidFill>
              <a:srgbClr val="000000"/>
            </a:solidFill>
            <a:prstDash val="solid"/>
            <a:headEnd type="none" w="sm" len="sm"/>
            <a:tailEnd type="none" w="sm" len="sm"/>
          </a:ln>
        </p:spPr>
      </p:sp>
      <p:sp>
        <p:nvSpPr>
          <p:cNvPr id="27" name="AutoShape 27"/>
          <p:cNvSpPr/>
          <p:nvPr/>
        </p:nvSpPr>
        <p:spPr>
          <a:xfrm>
            <a:off x="6248400" y="4714197"/>
            <a:ext cx="20320" cy="508000"/>
          </a:xfrm>
          <a:prstGeom prst="line">
            <a:avLst/>
          </a:prstGeom>
          <a:ln w="19050" cap="rnd">
            <a:solidFill>
              <a:srgbClr val="000000"/>
            </a:solidFill>
            <a:prstDash val="solid"/>
            <a:headEnd type="none" w="sm" len="sm"/>
            <a:tailEnd type="none" w="sm" len="sm"/>
          </a:ln>
        </p:spPr>
      </p:sp>
      <p:sp>
        <p:nvSpPr>
          <p:cNvPr id="28" name="AutoShape 28"/>
          <p:cNvSpPr/>
          <p:nvPr/>
        </p:nvSpPr>
        <p:spPr>
          <a:xfrm flipV="1">
            <a:off x="3520440" y="3489917"/>
            <a:ext cx="1209040" cy="1493520"/>
          </a:xfrm>
          <a:prstGeom prst="line">
            <a:avLst/>
          </a:prstGeom>
          <a:ln w="19050" cap="rnd">
            <a:solidFill>
              <a:srgbClr val="C0504D"/>
            </a:solidFill>
            <a:prstDash val="solid"/>
            <a:headEnd type="none" w="sm" len="sm"/>
            <a:tailEnd type="none" w="sm" len="sm"/>
          </a:ln>
        </p:spPr>
      </p:sp>
      <p:sp>
        <p:nvSpPr>
          <p:cNvPr id="29" name="AutoShape 29"/>
          <p:cNvSpPr/>
          <p:nvPr/>
        </p:nvSpPr>
        <p:spPr>
          <a:xfrm>
            <a:off x="4699001" y="3489917"/>
            <a:ext cx="477519" cy="562526"/>
          </a:xfrm>
          <a:prstGeom prst="line">
            <a:avLst/>
          </a:prstGeom>
          <a:ln w="19050" cap="rnd">
            <a:solidFill>
              <a:srgbClr val="C0504D"/>
            </a:solidFill>
            <a:prstDash val="solid"/>
            <a:headEnd type="none" w="sm" len="sm"/>
            <a:tailEnd type="none" w="sm" len="sm"/>
          </a:ln>
        </p:spPr>
      </p:sp>
      <p:sp>
        <p:nvSpPr>
          <p:cNvPr id="30" name="AutoShape 30"/>
          <p:cNvSpPr/>
          <p:nvPr/>
        </p:nvSpPr>
        <p:spPr>
          <a:xfrm flipV="1">
            <a:off x="5125720" y="2563819"/>
            <a:ext cx="1209040" cy="1493520"/>
          </a:xfrm>
          <a:prstGeom prst="line">
            <a:avLst/>
          </a:prstGeom>
          <a:ln w="19050" cap="rnd">
            <a:solidFill>
              <a:srgbClr val="C0504D"/>
            </a:solidFill>
            <a:prstDash val="solid"/>
            <a:headEnd type="none" w="sm" len="sm"/>
            <a:tailEnd type="none" w="sm" len="sm"/>
          </a:ln>
        </p:spPr>
      </p:sp>
      <p:sp>
        <p:nvSpPr>
          <p:cNvPr id="31" name="TextBox 31"/>
          <p:cNvSpPr txBox="1"/>
          <p:nvPr/>
        </p:nvSpPr>
        <p:spPr>
          <a:xfrm>
            <a:off x="3870960" y="5302123"/>
            <a:ext cx="2357120" cy="335344"/>
          </a:xfrm>
          <a:prstGeom prst="rect">
            <a:avLst/>
          </a:prstGeom>
        </p:spPr>
        <p:txBody>
          <a:bodyPr lIns="0" tIns="0" rIns="0" bIns="0" rtlCol="0" anchor="t">
            <a:spAutoFit/>
          </a:bodyPr>
          <a:lstStyle/>
          <a:p>
            <a:pPr algn="ctr">
              <a:lnSpc>
                <a:spcPts val="2560"/>
              </a:lnSpc>
            </a:pPr>
            <a:r>
              <a:rPr lang="en-US" sz="2133" spc="-85">
                <a:solidFill>
                  <a:srgbClr val="FF0000"/>
                </a:solidFill>
                <a:latin typeface="Open Sans"/>
              </a:rPr>
              <a:t>Time (min)</a:t>
            </a:r>
          </a:p>
        </p:txBody>
      </p:sp>
      <p:sp>
        <p:nvSpPr>
          <p:cNvPr id="32" name="TextBox 32"/>
          <p:cNvSpPr txBox="1"/>
          <p:nvPr/>
        </p:nvSpPr>
        <p:spPr>
          <a:xfrm rot="-5400000">
            <a:off x="2255552" y="3296845"/>
            <a:ext cx="1361440" cy="335344"/>
          </a:xfrm>
          <a:prstGeom prst="rect">
            <a:avLst/>
          </a:prstGeom>
        </p:spPr>
        <p:txBody>
          <a:bodyPr lIns="0" tIns="0" rIns="0" bIns="0" rtlCol="0" anchor="t">
            <a:spAutoFit/>
          </a:bodyPr>
          <a:lstStyle/>
          <a:p>
            <a:pPr algn="ctr">
              <a:lnSpc>
                <a:spcPts val="2560"/>
              </a:lnSpc>
            </a:pPr>
            <a:r>
              <a:rPr lang="en-US" sz="2133" spc="-85">
                <a:solidFill>
                  <a:srgbClr val="FF0000"/>
                </a:solidFill>
                <a:latin typeface="Open Sans"/>
              </a:rPr>
              <a:t>Weight (kg)</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8FBF26"/>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sp>
        <p:nvSpPr>
          <p:cNvPr id="7" name="Freeform 7"/>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sp>
        <p:nvSpPr>
          <p:cNvPr id="8" name="TextBox 8"/>
          <p:cNvSpPr txBox="1"/>
          <p:nvPr/>
        </p:nvSpPr>
        <p:spPr>
          <a:xfrm>
            <a:off x="-219608" y="703213"/>
            <a:ext cx="10192815" cy="1035412"/>
          </a:xfrm>
          <a:prstGeom prst="rect">
            <a:avLst/>
          </a:prstGeom>
        </p:spPr>
        <p:txBody>
          <a:bodyPr lIns="0" tIns="0" rIns="0" bIns="0" rtlCol="0" anchor="t">
            <a:spAutoFit/>
          </a:bodyPr>
          <a:lstStyle/>
          <a:p>
            <a:pPr algn="ctr">
              <a:lnSpc>
                <a:spcPts val="4095"/>
              </a:lnSpc>
            </a:pPr>
            <a:r>
              <a:rPr lang="en-US" sz="3413" dirty="0">
                <a:solidFill>
                  <a:srgbClr val="FFFFFF"/>
                </a:solidFill>
                <a:latin typeface="Arial Black" panose="020B0A04020102020204" pitchFamily="34" charset="0"/>
              </a:rPr>
              <a:t>Questions to </a:t>
            </a:r>
            <a:r>
              <a:rPr lang="en-US" sz="3200" dirty="0">
                <a:solidFill>
                  <a:srgbClr val="FFFFFF"/>
                </a:solidFill>
                <a:latin typeface="Arial Black" panose="020B0A04020102020204" pitchFamily="34" charset="0"/>
              </a:rPr>
              <a:t>Ask</a:t>
            </a:r>
            <a:r>
              <a:rPr lang="en-US" sz="3413" dirty="0">
                <a:solidFill>
                  <a:srgbClr val="FFFFFF"/>
                </a:solidFill>
                <a:latin typeface="Arial Black" panose="020B0A04020102020204" pitchFamily="34" charset="0"/>
              </a:rPr>
              <a:t> about Charts/Graphs</a:t>
            </a:r>
          </a:p>
          <a:p>
            <a:pPr algn="l">
              <a:lnSpc>
                <a:spcPts val="4095"/>
              </a:lnSpc>
            </a:pPr>
            <a:endParaRPr lang="en-US" sz="3413" dirty="0">
              <a:solidFill>
                <a:srgbClr val="FFFFFF"/>
              </a:solidFill>
              <a:latin typeface="Arial Black" panose="020B0A04020102020204" pitchFamily="34" charset="0"/>
            </a:endParaRPr>
          </a:p>
        </p:txBody>
      </p:sp>
      <p:grpSp>
        <p:nvGrpSpPr>
          <p:cNvPr id="9" name="Group 9"/>
          <p:cNvGrpSpPr/>
          <p:nvPr/>
        </p:nvGrpSpPr>
        <p:grpSpPr>
          <a:xfrm>
            <a:off x="2140373" y="1678724"/>
            <a:ext cx="5472853" cy="4367857"/>
            <a:chOff x="0" y="0"/>
            <a:chExt cx="7297138" cy="5823809"/>
          </a:xfrm>
        </p:grpSpPr>
        <p:sp>
          <p:nvSpPr>
            <p:cNvPr id="10" name="Freeform 10"/>
            <p:cNvSpPr/>
            <p:nvPr/>
          </p:nvSpPr>
          <p:spPr>
            <a:xfrm>
              <a:off x="18034" y="18034"/>
              <a:ext cx="7261098" cy="5787771"/>
            </a:xfrm>
            <a:custGeom>
              <a:avLst/>
              <a:gdLst/>
              <a:ahLst/>
              <a:cxnLst/>
              <a:rect l="l" t="t" r="r" b="b"/>
              <a:pathLst>
                <a:path w="7261098" h="5787771">
                  <a:moveTo>
                    <a:pt x="0" y="0"/>
                  </a:moveTo>
                  <a:lnTo>
                    <a:pt x="7261098" y="0"/>
                  </a:lnTo>
                  <a:lnTo>
                    <a:pt x="7261098" y="5787771"/>
                  </a:lnTo>
                  <a:lnTo>
                    <a:pt x="0" y="5787771"/>
                  </a:lnTo>
                  <a:close/>
                </a:path>
              </a:pathLst>
            </a:custGeom>
            <a:solidFill>
              <a:srgbClr val="FFFFFF"/>
            </a:solidFill>
          </p:spPr>
        </p:sp>
        <p:sp>
          <p:nvSpPr>
            <p:cNvPr id="11" name="Freeform 11"/>
            <p:cNvSpPr/>
            <p:nvPr/>
          </p:nvSpPr>
          <p:spPr>
            <a:xfrm>
              <a:off x="0" y="0"/>
              <a:ext cx="7297165" cy="5823839"/>
            </a:xfrm>
            <a:custGeom>
              <a:avLst/>
              <a:gdLst/>
              <a:ahLst/>
              <a:cxnLst/>
              <a:rect l="l" t="t" r="r" b="b"/>
              <a:pathLst>
                <a:path w="7297165" h="5823839">
                  <a:moveTo>
                    <a:pt x="18034" y="0"/>
                  </a:moveTo>
                  <a:lnTo>
                    <a:pt x="7279132" y="0"/>
                  </a:lnTo>
                  <a:cubicBezTo>
                    <a:pt x="7289164" y="0"/>
                    <a:pt x="7297165" y="8128"/>
                    <a:pt x="7297165" y="18034"/>
                  </a:cubicBezTo>
                  <a:lnTo>
                    <a:pt x="7297165" y="5805805"/>
                  </a:lnTo>
                  <a:cubicBezTo>
                    <a:pt x="7297165" y="5815838"/>
                    <a:pt x="7289038" y="5823839"/>
                    <a:pt x="7279132" y="5823839"/>
                  </a:cubicBezTo>
                  <a:lnTo>
                    <a:pt x="18034" y="5823839"/>
                  </a:lnTo>
                  <a:cubicBezTo>
                    <a:pt x="8001" y="5823839"/>
                    <a:pt x="0" y="5815711"/>
                    <a:pt x="0" y="5805805"/>
                  </a:cubicBezTo>
                  <a:lnTo>
                    <a:pt x="0" y="18034"/>
                  </a:lnTo>
                  <a:cubicBezTo>
                    <a:pt x="0" y="8128"/>
                    <a:pt x="8128" y="0"/>
                    <a:pt x="18034" y="0"/>
                  </a:cubicBezTo>
                  <a:moveTo>
                    <a:pt x="18034" y="36068"/>
                  </a:moveTo>
                  <a:lnTo>
                    <a:pt x="18034" y="18034"/>
                  </a:lnTo>
                  <a:lnTo>
                    <a:pt x="36068" y="18034"/>
                  </a:lnTo>
                  <a:lnTo>
                    <a:pt x="36068" y="5805805"/>
                  </a:lnTo>
                  <a:lnTo>
                    <a:pt x="18034" y="5805805"/>
                  </a:lnTo>
                  <a:lnTo>
                    <a:pt x="18034" y="5787771"/>
                  </a:lnTo>
                  <a:lnTo>
                    <a:pt x="7279132" y="5787771"/>
                  </a:lnTo>
                  <a:lnTo>
                    <a:pt x="7279132" y="5805805"/>
                  </a:lnTo>
                  <a:lnTo>
                    <a:pt x="7261098" y="5805805"/>
                  </a:lnTo>
                  <a:lnTo>
                    <a:pt x="7261098" y="18034"/>
                  </a:lnTo>
                  <a:lnTo>
                    <a:pt x="7279132" y="18034"/>
                  </a:lnTo>
                  <a:lnTo>
                    <a:pt x="7279132" y="36068"/>
                  </a:lnTo>
                  <a:lnTo>
                    <a:pt x="18034" y="36068"/>
                  </a:lnTo>
                  <a:close/>
                </a:path>
              </a:pathLst>
            </a:custGeom>
            <a:solidFill>
              <a:srgbClr val="92D050"/>
            </a:solidFill>
          </p:spPr>
        </p:sp>
      </p:grpSp>
      <p:sp>
        <p:nvSpPr>
          <p:cNvPr id="12" name="AutoShape 12"/>
          <p:cNvSpPr/>
          <p:nvPr/>
        </p:nvSpPr>
        <p:spPr>
          <a:xfrm>
            <a:off x="3464560" y="2016400"/>
            <a:ext cx="60960" cy="2987040"/>
          </a:xfrm>
          <a:prstGeom prst="line">
            <a:avLst/>
          </a:prstGeom>
          <a:ln w="47625" cap="rnd">
            <a:solidFill>
              <a:srgbClr val="000000"/>
            </a:solidFill>
            <a:prstDash val="solid"/>
            <a:headEnd type="none" w="sm" len="sm"/>
            <a:tailEnd type="none" w="sm" len="sm"/>
          </a:ln>
        </p:spPr>
      </p:sp>
      <p:sp>
        <p:nvSpPr>
          <p:cNvPr id="13" name="AutoShape 13"/>
          <p:cNvSpPr/>
          <p:nvPr/>
        </p:nvSpPr>
        <p:spPr>
          <a:xfrm>
            <a:off x="3464560" y="4942480"/>
            <a:ext cx="3190240" cy="60960"/>
          </a:xfrm>
          <a:prstGeom prst="line">
            <a:avLst/>
          </a:prstGeom>
          <a:ln w="47625" cap="rnd">
            <a:solidFill>
              <a:srgbClr val="000000"/>
            </a:solidFill>
            <a:prstDash val="solid"/>
            <a:headEnd type="none" w="sm" len="sm"/>
            <a:tailEnd type="none" w="sm" len="sm"/>
          </a:ln>
        </p:spPr>
      </p:sp>
      <p:sp>
        <p:nvSpPr>
          <p:cNvPr id="14" name="AutoShape 14"/>
          <p:cNvSpPr/>
          <p:nvPr/>
        </p:nvSpPr>
        <p:spPr>
          <a:xfrm>
            <a:off x="3200400" y="2438357"/>
            <a:ext cx="589280" cy="20320"/>
          </a:xfrm>
          <a:prstGeom prst="line">
            <a:avLst/>
          </a:prstGeom>
          <a:ln w="19050" cap="rnd">
            <a:solidFill>
              <a:srgbClr val="000000"/>
            </a:solidFill>
            <a:prstDash val="solid"/>
            <a:headEnd type="none" w="sm" len="sm"/>
            <a:tailEnd type="none" w="sm" len="sm"/>
          </a:ln>
        </p:spPr>
      </p:sp>
      <p:sp>
        <p:nvSpPr>
          <p:cNvPr id="15" name="AutoShape 15"/>
          <p:cNvSpPr/>
          <p:nvPr/>
        </p:nvSpPr>
        <p:spPr>
          <a:xfrm>
            <a:off x="3200400" y="2844757"/>
            <a:ext cx="589280" cy="20320"/>
          </a:xfrm>
          <a:prstGeom prst="line">
            <a:avLst/>
          </a:prstGeom>
          <a:ln w="19050" cap="rnd">
            <a:solidFill>
              <a:srgbClr val="000000"/>
            </a:solidFill>
            <a:prstDash val="solid"/>
            <a:headEnd type="none" w="sm" len="sm"/>
            <a:tailEnd type="none" w="sm" len="sm"/>
          </a:ln>
        </p:spPr>
      </p:sp>
      <p:sp>
        <p:nvSpPr>
          <p:cNvPr id="16" name="AutoShape 16"/>
          <p:cNvSpPr/>
          <p:nvPr/>
        </p:nvSpPr>
        <p:spPr>
          <a:xfrm>
            <a:off x="3200400" y="3251157"/>
            <a:ext cx="589280" cy="20320"/>
          </a:xfrm>
          <a:prstGeom prst="line">
            <a:avLst/>
          </a:prstGeom>
          <a:ln w="19050" cap="rnd">
            <a:solidFill>
              <a:srgbClr val="000000"/>
            </a:solidFill>
            <a:prstDash val="solid"/>
            <a:headEnd type="none" w="sm" len="sm"/>
            <a:tailEnd type="none" w="sm" len="sm"/>
          </a:ln>
        </p:spPr>
      </p:sp>
      <p:sp>
        <p:nvSpPr>
          <p:cNvPr id="17" name="AutoShape 17"/>
          <p:cNvSpPr/>
          <p:nvPr/>
        </p:nvSpPr>
        <p:spPr>
          <a:xfrm>
            <a:off x="3200400" y="3657557"/>
            <a:ext cx="589280" cy="20320"/>
          </a:xfrm>
          <a:prstGeom prst="line">
            <a:avLst/>
          </a:prstGeom>
          <a:ln w="19050" cap="rnd">
            <a:solidFill>
              <a:srgbClr val="000000"/>
            </a:solidFill>
            <a:prstDash val="solid"/>
            <a:headEnd type="none" w="sm" len="sm"/>
            <a:tailEnd type="none" w="sm" len="sm"/>
          </a:ln>
        </p:spPr>
      </p:sp>
      <p:sp>
        <p:nvSpPr>
          <p:cNvPr id="18" name="AutoShape 18"/>
          <p:cNvSpPr/>
          <p:nvPr/>
        </p:nvSpPr>
        <p:spPr>
          <a:xfrm>
            <a:off x="3200400" y="4063957"/>
            <a:ext cx="589280" cy="20320"/>
          </a:xfrm>
          <a:prstGeom prst="line">
            <a:avLst/>
          </a:prstGeom>
          <a:ln w="19050" cap="rnd">
            <a:solidFill>
              <a:srgbClr val="000000"/>
            </a:solidFill>
            <a:prstDash val="solid"/>
            <a:headEnd type="none" w="sm" len="sm"/>
            <a:tailEnd type="none" w="sm" len="sm"/>
          </a:ln>
        </p:spPr>
      </p:sp>
      <p:sp>
        <p:nvSpPr>
          <p:cNvPr id="19" name="AutoShape 19"/>
          <p:cNvSpPr/>
          <p:nvPr/>
        </p:nvSpPr>
        <p:spPr>
          <a:xfrm>
            <a:off x="3200400" y="4470357"/>
            <a:ext cx="589280" cy="20320"/>
          </a:xfrm>
          <a:prstGeom prst="line">
            <a:avLst/>
          </a:prstGeom>
          <a:ln w="19050" cap="rnd">
            <a:solidFill>
              <a:srgbClr val="000000"/>
            </a:solidFill>
            <a:prstDash val="solid"/>
            <a:headEnd type="none" w="sm" len="sm"/>
            <a:tailEnd type="none" w="sm" len="sm"/>
          </a:ln>
        </p:spPr>
      </p:sp>
      <p:sp>
        <p:nvSpPr>
          <p:cNvPr id="20" name="AutoShape 20"/>
          <p:cNvSpPr/>
          <p:nvPr/>
        </p:nvSpPr>
        <p:spPr>
          <a:xfrm>
            <a:off x="3972560" y="4714197"/>
            <a:ext cx="20320" cy="508000"/>
          </a:xfrm>
          <a:prstGeom prst="line">
            <a:avLst/>
          </a:prstGeom>
          <a:ln w="19050" cap="rnd">
            <a:solidFill>
              <a:srgbClr val="000000"/>
            </a:solidFill>
            <a:prstDash val="solid"/>
            <a:headEnd type="none" w="sm" len="sm"/>
            <a:tailEnd type="none" w="sm" len="sm"/>
          </a:ln>
        </p:spPr>
      </p:sp>
      <p:sp>
        <p:nvSpPr>
          <p:cNvPr id="21" name="AutoShape 21"/>
          <p:cNvSpPr/>
          <p:nvPr/>
        </p:nvSpPr>
        <p:spPr>
          <a:xfrm>
            <a:off x="4297680" y="4714197"/>
            <a:ext cx="20320" cy="508000"/>
          </a:xfrm>
          <a:prstGeom prst="line">
            <a:avLst/>
          </a:prstGeom>
          <a:ln w="19050" cap="rnd">
            <a:solidFill>
              <a:srgbClr val="000000"/>
            </a:solidFill>
            <a:prstDash val="solid"/>
            <a:headEnd type="none" w="sm" len="sm"/>
            <a:tailEnd type="none" w="sm" len="sm"/>
          </a:ln>
        </p:spPr>
      </p:sp>
      <p:sp>
        <p:nvSpPr>
          <p:cNvPr id="22" name="AutoShape 22"/>
          <p:cNvSpPr/>
          <p:nvPr/>
        </p:nvSpPr>
        <p:spPr>
          <a:xfrm>
            <a:off x="4622800" y="4714197"/>
            <a:ext cx="20320" cy="508000"/>
          </a:xfrm>
          <a:prstGeom prst="line">
            <a:avLst/>
          </a:prstGeom>
          <a:ln w="19050" cap="rnd">
            <a:solidFill>
              <a:srgbClr val="000000"/>
            </a:solidFill>
            <a:prstDash val="solid"/>
            <a:headEnd type="none" w="sm" len="sm"/>
            <a:tailEnd type="none" w="sm" len="sm"/>
          </a:ln>
        </p:spPr>
      </p:sp>
      <p:sp>
        <p:nvSpPr>
          <p:cNvPr id="23" name="AutoShape 23"/>
          <p:cNvSpPr/>
          <p:nvPr/>
        </p:nvSpPr>
        <p:spPr>
          <a:xfrm>
            <a:off x="4947920" y="4714197"/>
            <a:ext cx="20320" cy="508000"/>
          </a:xfrm>
          <a:prstGeom prst="line">
            <a:avLst/>
          </a:prstGeom>
          <a:ln w="19050" cap="rnd">
            <a:solidFill>
              <a:srgbClr val="000000"/>
            </a:solidFill>
            <a:prstDash val="solid"/>
            <a:headEnd type="none" w="sm" len="sm"/>
            <a:tailEnd type="none" w="sm" len="sm"/>
          </a:ln>
        </p:spPr>
      </p:sp>
      <p:sp>
        <p:nvSpPr>
          <p:cNvPr id="24" name="AutoShape 24"/>
          <p:cNvSpPr/>
          <p:nvPr/>
        </p:nvSpPr>
        <p:spPr>
          <a:xfrm>
            <a:off x="5273040" y="4714197"/>
            <a:ext cx="20320" cy="508000"/>
          </a:xfrm>
          <a:prstGeom prst="line">
            <a:avLst/>
          </a:prstGeom>
          <a:ln w="19050" cap="rnd">
            <a:solidFill>
              <a:srgbClr val="000000"/>
            </a:solidFill>
            <a:prstDash val="solid"/>
            <a:headEnd type="none" w="sm" len="sm"/>
            <a:tailEnd type="none" w="sm" len="sm"/>
          </a:ln>
        </p:spPr>
      </p:sp>
      <p:sp>
        <p:nvSpPr>
          <p:cNvPr id="25" name="AutoShape 25"/>
          <p:cNvSpPr/>
          <p:nvPr/>
        </p:nvSpPr>
        <p:spPr>
          <a:xfrm>
            <a:off x="5598160" y="4714197"/>
            <a:ext cx="20320" cy="508000"/>
          </a:xfrm>
          <a:prstGeom prst="line">
            <a:avLst/>
          </a:prstGeom>
          <a:ln w="19050" cap="rnd">
            <a:solidFill>
              <a:srgbClr val="000000"/>
            </a:solidFill>
            <a:prstDash val="solid"/>
            <a:headEnd type="none" w="sm" len="sm"/>
            <a:tailEnd type="none" w="sm" len="sm"/>
          </a:ln>
        </p:spPr>
      </p:sp>
      <p:sp>
        <p:nvSpPr>
          <p:cNvPr id="26" name="AutoShape 26"/>
          <p:cNvSpPr/>
          <p:nvPr/>
        </p:nvSpPr>
        <p:spPr>
          <a:xfrm>
            <a:off x="5923280" y="4714197"/>
            <a:ext cx="20320" cy="508000"/>
          </a:xfrm>
          <a:prstGeom prst="line">
            <a:avLst/>
          </a:prstGeom>
          <a:ln w="19050" cap="rnd">
            <a:solidFill>
              <a:srgbClr val="000000"/>
            </a:solidFill>
            <a:prstDash val="solid"/>
            <a:headEnd type="none" w="sm" len="sm"/>
            <a:tailEnd type="none" w="sm" len="sm"/>
          </a:ln>
        </p:spPr>
      </p:sp>
      <p:sp>
        <p:nvSpPr>
          <p:cNvPr id="27" name="AutoShape 27"/>
          <p:cNvSpPr/>
          <p:nvPr/>
        </p:nvSpPr>
        <p:spPr>
          <a:xfrm>
            <a:off x="6248400" y="4714197"/>
            <a:ext cx="20320" cy="508000"/>
          </a:xfrm>
          <a:prstGeom prst="line">
            <a:avLst/>
          </a:prstGeom>
          <a:ln w="19050" cap="rnd">
            <a:solidFill>
              <a:srgbClr val="000000"/>
            </a:solidFill>
            <a:prstDash val="solid"/>
            <a:headEnd type="none" w="sm" len="sm"/>
            <a:tailEnd type="none" w="sm" len="sm"/>
          </a:ln>
        </p:spPr>
      </p:sp>
      <p:sp>
        <p:nvSpPr>
          <p:cNvPr id="28" name="AutoShape 28"/>
          <p:cNvSpPr/>
          <p:nvPr/>
        </p:nvSpPr>
        <p:spPr>
          <a:xfrm flipV="1">
            <a:off x="3520440" y="3489917"/>
            <a:ext cx="1209040" cy="1493520"/>
          </a:xfrm>
          <a:prstGeom prst="line">
            <a:avLst/>
          </a:prstGeom>
          <a:ln w="19050" cap="rnd">
            <a:solidFill>
              <a:srgbClr val="C0504D"/>
            </a:solidFill>
            <a:prstDash val="solid"/>
            <a:headEnd type="none" w="sm" len="sm"/>
            <a:tailEnd type="none" w="sm" len="sm"/>
          </a:ln>
        </p:spPr>
      </p:sp>
      <p:sp>
        <p:nvSpPr>
          <p:cNvPr id="29" name="AutoShape 29"/>
          <p:cNvSpPr/>
          <p:nvPr/>
        </p:nvSpPr>
        <p:spPr>
          <a:xfrm>
            <a:off x="4699001" y="3489917"/>
            <a:ext cx="477519" cy="562526"/>
          </a:xfrm>
          <a:prstGeom prst="line">
            <a:avLst/>
          </a:prstGeom>
          <a:ln w="19050" cap="rnd">
            <a:solidFill>
              <a:srgbClr val="C0504D"/>
            </a:solidFill>
            <a:prstDash val="solid"/>
            <a:headEnd type="none" w="sm" len="sm"/>
            <a:tailEnd type="none" w="sm" len="sm"/>
          </a:ln>
        </p:spPr>
      </p:sp>
      <p:sp>
        <p:nvSpPr>
          <p:cNvPr id="30" name="AutoShape 30"/>
          <p:cNvSpPr/>
          <p:nvPr/>
        </p:nvSpPr>
        <p:spPr>
          <a:xfrm flipV="1">
            <a:off x="5125720" y="2563819"/>
            <a:ext cx="1209040" cy="1493520"/>
          </a:xfrm>
          <a:prstGeom prst="line">
            <a:avLst/>
          </a:prstGeom>
          <a:ln w="19050" cap="rnd">
            <a:solidFill>
              <a:srgbClr val="C0504D"/>
            </a:solidFill>
            <a:prstDash val="solid"/>
            <a:headEnd type="none" w="sm" len="sm"/>
            <a:tailEnd type="none" w="sm" len="sm"/>
          </a:ln>
        </p:spPr>
      </p:sp>
      <p:sp>
        <p:nvSpPr>
          <p:cNvPr id="31" name="TextBox 31"/>
          <p:cNvSpPr txBox="1"/>
          <p:nvPr/>
        </p:nvSpPr>
        <p:spPr>
          <a:xfrm>
            <a:off x="3870960" y="5302123"/>
            <a:ext cx="2357120" cy="335344"/>
          </a:xfrm>
          <a:prstGeom prst="rect">
            <a:avLst/>
          </a:prstGeom>
        </p:spPr>
        <p:txBody>
          <a:bodyPr lIns="0" tIns="0" rIns="0" bIns="0" rtlCol="0" anchor="t">
            <a:spAutoFit/>
          </a:bodyPr>
          <a:lstStyle/>
          <a:p>
            <a:pPr algn="ctr">
              <a:lnSpc>
                <a:spcPts val="2560"/>
              </a:lnSpc>
            </a:pPr>
            <a:r>
              <a:rPr lang="en-US" sz="2133" spc="-85">
                <a:solidFill>
                  <a:srgbClr val="FF0000"/>
                </a:solidFill>
                <a:latin typeface="Open Sans"/>
              </a:rPr>
              <a:t>Color</a:t>
            </a:r>
          </a:p>
        </p:txBody>
      </p:sp>
      <p:sp>
        <p:nvSpPr>
          <p:cNvPr id="32" name="TextBox 32"/>
          <p:cNvSpPr txBox="1"/>
          <p:nvPr/>
        </p:nvSpPr>
        <p:spPr>
          <a:xfrm rot="-5400000">
            <a:off x="2255552" y="3296845"/>
            <a:ext cx="1361440" cy="335344"/>
          </a:xfrm>
          <a:prstGeom prst="rect">
            <a:avLst/>
          </a:prstGeom>
        </p:spPr>
        <p:txBody>
          <a:bodyPr lIns="0" tIns="0" rIns="0" bIns="0" rtlCol="0" anchor="t">
            <a:spAutoFit/>
          </a:bodyPr>
          <a:lstStyle/>
          <a:p>
            <a:pPr algn="ctr">
              <a:lnSpc>
                <a:spcPts val="2560"/>
              </a:lnSpc>
            </a:pPr>
            <a:r>
              <a:rPr lang="en-US" sz="2133" spc="-85">
                <a:solidFill>
                  <a:srgbClr val="FF0000"/>
                </a:solidFill>
                <a:latin typeface="Open Sans"/>
              </a:rPr>
              <a:t>Weight (kg)</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sp>
        <p:nvSpPr>
          <p:cNvPr id="7" name="Freeform 7"/>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grpSp>
        <p:nvGrpSpPr>
          <p:cNvPr id="8" name="Group 8"/>
          <p:cNvGrpSpPr/>
          <p:nvPr/>
        </p:nvGrpSpPr>
        <p:grpSpPr>
          <a:xfrm>
            <a:off x="-647805" y="497730"/>
            <a:ext cx="9591227" cy="1313363"/>
            <a:chOff x="0" y="0"/>
            <a:chExt cx="3552306" cy="486431"/>
          </a:xfrm>
        </p:grpSpPr>
        <p:sp>
          <p:nvSpPr>
            <p:cNvPr id="9" name="Freeform 9"/>
            <p:cNvSpPr/>
            <p:nvPr/>
          </p:nvSpPr>
          <p:spPr>
            <a:xfrm>
              <a:off x="0" y="0"/>
              <a:ext cx="3552306" cy="486431"/>
            </a:xfrm>
            <a:custGeom>
              <a:avLst/>
              <a:gdLst/>
              <a:ahLst/>
              <a:cxnLst/>
              <a:rect l="l" t="t" r="r" b="b"/>
              <a:pathLst>
                <a:path w="3552306" h="486431">
                  <a:moveTo>
                    <a:pt x="80719" y="0"/>
                  </a:moveTo>
                  <a:lnTo>
                    <a:pt x="3471588" y="0"/>
                  </a:lnTo>
                  <a:cubicBezTo>
                    <a:pt x="3516168" y="0"/>
                    <a:pt x="3552306" y="36139"/>
                    <a:pt x="3552306" y="80719"/>
                  </a:cubicBezTo>
                  <a:lnTo>
                    <a:pt x="3552306" y="405712"/>
                  </a:lnTo>
                  <a:cubicBezTo>
                    <a:pt x="3552306" y="450292"/>
                    <a:pt x="3516168" y="486431"/>
                    <a:pt x="3471588" y="486431"/>
                  </a:cubicBezTo>
                  <a:lnTo>
                    <a:pt x="80719" y="486431"/>
                  </a:lnTo>
                  <a:cubicBezTo>
                    <a:pt x="36139" y="486431"/>
                    <a:pt x="0" y="450292"/>
                    <a:pt x="0" y="405712"/>
                  </a:cubicBezTo>
                  <a:lnTo>
                    <a:pt x="0" y="80719"/>
                  </a:lnTo>
                  <a:cubicBezTo>
                    <a:pt x="0" y="36139"/>
                    <a:pt x="36139" y="0"/>
                    <a:pt x="80719" y="0"/>
                  </a:cubicBezTo>
                  <a:close/>
                </a:path>
              </a:pathLst>
            </a:custGeom>
            <a:solidFill>
              <a:srgbClr val="8FBF26"/>
            </a:solidFill>
          </p:spPr>
        </p:sp>
        <p:sp>
          <p:nvSpPr>
            <p:cNvPr id="10" name="TextBox 10"/>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sp>
        <p:nvSpPr>
          <p:cNvPr id="11" name="TextBox 11"/>
          <p:cNvSpPr txBox="1"/>
          <p:nvPr/>
        </p:nvSpPr>
        <p:spPr>
          <a:xfrm>
            <a:off x="731520" y="640988"/>
            <a:ext cx="5417226" cy="1035412"/>
          </a:xfrm>
          <a:prstGeom prst="rect">
            <a:avLst/>
          </a:prstGeom>
        </p:spPr>
        <p:txBody>
          <a:bodyPr lIns="0" tIns="0" rIns="0" bIns="0" rtlCol="0" anchor="t">
            <a:spAutoFit/>
          </a:bodyPr>
          <a:lstStyle/>
          <a:p>
            <a:pPr algn="l">
              <a:lnSpc>
                <a:spcPts val="4095"/>
              </a:lnSpc>
            </a:pPr>
            <a:r>
              <a:rPr lang="en-US" sz="3413" dirty="0">
                <a:solidFill>
                  <a:srgbClr val="FFFFFF"/>
                </a:solidFill>
                <a:latin typeface="Arial Black" panose="020B0A04020102020204" pitchFamily="34" charset="0"/>
              </a:rPr>
              <a:t>Questions to Ask about Charts/Graphs</a:t>
            </a:r>
          </a:p>
        </p:txBody>
      </p:sp>
      <p:sp>
        <p:nvSpPr>
          <p:cNvPr id="12" name="TextBox 12"/>
          <p:cNvSpPr txBox="1"/>
          <p:nvPr/>
        </p:nvSpPr>
        <p:spPr>
          <a:xfrm>
            <a:off x="1651304" y="2131211"/>
            <a:ext cx="6291174" cy="733425"/>
          </a:xfrm>
          <a:prstGeom prst="rect">
            <a:avLst/>
          </a:prstGeom>
        </p:spPr>
        <p:txBody>
          <a:bodyPr lIns="0" tIns="0" rIns="0" bIns="0" rtlCol="0" anchor="t">
            <a:spAutoFit/>
          </a:bodyPr>
          <a:lstStyle/>
          <a:p>
            <a:pPr algn="l">
              <a:lnSpc>
                <a:spcPts val="2879"/>
              </a:lnSpc>
            </a:pPr>
            <a:r>
              <a:rPr lang="en-US" sz="2399" dirty="0">
                <a:solidFill>
                  <a:srgbClr val="FFFFFF"/>
                </a:solidFill>
                <a:latin typeface="Arial" panose="020B0604020202020204" pitchFamily="34" charset="0"/>
              </a:rPr>
              <a:t>What are the variables? (temperature, number of plants, pressure, mph)</a:t>
            </a:r>
          </a:p>
        </p:txBody>
      </p:sp>
      <p:sp>
        <p:nvSpPr>
          <p:cNvPr id="13" name="TextBox 13"/>
          <p:cNvSpPr txBox="1"/>
          <p:nvPr/>
        </p:nvSpPr>
        <p:spPr>
          <a:xfrm>
            <a:off x="1651304" y="2950302"/>
            <a:ext cx="5836546" cy="733425"/>
          </a:xfrm>
          <a:prstGeom prst="rect">
            <a:avLst/>
          </a:prstGeom>
        </p:spPr>
        <p:txBody>
          <a:bodyPr lIns="0" tIns="0" rIns="0" bIns="0" rtlCol="0" anchor="t">
            <a:spAutoFit/>
          </a:bodyPr>
          <a:lstStyle/>
          <a:p>
            <a:pPr algn="l">
              <a:lnSpc>
                <a:spcPts val="2879"/>
              </a:lnSpc>
            </a:pPr>
            <a:r>
              <a:rPr lang="en-US" sz="2400" dirty="0">
                <a:solidFill>
                  <a:srgbClr val="FFFFFF"/>
                </a:solidFill>
                <a:latin typeface="Arial" panose="020B0604020202020204" pitchFamily="34" charset="0"/>
              </a:rPr>
              <a:t>How are they measured? (grams, quarts, percentages)</a:t>
            </a:r>
          </a:p>
        </p:txBody>
      </p:sp>
      <p:sp>
        <p:nvSpPr>
          <p:cNvPr id="14" name="TextBox 14"/>
          <p:cNvSpPr txBox="1"/>
          <p:nvPr/>
        </p:nvSpPr>
        <p:spPr>
          <a:xfrm>
            <a:off x="1641779" y="3828706"/>
            <a:ext cx="7292118" cy="348942"/>
          </a:xfrm>
          <a:prstGeom prst="rect">
            <a:avLst/>
          </a:prstGeom>
        </p:spPr>
        <p:txBody>
          <a:bodyPr lIns="0" tIns="0" rIns="0" bIns="0" rtlCol="0" anchor="t">
            <a:spAutoFit/>
          </a:bodyPr>
          <a:lstStyle/>
          <a:p>
            <a:pPr algn="l">
              <a:lnSpc>
                <a:spcPts val="2879"/>
              </a:lnSpc>
            </a:pPr>
            <a:r>
              <a:rPr lang="en-US" sz="2400" dirty="0">
                <a:solidFill>
                  <a:srgbClr val="FFFFFF"/>
                </a:solidFill>
                <a:latin typeface="Arial" panose="020B0604020202020204" pitchFamily="34" charset="0"/>
              </a:rPr>
              <a:t>What does the graph tell you?</a:t>
            </a:r>
          </a:p>
        </p:txBody>
      </p:sp>
      <p:grpSp>
        <p:nvGrpSpPr>
          <p:cNvPr id="15" name="Group 15"/>
          <p:cNvGrpSpPr/>
          <p:nvPr/>
        </p:nvGrpSpPr>
        <p:grpSpPr>
          <a:xfrm>
            <a:off x="1102337" y="2155864"/>
            <a:ext cx="356346" cy="356346"/>
            <a:chOff x="0" y="0"/>
            <a:chExt cx="475128" cy="475128"/>
          </a:xfrm>
        </p:grpSpPr>
        <p:grpSp>
          <p:nvGrpSpPr>
            <p:cNvPr id="16" name="Group 16"/>
            <p:cNvGrpSpPr/>
            <p:nvPr/>
          </p:nvGrpSpPr>
          <p:grpSpPr>
            <a:xfrm>
              <a:off x="0" y="0"/>
              <a:ext cx="475128" cy="475128"/>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8" name="TextBox 18"/>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19" name="TextBox 19"/>
            <p:cNvSpPr txBox="1"/>
            <p:nvPr/>
          </p:nvSpPr>
          <p:spPr>
            <a:xfrm>
              <a:off x="74980" y="33803"/>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1</a:t>
              </a:r>
            </a:p>
          </p:txBody>
        </p:sp>
      </p:grpSp>
      <p:grpSp>
        <p:nvGrpSpPr>
          <p:cNvPr id="20" name="Group 20"/>
          <p:cNvGrpSpPr/>
          <p:nvPr/>
        </p:nvGrpSpPr>
        <p:grpSpPr>
          <a:xfrm>
            <a:off x="1102337" y="2950361"/>
            <a:ext cx="356346" cy="356346"/>
            <a:chOff x="0" y="0"/>
            <a:chExt cx="475128" cy="475128"/>
          </a:xfrm>
        </p:grpSpPr>
        <p:grpSp>
          <p:nvGrpSpPr>
            <p:cNvPr id="21" name="Group 21"/>
            <p:cNvGrpSpPr/>
            <p:nvPr/>
          </p:nvGrpSpPr>
          <p:grpSpPr>
            <a:xfrm>
              <a:off x="0" y="0"/>
              <a:ext cx="475128" cy="475128"/>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23" name="TextBox 23"/>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24" name="TextBox 24"/>
            <p:cNvSpPr txBox="1"/>
            <p:nvPr/>
          </p:nvSpPr>
          <p:spPr>
            <a:xfrm>
              <a:off x="74980" y="33468"/>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2</a:t>
              </a:r>
            </a:p>
          </p:txBody>
        </p:sp>
      </p:grpSp>
      <p:grpSp>
        <p:nvGrpSpPr>
          <p:cNvPr id="25" name="Group 25"/>
          <p:cNvGrpSpPr/>
          <p:nvPr/>
        </p:nvGrpSpPr>
        <p:grpSpPr>
          <a:xfrm>
            <a:off x="1092812" y="3853360"/>
            <a:ext cx="356346" cy="356346"/>
            <a:chOff x="0" y="0"/>
            <a:chExt cx="475128" cy="475128"/>
          </a:xfrm>
        </p:grpSpPr>
        <p:grpSp>
          <p:nvGrpSpPr>
            <p:cNvPr id="26" name="Group 26"/>
            <p:cNvGrpSpPr/>
            <p:nvPr/>
          </p:nvGrpSpPr>
          <p:grpSpPr>
            <a:xfrm>
              <a:off x="0" y="0"/>
              <a:ext cx="475128" cy="475128"/>
              <a:chOff x="0" y="0"/>
              <a:chExt cx="812800" cy="812800"/>
            </a:xfrm>
          </p:grpSpPr>
          <p:sp>
            <p:nvSpPr>
              <p:cNvPr id="27" name="Freeform 2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28" name="TextBox 28"/>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29" name="TextBox 29"/>
            <p:cNvSpPr txBox="1"/>
            <p:nvPr/>
          </p:nvSpPr>
          <p:spPr>
            <a:xfrm>
              <a:off x="75036" y="55740"/>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3</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26325" y="4571745"/>
            <a:ext cx="5066728" cy="6000510"/>
            <a:chOff x="0" y="0"/>
            <a:chExt cx="6755638" cy="8000680"/>
          </a:xfrm>
        </p:grpSpPr>
        <p:grpSp>
          <p:nvGrpSpPr>
            <p:cNvPr id="3" name="Group 3"/>
            <p:cNvGrpSpPr/>
            <p:nvPr/>
          </p:nvGrpSpPr>
          <p:grpSpPr>
            <a:xfrm rot="-2700000">
              <a:off x="1187578" y="1684021"/>
              <a:ext cx="5643260" cy="2124817"/>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alpha val="14902"/>
                </a:srgbClr>
              </a:solidFill>
            </p:spPr>
          </p:sp>
        </p:grpSp>
        <p:grpSp>
          <p:nvGrpSpPr>
            <p:cNvPr id="5" name="Group 5"/>
            <p:cNvGrpSpPr/>
            <p:nvPr/>
          </p:nvGrpSpPr>
          <p:grpSpPr>
            <a:xfrm rot="-2700000">
              <a:off x="-138987" y="4037847"/>
              <a:ext cx="6078824" cy="2124817"/>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8FBF26">
                  <a:alpha val="14902"/>
                </a:srgbClr>
              </a:solidFill>
            </p:spPr>
          </p:sp>
        </p:grpSp>
      </p:grpSp>
      <p:grpSp>
        <p:nvGrpSpPr>
          <p:cNvPr id="7" name="Group 7"/>
          <p:cNvGrpSpPr/>
          <p:nvPr/>
        </p:nvGrpSpPr>
        <p:grpSpPr>
          <a:xfrm>
            <a:off x="8456018" y="-511578"/>
            <a:ext cx="2248102" cy="2248102"/>
            <a:chOff x="0" y="0"/>
            <a:chExt cx="2997470" cy="2997470"/>
          </a:xfrm>
        </p:grpSpPr>
        <p:grpSp>
          <p:nvGrpSpPr>
            <p:cNvPr id="8" name="Group 8"/>
            <p:cNvGrpSpPr/>
            <p:nvPr/>
          </p:nvGrpSpPr>
          <p:grpSpPr>
            <a:xfrm rot="-2700000">
              <a:off x="-139827" y="1017765"/>
              <a:ext cx="3277123" cy="961939"/>
              <a:chOff x="0" y="0"/>
              <a:chExt cx="1384518" cy="406400"/>
            </a:xfrm>
          </p:grpSpPr>
          <p:sp>
            <p:nvSpPr>
              <p:cNvPr id="9" name="Freeform 9"/>
              <p:cNvSpPr/>
              <p:nvPr/>
            </p:nvSpPr>
            <p:spPr>
              <a:xfrm>
                <a:off x="17780" y="22860"/>
                <a:ext cx="1359119" cy="360680"/>
              </a:xfrm>
              <a:custGeom>
                <a:avLst/>
                <a:gdLst/>
                <a:ahLst/>
                <a:cxnLst/>
                <a:rect l="l" t="t" r="r" b="b"/>
                <a:pathLst>
                  <a:path w="1359119" h="360680">
                    <a:moveTo>
                      <a:pt x="1359119" y="180340"/>
                    </a:moveTo>
                    <a:cubicBezTo>
                      <a:pt x="1359119" y="81280"/>
                      <a:pt x="1279109" y="0"/>
                      <a:pt x="1178779" y="0"/>
                    </a:cubicBezTo>
                    <a:lnTo>
                      <a:pt x="172720" y="0"/>
                    </a:lnTo>
                    <a:lnTo>
                      <a:pt x="172720" y="1270"/>
                    </a:lnTo>
                    <a:cubicBezTo>
                      <a:pt x="76200" y="5080"/>
                      <a:pt x="0" y="83820"/>
                      <a:pt x="0" y="180340"/>
                    </a:cubicBezTo>
                    <a:cubicBezTo>
                      <a:pt x="0" y="276860"/>
                      <a:pt x="77470" y="355600"/>
                      <a:pt x="172720" y="359410"/>
                    </a:cubicBezTo>
                    <a:lnTo>
                      <a:pt x="172720" y="360680"/>
                    </a:lnTo>
                    <a:lnTo>
                      <a:pt x="1178778" y="360680"/>
                    </a:lnTo>
                    <a:cubicBezTo>
                      <a:pt x="1277838" y="360680"/>
                      <a:pt x="1359118" y="279400"/>
                      <a:pt x="1359118" y="180340"/>
                    </a:cubicBezTo>
                    <a:close/>
                  </a:path>
                </a:pathLst>
              </a:custGeom>
              <a:solidFill>
                <a:srgbClr val="1B87BE"/>
              </a:solidFill>
            </p:spPr>
          </p:sp>
        </p:grpSp>
        <p:grpSp>
          <p:nvGrpSpPr>
            <p:cNvPr id="10" name="Group 10"/>
            <p:cNvGrpSpPr/>
            <p:nvPr/>
          </p:nvGrpSpPr>
          <p:grpSpPr>
            <a:xfrm rot="-2700000">
              <a:off x="196405" y="758956"/>
              <a:ext cx="1994974" cy="961939"/>
              <a:chOff x="0" y="0"/>
              <a:chExt cx="842836" cy="406400"/>
            </a:xfrm>
          </p:grpSpPr>
          <p:sp>
            <p:nvSpPr>
              <p:cNvPr id="11" name="Freeform 11"/>
              <p:cNvSpPr/>
              <p:nvPr/>
            </p:nvSpPr>
            <p:spPr>
              <a:xfrm>
                <a:off x="17780" y="22860"/>
                <a:ext cx="817436" cy="360680"/>
              </a:xfrm>
              <a:custGeom>
                <a:avLst/>
                <a:gdLst/>
                <a:ahLst/>
                <a:cxnLst/>
                <a:rect l="l" t="t" r="r" b="b"/>
                <a:pathLst>
                  <a:path w="817436" h="360680">
                    <a:moveTo>
                      <a:pt x="817436" y="180340"/>
                    </a:moveTo>
                    <a:cubicBezTo>
                      <a:pt x="817436" y="81280"/>
                      <a:pt x="737426" y="0"/>
                      <a:pt x="637096" y="0"/>
                    </a:cubicBezTo>
                    <a:lnTo>
                      <a:pt x="172720" y="0"/>
                    </a:lnTo>
                    <a:lnTo>
                      <a:pt x="172720" y="1270"/>
                    </a:lnTo>
                    <a:cubicBezTo>
                      <a:pt x="76200" y="5080"/>
                      <a:pt x="0" y="83820"/>
                      <a:pt x="0" y="180340"/>
                    </a:cubicBezTo>
                    <a:cubicBezTo>
                      <a:pt x="0" y="276860"/>
                      <a:pt x="77470" y="355600"/>
                      <a:pt x="172720" y="359410"/>
                    </a:cubicBezTo>
                    <a:lnTo>
                      <a:pt x="172720" y="360680"/>
                    </a:lnTo>
                    <a:lnTo>
                      <a:pt x="637096" y="360680"/>
                    </a:lnTo>
                    <a:cubicBezTo>
                      <a:pt x="736156" y="360680"/>
                      <a:pt x="817436" y="279400"/>
                      <a:pt x="817436" y="180340"/>
                    </a:cubicBezTo>
                    <a:close/>
                  </a:path>
                </a:pathLst>
              </a:custGeom>
              <a:solidFill>
                <a:srgbClr val="8FBF26"/>
              </a:solidFill>
            </p:spPr>
          </p:sp>
        </p:grpSp>
      </p:grpSp>
      <p:sp>
        <p:nvSpPr>
          <p:cNvPr id="12" name="TextBox 12"/>
          <p:cNvSpPr txBox="1"/>
          <p:nvPr/>
        </p:nvSpPr>
        <p:spPr>
          <a:xfrm>
            <a:off x="731520" y="2142083"/>
            <a:ext cx="8327327" cy="3334246"/>
          </a:xfrm>
          <a:prstGeom prst="rect">
            <a:avLst/>
          </a:prstGeom>
        </p:spPr>
        <p:txBody>
          <a:bodyPr lIns="0" tIns="0" rIns="0" bIns="0" rtlCol="0" anchor="t">
            <a:spAutoFit/>
          </a:bodyPr>
          <a:lstStyle/>
          <a:p>
            <a:pPr algn="ctr">
              <a:lnSpc>
                <a:spcPts val="6471"/>
              </a:lnSpc>
            </a:pPr>
            <a:endParaRPr dirty="0"/>
          </a:p>
          <a:p>
            <a:pPr algn="ctr">
              <a:lnSpc>
                <a:spcPts val="6471"/>
              </a:lnSpc>
            </a:pPr>
            <a:r>
              <a:rPr lang="en-US" sz="5392" spc="-161" dirty="0">
                <a:solidFill>
                  <a:srgbClr val="1B87BE"/>
                </a:solidFill>
                <a:latin typeface="Arial Black" panose="020B0A04020102020204" pitchFamily="34" charset="0"/>
              </a:rPr>
              <a:t>Substitute to Simplify</a:t>
            </a:r>
          </a:p>
          <a:p>
            <a:pPr algn="ctr">
              <a:lnSpc>
                <a:spcPts val="6471"/>
              </a:lnSpc>
            </a:pPr>
            <a:r>
              <a:rPr lang="en-US" sz="5392" spc="-161" dirty="0">
                <a:solidFill>
                  <a:srgbClr val="1B87BE"/>
                </a:solidFill>
                <a:latin typeface="Arial" panose="020B0604020202020204" pitchFamily="34" charset="0"/>
              </a:rPr>
              <a:t> </a:t>
            </a:r>
          </a:p>
          <a:p>
            <a:pPr algn="ctr">
              <a:lnSpc>
                <a:spcPts val="6471"/>
              </a:lnSpc>
            </a:pPr>
            <a:endParaRPr lang="en-US" sz="5392" spc="-161" dirty="0">
              <a:solidFill>
                <a:srgbClr val="1B87BE"/>
              </a:solidFill>
              <a:latin typeface="Arial" panose="020B0604020202020204" pitchFamily="34" charset="0"/>
            </a:endParaRPr>
          </a:p>
        </p:txBody>
      </p:sp>
      <p:grpSp>
        <p:nvGrpSpPr>
          <p:cNvPr id="13" name="Group 13"/>
          <p:cNvGrpSpPr/>
          <p:nvPr/>
        </p:nvGrpSpPr>
        <p:grpSpPr>
          <a:xfrm>
            <a:off x="4652187" y="4039690"/>
            <a:ext cx="559528" cy="77494"/>
            <a:chOff x="0" y="0"/>
            <a:chExt cx="2934307" cy="406400"/>
          </a:xfrm>
        </p:grpSpPr>
        <p:sp>
          <p:nvSpPr>
            <p:cNvPr id="14" name="Freeform 14"/>
            <p:cNvSpPr/>
            <p:nvPr/>
          </p:nvSpPr>
          <p:spPr>
            <a:xfrm>
              <a:off x="17780" y="22860"/>
              <a:ext cx="2908908" cy="360680"/>
            </a:xfrm>
            <a:custGeom>
              <a:avLst/>
              <a:gdLst/>
              <a:ahLst/>
              <a:cxnLst/>
              <a:rect l="l" t="t" r="r" b="b"/>
              <a:pathLst>
                <a:path w="2908908" h="360680">
                  <a:moveTo>
                    <a:pt x="2908908" y="180340"/>
                  </a:moveTo>
                  <a:cubicBezTo>
                    <a:pt x="2908908" y="81280"/>
                    <a:pt x="2828898" y="0"/>
                    <a:pt x="2728568" y="0"/>
                  </a:cubicBezTo>
                  <a:lnTo>
                    <a:pt x="172720" y="0"/>
                  </a:lnTo>
                  <a:lnTo>
                    <a:pt x="172720" y="1270"/>
                  </a:lnTo>
                  <a:cubicBezTo>
                    <a:pt x="76200" y="5080"/>
                    <a:pt x="0" y="83820"/>
                    <a:pt x="0" y="180340"/>
                  </a:cubicBezTo>
                  <a:cubicBezTo>
                    <a:pt x="0" y="276860"/>
                    <a:pt x="77470" y="355600"/>
                    <a:pt x="172720" y="359410"/>
                  </a:cubicBezTo>
                  <a:lnTo>
                    <a:pt x="172720" y="360680"/>
                  </a:lnTo>
                  <a:lnTo>
                    <a:pt x="2728567" y="360680"/>
                  </a:lnTo>
                  <a:cubicBezTo>
                    <a:pt x="2827628" y="360680"/>
                    <a:pt x="2908907" y="279400"/>
                    <a:pt x="2908907" y="180340"/>
                  </a:cubicBezTo>
                  <a:close/>
                </a:path>
              </a:pathLst>
            </a:custGeom>
            <a:solidFill>
              <a:srgbClr val="1B87BE"/>
            </a:solidFill>
          </p:spPr>
        </p:sp>
      </p:grpSp>
      <p:sp>
        <p:nvSpPr>
          <p:cNvPr id="15" name="Freeform 15"/>
          <p:cNvSpPr/>
          <p:nvPr/>
        </p:nvSpPr>
        <p:spPr>
          <a:xfrm>
            <a:off x="7315056" y="6094590"/>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8FBF26"/>
        </a:solidFill>
        <a:effectLst/>
      </p:bgPr>
    </p:bg>
    <p:spTree>
      <p:nvGrpSpPr>
        <p:cNvPr id="1" name=""/>
        <p:cNvGrpSpPr/>
        <p:nvPr/>
      </p:nvGrpSpPr>
      <p:grpSpPr>
        <a:xfrm>
          <a:off x="0" y="0"/>
          <a:ext cx="0" cy="0"/>
          <a:chOff x="0" y="0"/>
          <a:chExt cx="0" cy="0"/>
        </a:xfrm>
      </p:grpSpPr>
      <p:grpSp>
        <p:nvGrpSpPr>
          <p:cNvPr id="2" name="Group 2"/>
          <p:cNvGrpSpPr/>
          <p:nvPr/>
        </p:nvGrpSpPr>
        <p:grpSpPr>
          <a:xfrm>
            <a:off x="-1996677" y="-2086924"/>
            <a:ext cx="5817926" cy="6890152"/>
            <a:chOff x="0" y="0"/>
            <a:chExt cx="7757235" cy="9186869"/>
          </a:xfrm>
        </p:grpSpPr>
        <p:grpSp>
          <p:nvGrpSpPr>
            <p:cNvPr id="3" name="Group 3"/>
            <p:cNvGrpSpPr/>
            <p:nvPr/>
          </p:nvGrpSpPr>
          <p:grpSpPr>
            <a:xfrm rot="-2700000">
              <a:off x="1363649" y="1933696"/>
              <a:ext cx="6479935" cy="2439845"/>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alpha val="14902"/>
                </a:srgbClr>
              </a:solidFill>
            </p:spPr>
          </p:sp>
        </p:grpSp>
        <p:grpSp>
          <p:nvGrpSpPr>
            <p:cNvPr id="5" name="Group 5"/>
            <p:cNvGrpSpPr/>
            <p:nvPr/>
          </p:nvGrpSpPr>
          <p:grpSpPr>
            <a:xfrm rot="-2700000">
              <a:off x="-159593" y="4636502"/>
              <a:ext cx="6980076" cy="2439845"/>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CCCED2">
                  <a:alpha val="14902"/>
                </a:srgbClr>
              </a:solidFill>
            </p:spPr>
          </p:sp>
        </p:grpSp>
      </p:grpSp>
      <p:grpSp>
        <p:nvGrpSpPr>
          <p:cNvPr id="7" name="Group 7"/>
          <p:cNvGrpSpPr/>
          <p:nvPr/>
        </p:nvGrpSpPr>
        <p:grpSpPr>
          <a:xfrm>
            <a:off x="5430392" y="6102010"/>
            <a:ext cx="2048794" cy="2426380"/>
            <a:chOff x="0" y="0"/>
            <a:chExt cx="2731725" cy="3235173"/>
          </a:xfrm>
        </p:grpSpPr>
        <p:grpSp>
          <p:nvGrpSpPr>
            <p:cNvPr id="8" name="Group 8"/>
            <p:cNvGrpSpPr/>
            <p:nvPr/>
          </p:nvGrpSpPr>
          <p:grpSpPr>
            <a:xfrm rot="-2700000">
              <a:off x="480212" y="680955"/>
              <a:ext cx="2281921" cy="859196"/>
              <a:chOff x="0" y="0"/>
              <a:chExt cx="1079350" cy="406400"/>
            </a:xfrm>
          </p:grpSpPr>
          <p:sp>
            <p:nvSpPr>
              <p:cNvPr id="9" name="Freeform 9"/>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solidFill>
            </p:spPr>
          </p:sp>
        </p:grpSp>
        <p:grpSp>
          <p:nvGrpSpPr>
            <p:cNvPr id="10" name="Group 10"/>
            <p:cNvGrpSpPr/>
            <p:nvPr/>
          </p:nvGrpSpPr>
          <p:grpSpPr>
            <a:xfrm rot="-2700000">
              <a:off x="-56201" y="1632753"/>
              <a:ext cx="2458047" cy="859196"/>
              <a:chOff x="0" y="0"/>
              <a:chExt cx="1162657" cy="406400"/>
            </a:xfrm>
          </p:grpSpPr>
          <p:sp>
            <p:nvSpPr>
              <p:cNvPr id="11" name="Freeform 11"/>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FFFFFF"/>
              </a:solidFill>
            </p:spPr>
          </p:sp>
        </p:grpSp>
      </p:grpSp>
      <p:grpSp>
        <p:nvGrpSpPr>
          <p:cNvPr id="12" name="Group 12"/>
          <p:cNvGrpSpPr/>
          <p:nvPr/>
        </p:nvGrpSpPr>
        <p:grpSpPr>
          <a:xfrm>
            <a:off x="8304142" y="-188626"/>
            <a:ext cx="2031570" cy="2528771"/>
            <a:chOff x="0" y="0"/>
            <a:chExt cx="2708760" cy="3371695"/>
          </a:xfrm>
        </p:grpSpPr>
        <p:grpSp>
          <p:nvGrpSpPr>
            <p:cNvPr id="13" name="Group 13"/>
            <p:cNvGrpSpPr/>
            <p:nvPr/>
          </p:nvGrpSpPr>
          <p:grpSpPr>
            <a:xfrm rot="-2700000">
              <a:off x="16262" y="1527745"/>
              <a:ext cx="2552216" cy="1103159"/>
              <a:chOff x="0" y="0"/>
              <a:chExt cx="940228" cy="406400"/>
            </a:xfrm>
          </p:grpSpPr>
          <p:sp>
            <p:nvSpPr>
              <p:cNvPr id="14" name="Freeform 14"/>
              <p:cNvSpPr/>
              <p:nvPr/>
            </p:nvSpPr>
            <p:spPr>
              <a:xfrm>
                <a:off x="17780" y="22860"/>
                <a:ext cx="914828" cy="360680"/>
              </a:xfrm>
              <a:custGeom>
                <a:avLst/>
                <a:gdLst/>
                <a:ahLst/>
                <a:cxnLst/>
                <a:rect l="l" t="t" r="r" b="b"/>
                <a:pathLst>
                  <a:path w="914828" h="360680">
                    <a:moveTo>
                      <a:pt x="914828" y="180340"/>
                    </a:moveTo>
                    <a:cubicBezTo>
                      <a:pt x="914828" y="81280"/>
                      <a:pt x="834818"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FFFFFF"/>
              </a:solidFill>
            </p:spPr>
          </p:sp>
        </p:grpSp>
        <p:grpSp>
          <p:nvGrpSpPr>
            <p:cNvPr id="15" name="Group 15"/>
            <p:cNvGrpSpPr/>
            <p:nvPr/>
          </p:nvGrpSpPr>
          <p:grpSpPr>
            <a:xfrm rot="-2700000">
              <a:off x="313039" y="669232"/>
              <a:ext cx="2349818" cy="1103159"/>
              <a:chOff x="0" y="0"/>
              <a:chExt cx="865665" cy="406400"/>
            </a:xfrm>
          </p:grpSpPr>
          <p:sp>
            <p:nvSpPr>
              <p:cNvPr id="16" name="Freeform 16"/>
              <p:cNvSpPr/>
              <p:nvPr/>
            </p:nvSpPr>
            <p:spPr>
              <a:xfrm>
                <a:off x="17780" y="22860"/>
                <a:ext cx="840266" cy="360680"/>
              </a:xfrm>
              <a:custGeom>
                <a:avLst/>
                <a:gdLst/>
                <a:ahLst/>
                <a:cxnLst/>
                <a:rect l="l" t="t" r="r" b="b"/>
                <a:pathLst>
                  <a:path w="840266" h="360680">
                    <a:moveTo>
                      <a:pt x="840266" y="180340"/>
                    </a:moveTo>
                    <a:cubicBezTo>
                      <a:pt x="840266" y="81280"/>
                      <a:pt x="760256" y="0"/>
                      <a:pt x="659926"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5" y="279400"/>
                      <a:pt x="840265" y="180340"/>
                    </a:cubicBezTo>
                    <a:close/>
                  </a:path>
                </a:pathLst>
              </a:custGeom>
              <a:solidFill>
                <a:srgbClr val="1B87BE"/>
              </a:solidFill>
            </p:spPr>
          </p:sp>
        </p:grpSp>
      </p:grpSp>
      <p:sp>
        <p:nvSpPr>
          <p:cNvPr id="21" name="Freeform 21"/>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sp>
        <p:nvSpPr>
          <p:cNvPr id="22" name="Freeform 22"/>
          <p:cNvSpPr/>
          <p:nvPr/>
        </p:nvSpPr>
        <p:spPr>
          <a:xfrm>
            <a:off x="887288" y="2143222"/>
            <a:ext cx="3693221" cy="4302991"/>
          </a:xfrm>
          <a:custGeom>
            <a:avLst/>
            <a:gdLst/>
            <a:ahLst/>
            <a:cxnLst/>
            <a:rect l="l" t="t" r="r" b="b"/>
            <a:pathLst>
              <a:path w="3693221" h="4302991">
                <a:moveTo>
                  <a:pt x="0" y="0"/>
                </a:moveTo>
                <a:lnTo>
                  <a:pt x="3693221" y="0"/>
                </a:lnTo>
                <a:lnTo>
                  <a:pt x="3693221" y="4302991"/>
                </a:lnTo>
                <a:lnTo>
                  <a:pt x="0" y="4302991"/>
                </a:lnTo>
                <a:lnTo>
                  <a:pt x="0" y="0"/>
                </a:lnTo>
                <a:close/>
              </a:path>
            </a:pathLst>
          </a:custGeom>
          <a:blipFill>
            <a:blip r:embed="rId4"/>
            <a:stretch>
              <a:fillRect l="-290" r="-290"/>
            </a:stretch>
          </a:blipFill>
        </p:spPr>
      </p:sp>
      <p:sp>
        <p:nvSpPr>
          <p:cNvPr id="23" name="Freeform 23"/>
          <p:cNvSpPr/>
          <p:nvPr/>
        </p:nvSpPr>
        <p:spPr>
          <a:xfrm>
            <a:off x="4580509" y="2612119"/>
            <a:ext cx="4285804" cy="1567593"/>
          </a:xfrm>
          <a:custGeom>
            <a:avLst/>
            <a:gdLst/>
            <a:ahLst/>
            <a:cxnLst/>
            <a:rect l="l" t="t" r="r" b="b"/>
            <a:pathLst>
              <a:path w="4285804" h="1567593">
                <a:moveTo>
                  <a:pt x="0" y="0"/>
                </a:moveTo>
                <a:lnTo>
                  <a:pt x="4285803" y="0"/>
                </a:lnTo>
                <a:lnTo>
                  <a:pt x="4285803" y="1567593"/>
                </a:lnTo>
                <a:lnTo>
                  <a:pt x="0" y="1567593"/>
                </a:lnTo>
                <a:lnTo>
                  <a:pt x="0" y="0"/>
                </a:lnTo>
                <a:close/>
              </a:path>
            </a:pathLst>
          </a:custGeom>
          <a:blipFill>
            <a:blip r:embed="rId5"/>
            <a:stretch>
              <a:fillRect l="-10262" r="-4618"/>
            </a:stretch>
          </a:blipFill>
        </p:spPr>
      </p:sp>
      <p:sp>
        <p:nvSpPr>
          <p:cNvPr id="24" name="Freeform 24"/>
          <p:cNvSpPr/>
          <p:nvPr/>
        </p:nvSpPr>
        <p:spPr>
          <a:xfrm>
            <a:off x="4580509" y="4170187"/>
            <a:ext cx="4285803" cy="1607536"/>
          </a:xfrm>
          <a:custGeom>
            <a:avLst/>
            <a:gdLst/>
            <a:ahLst/>
            <a:cxnLst/>
            <a:rect l="l" t="t" r="r" b="b"/>
            <a:pathLst>
              <a:path w="4285803" h="1607536">
                <a:moveTo>
                  <a:pt x="0" y="0"/>
                </a:moveTo>
                <a:lnTo>
                  <a:pt x="4285803" y="0"/>
                </a:lnTo>
                <a:lnTo>
                  <a:pt x="4285803" y="1607536"/>
                </a:lnTo>
                <a:lnTo>
                  <a:pt x="0" y="1607536"/>
                </a:lnTo>
                <a:lnTo>
                  <a:pt x="0" y="0"/>
                </a:lnTo>
                <a:close/>
              </a:path>
            </a:pathLst>
          </a:custGeom>
          <a:blipFill>
            <a:blip r:embed="rId6"/>
            <a:stretch>
              <a:fillRect l="-8996" r="-994"/>
            </a:stretch>
          </a:blipFill>
        </p:spPr>
      </p:sp>
      <p:sp>
        <p:nvSpPr>
          <p:cNvPr id="25" name="Freeform 18">
            <a:extLst>
              <a:ext uri="{FF2B5EF4-FFF2-40B4-BE49-F238E27FC236}">
                <a16:creationId xmlns:a16="http://schemas.microsoft.com/office/drawing/2014/main" id="{A075312B-5E6B-65CF-C036-716C4563254D}"/>
              </a:ext>
            </a:extLst>
          </p:cNvPr>
          <p:cNvSpPr/>
          <p:nvPr/>
        </p:nvSpPr>
        <p:spPr>
          <a:xfrm>
            <a:off x="745768" y="877911"/>
            <a:ext cx="3516568" cy="960431"/>
          </a:xfrm>
          <a:custGeom>
            <a:avLst/>
            <a:gdLst/>
            <a:ahLst/>
            <a:cxnLst/>
            <a:rect l="l" t="t" r="r" b="b"/>
            <a:pathLst>
              <a:path w="4688758" h="1280575">
                <a:moveTo>
                  <a:pt x="0" y="0"/>
                </a:moveTo>
                <a:lnTo>
                  <a:pt x="4688759" y="0"/>
                </a:lnTo>
                <a:lnTo>
                  <a:pt x="4688759" y="1280575"/>
                </a:lnTo>
                <a:lnTo>
                  <a:pt x="0" y="1280575"/>
                </a:lnTo>
                <a:close/>
              </a:path>
            </a:pathLst>
          </a:custGeom>
          <a:solidFill>
            <a:srgbClr val="FFFFFF"/>
          </a:solidFill>
          <a:ln w="31750">
            <a:solidFill>
              <a:schemeClr val="accent1"/>
            </a:solidFill>
          </a:ln>
        </p:spPr>
      </p:sp>
      <p:sp>
        <p:nvSpPr>
          <p:cNvPr id="26" name="TextBox 20">
            <a:extLst>
              <a:ext uri="{FF2B5EF4-FFF2-40B4-BE49-F238E27FC236}">
                <a16:creationId xmlns:a16="http://schemas.microsoft.com/office/drawing/2014/main" id="{206E5427-3450-5DFF-A953-F655AF8CFAC8}"/>
              </a:ext>
            </a:extLst>
          </p:cNvPr>
          <p:cNvSpPr txBox="1"/>
          <p:nvPr/>
        </p:nvSpPr>
        <p:spPr>
          <a:xfrm>
            <a:off x="821386" y="982448"/>
            <a:ext cx="3365332" cy="935683"/>
          </a:xfrm>
          <a:prstGeom prst="rect">
            <a:avLst/>
          </a:prstGeom>
        </p:spPr>
        <p:txBody>
          <a:bodyPr lIns="50800" tIns="50800" rIns="50800" bIns="50800" rtlCol="0" anchor="t"/>
          <a:lstStyle/>
          <a:p>
            <a:pPr algn="ctr">
              <a:lnSpc>
                <a:spcPts val="5759"/>
              </a:lnSpc>
            </a:pPr>
            <a:r>
              <a:rPr lang="en-US" sz="4800" dirty="0">
                <a:solidFill>
                  <a:srgbClr val="1B87BE"/>
                </a:solidFill>
                <a:latin typeface="Arial Black" panose="020B0A04020102020204" pitchFamily="34" charset="0"/>
              </a:rPr>
              <a:t>EXAMPLE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8FBF26"/>
        </a:solidFill>
        <a:effectLst/>
      </p:bgPr>
    </p:bg>
    <p:spTree>
      <p:nvGrpSpPr>
        <p:cNvPr id="1" name=""/>
        <p:cNvGrpSpPr/>
        <p:nvPr/>
      </p:nvGrpSpPr>
      <p:grpSpPr>
        <a:xfrm>
          <a:off x="0" y="0"/>
          <a:ext cx="0" cy="0"/>
          <a:chOff x="0" y="0"/>
          <a:chExt cx="0" cy="0"/>
        </a:xfrm>
      </p:grpSpPr>
      <p:grpSp>
        <p:nvGrpSpPr>
          <p:cNvPr id="2" name="Group 2"/>
          <p:cNvGrpSpPr/>
          <p:nvPr/>
        </p:nvGrpSpPr>
        <p:grpSpPr>
          <a:xfrm>
            <a:off x="-1996677" y="-2086924"/>
            <a:ext cx="5817926" cy="6890152"/>
            <a:chOff x="0" y="0"/>
            <a:chExt cx="7757235" cy="9186869"/>
          </a:xfrm>
        </p:grpSpPr>
        <p:grpSp>
          <p:nvGrpSpPr>
            <p:cNvPr id="3" name="Group 3"/>
            <p:cNvGrpSpPr/>
            <p:nvPr/>
          </p:nvGrpSpPr>
          <p:grpSpPr>
            <a:xfrm rot="-2700000">
              <a:off x="1363649" y="1933696"/>
              <a:ext cx="6479935" cy="2439845"/>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alpha val="14902"/>
                </a:srgbClr>
              </a:solidFill>
            </p:spPr>
          </p:sp>
        </p:grpSp>
        <p:grpSp>
          <p:nvGrpSpPr>
            <p:cNvPr id="5" name="Group 5"/>
            <p:cNvGrpSpPr/>
            <p:nvPr/>
          </p:nvGrpSpPr>
          <p:grpSpPr>
            <a:xfrm rot="-2700000">
              <a:off x="-159593" y="4636502"/>
              <a:ext cx="6980076" cy="2439845"/>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CCCED2">
                  <a:alpha val="14902"/>
                </a:srgbClr>
              </a:solidFill>
            </p:spPr>
          </p:sp>
        </p:grpSp>
      </p:grpSp>
      <p:grpSp>
        <p:nvGrpSpPr>
          <p:cNvPr id="7" name="Group 7"/>
          <p:cNvGrpSpPr/>
          <p:nvPr/>
        </p:nvGrpSpPr>
        <p:grpSpPr>
          <a:xfrm>
            <a:off x="8304142" y="-188626"/>
            <a:ext cx="2031570" cy="2528771"/>
            <a:chOff x="0" y="0"/>
            <a:chExt cx="2708760" cy="3371695"/>
          </a:xfrm>
        </p:grpSpPr>
        <p:grpSp>
          <p:nvGrpSpPr>
            <p:cNvPr id="8" name="Group 8"/>
            <p:cNvGrpSpPr/>
            <p:nvPr/>
          </p:nvGrpSpPr>
          <p:grpSpPr>
            <a:xfrm rot="-2700000">
              <a:off x="16262" y="1527745"/>
              <a:ext cx="2552216" cy="1103159"/>
              <a:chOff x="0" y="0"/>
              <a:chExt cx="940228" cy="406400"/>
            </a:xfrm>
          </p:grpSpPr>
          <p:sp>
            <p:nvSpPr>
              <p:cNvPr id="9" name="Freeform 9"/>
              <p:cNvSpPr/>
              <p:nvPr/>
            </p:nvSpPr>
            <p:spPr>
              <a:xfrm>
                <a:off x="17780" y="22860"/>
                <a:ext cx="914828" cy="360680"/>
              </a:xfrm>
              <a:custGeom>
                <a:avLst/>
                <a:gdLst/>
                <a:ahLst/>
                <a:cxnLst/>
                <a:rect l="l" t="t" r="r" b="b"/>
                <a:pathLst>
                  <a:path w="914828" h="360680">
                    <a:moveTo>
                      <a:pt x="914828" y="180340"/>
                    </a:moveTo>
                    <a:cubicBezTo>
                      <a:pt x="914828" y="81280"/>
                      <a:pt x="834818"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FFFFFF"/>
              </a:solidFill>
            </p:spPr>
          </p:sp>
        </p:grpSp>
        <p:grpSp>
          <p:nvGrpSpPr>
            <p:cNvPr id="10" name="Group 10"/>
            <p:cNvGrpSpPr/>
            <p:nvPr/>
          </p:nvGrpSpPr>
          <p:grpSpPr>
            <a:xfrm rot="-2700000">
              <a:off x="313039" y="669232"/>
              <a:ext cx="2349818" cy="1103159"/>
              <a:chOff x="0" y="0"/>
              <a:chExt cx="865665" cy="406400"/>
            </a:xfrm>
          </p:grpSpPr>
          <p:sp>
            <p:nvSpPr>
              <p:cNvPr id="11" name="Freeform 11"/>
              <p:cNvSpPr/>
              <p:nvPr/>
            </p:nvSpPr>
            <p:spPr>
              <a:xfrm>
                <a:off x="17780" y="22860"/>
                <a:ext cx="840266" cy="360680"/>
              </a:xfrm>
              <a:custGeom>
                <a:avLst/>
                <a:gdLst/>
                <a:ahLst/>
                <a:cxnLst/>
                <a:rect l="l" t="t" r="r" b="b"/>
                <a:pathLst>
                  <a:path w="840266" h="360680">
                    <a:moveTo>
                      <a:pt x="840266" y="180340"/>
                    </a:moveTo>
                    <a:cubicBezTo>
                      <a:pt x="840266" y="81280"/>
                      <a:pt x="760256" y="0"/>
                      <a:pt x="659926"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5" y="279400"/>
                      <a:pt x="840265" y="180340"/>
                    </a:cubicBezTo>
                    <a:close/>
                  </a:path>
                </a:pathLst>
              </a:custGeom>
              <a:solidFill>
                <a:srgbClr val="1B87BE"/>
              </a:solidFill>
            </p:spPr>
          </p:sp>
        </p:grpSp>
      </p:grpSp>
      <p:sp>
        <p:nvSpPr>
          <p:cNvPr id="17" name="Freeform 17"/>
          <p:cNvSpPr/>
          <p:nvPr/>
        </p:nvSpPr>
        <p:spPr>
          <a:xfrm>
            <a:off x="1447800" y="2059696"/>
            <a:ext cx="3680181" cy="2570212"/>
          </a:xfrm>
          <a:custGeom>
            <a:avLst/>
            <a:gdLst/>
            <a:ahLst/>
            <a:cxnLst/>
            <a:rect l="l" t="t" r="r" b="b"/>
            <a:pathLst>
              <a:path w="4201808" h="2934513">
                <a:moveTo>
                  <a:pt x="0" y="0"/>
                </a:moveTo>
                <a:lnTo>
                  <a:pt x="4201808" y="0"/>
                </a:lnTo>
                <a:lnTo>
                  <a:pt x="4201808" y="2934513"/>
                </a:lnTo>
                <a:lnTo>
                  <a:pt x="0" y="2934513"/>
                </a:lnTo>
                <a:lnTo>
                  <a:pt x="0" y="0"/>
                </a:lnTo>
                <a:close/>
              </a:path>
            </a:pathLst>
          </a:custGeom>
          <a:blipFill>
            <a:blip r:embed="rId3"/>
            <a:stretch>
              <a:fillRect/>
            </a:stretch>
          </a:blipFill>
        </p:spPr>
      </p:sp>
      <p:sp>
        <p:nvSpPr>
          <p:cNvPr id="18" name="Freeform 18"/>
          <p:cNvSpPr/>
          <p:nvPr/>
        </p:nvSpPr>
        <p:spPr>
          <a:xfrm>
            <a:off x="5127981" y="2058256"/>
            <a:ext cx="2888645" cy="2570212"/>
          </a:xfrm>
          <a:custGeom>
            <a:avLst/>
            <a:gdLst/>
            <a:ahLst/>
            <a:cxnLst/>
            <a:rect l="l" t="t" r="r" b="b"/>
            <a:pathLst>
              <a:path w="3287269" h="2924893">
                <a:moveTo>
                  <a:pt x="0" y="0"/>
                </a:moveTo>
                <a:lnTo>
                  <a:pt x="3287269" y="0"/>
                </a:lnTo>
                <a:lnTo>
                  <a:pt x="3287269" y="2924893"/>
                </a:lnTo>
                <a:lnTo>
                  <a:pt x="0" y="2924893"/>
                </a:lnTo>
                <a:lnTo>
                  <a:pt x="0" y="0"/>
                </a:lnTo>
                <a:close/>
              </a:path>
            </a:pathLst>
          </a:custGeom>
          <a:blipFill>
            <a:blip r:embed="rId4"/>
            <a:stretch>
              <a:fillRect/>
            </a:stretch>
          </a:blipFill>
        </p:spPr>
      </p:sp>
      <p:sp>
        <p:nvSpPr>
          <p:cNvPr id="19" name="Freeform 19"/>
          <p:cNvSpPr/>
          <p:nvPr/>
        </p:nvSpPr>
        <p:spPr>
          <a:xfrm>
            <a:off x="345715" y="4605532"/>
            <a:ext cx="2682240" cy="1003677"/>
          </a:xfrm>
          <a:custGeom>
            <a:avLst/>
            <a:gdLst/>
            <a:ahLst/>
            <a:cxnLst/>
            <a:rect l="l" t="t" r="r" b="b"/>
            <a:pathLst>
              <a:path w="2682240" h="1003677">
                <a:moveTo>
                  <a:pt x="0" y="0"/>
                </a:moveTo>
                <a:lnTo>
                  <a:pt x="2682240" y="0"/>
                </a:lnTo>
                <a:lnTo>
                  <a:pt x="2682240" y="1003677"/>
                </a:lnTo>
                <a:lnTo>
                  <a:pt x="0" y="1003677"/>
                </a:lnTo>
                <a:lnTo>
                  <a:pt x="0" y="0"/>
                </a:lnTo>
                <a:close/>
              </a:path>
            </a:pathLst>
          </a:custGeom>
          <a:blipFill>
            <a:blip r:embed="rId5"/>
            <a:stretch>
              <a:fillRect/>
            </a:stretch>
          </a:blipFill>
        </p:spPr>
      </p:sp>
      <p:sp>
        <p:nvSpPr>
          <p:cNvPr id="20" name="Freeform 20"/>
          <p:cNvSpPr/>
          <p:nvPr/>
        </p:nvSpPr>
        <p:spPr>
          <a:xfrm>
            <a:off x="3027955" y="4608619"/>
            <a:ext cx="3152489" cy="1003677"/>
          </a:xfrm>
          <a:custGeom>
            <a:avLst/>
            <a:gdLst/>
            <a:ahLst/>
            <a:cxnLst/>
            <a:rect l="l" t="t" r="r" b="b"/>
            <a:pathLst>
              <a:path w="3152489" h="1003677">
                <a:moveTo>
                  <a:pt x="0" y="0"/>
                </a:moveTo>
                <a:lnTo>
                  <a:pt x="3152489" y="0"/>
                </a:lnTo>
                <a:lnTo>
                  <a:pt x="3152489" y="1003677"/>
                </a:lnTo>
                <a:lnTo>
                  <a:pt x="0" y="1003677"/>
                </a:lnTo>
                <a:lnTo>
                  <a:pt x="0" y="0"/>
                </a:lnTo>
                <a:close/>
              </a:path>
            </a:pathLst>
          </a:custGeom>
          <a:blipFill>
            <a:blip r:embed="rId6"/>
            <a:stretch>
              <a:fillRect/>
            </a:stretch>
          </a:blipFill>
        </p:spPr>
      </p:sp>
      <p:sp>
        <p:nvSpPr>
          <p:cNvPr id="21" name="Freeform 21"/>
          <p:cNvSpPr/>
          <p:nvPr/>
        </p:nvSpPr>
        <p:spPr>
          <a:xfrm>
            <a:off x="6180444" y="4599274"/>
            <a:ext cx="3187351" cy="1003038"/>
          </a:xfrm>
          <a:custGeom>
            <a:avLst/>
            <a:gdLst/>
            <a:ahLst/>
            <a:cxnLst/>
            <a:rect l="l" t="t" r="r" b="b"/>
            <a:pathLst>
              <a:path w="3187351" h="1003038">
                <a:moveTo>
                  <a:pt x="0" y="0"/>
                </a:moveTo>
                <a:lnTo>
                  <a:pt x="3187351" y="0"/>
                </a:lnTo>
                <a:lnTo>
                  <a:pt x="3187351" y="1003038"/>
                </a:lnTo>
                <a:lnTo>
                  <a:pt x="0" y="1003038"/>
                </a:lnTo>
                <a:lnTo>
                  <a:pt x="0" y="0"/>
                </a:lnTo>
                <a:close/>
              </a:path>
            </a:pathLst>
          </a:custGeom>
          <a:blipFill>
            <a:blip r:embed="rId7"/>
            <a:stretch>
              <a:fillRect/>
            </a:stretch>
          </a:blipFill>
        </p:spPr>
      </p:sp>
      <p:sp>
        <p:nvSpPr>
          <p:cNvPr id="22" name="Freeform 22"/>
          <p:cNvSpPr/>
          <p:nvPr/>
        </p:nvSpPr>
        <p:spPr>
          <a:xfrm>
            <a:off x="3832526" y="5588159"/>
            <a:ext cx="3051244" cy="1046705"/>
          </a:xfrm>
          <a:custGeom>
            <a:avLst/>
            <a:gdLst/>
            <a:ahLst/>
            <a:cxnLst/>
            <a:rect l="l" t="t" r="r" b="b"/>
            <a:pathLst>
              <a:path w="3051244" h="1046705">
                <a:moveTo>
                  <a:pt x="0" y="0"/>
                </a:moveTo>
                <a:lnTo>
                  <a:pt x="3051244" y="0"/>
                </a:lnTo>
                <a:lnTo>
                  <a:pt x="3051244" y="1046705"/>
                </a:lnTo>
                <a:lnTo>
                  <a:pt x="0" y="1046705"/>
                </a:lnTo>
                <a:lnTo>
                  <a:pt x="0" y="0"/>
                </a:lnTo>
                <a:close/>
              </a:path>
            </a:pathLst>
          </a:custGeom>
          <a:blipFill>
            <a:blip r:embed="rId8"/>
            <a:stretch>
              <a:fillRect/>
            </a:stretch>
          </a:blipFill>
        </p:spPr>
      </p:sp>
      <p:sp>
        <p:nvSpPr>
          <p:cNvPr id="23" name="Freeform 23"/>
          <p:cNvSpPr/>
          <p:nvPr/>
        </p:nvSpPr>
        <p:spPr>
          <a:xfrm>
            <a:off x="345715" y="5602312"/>
            <a:ext cx="3491955" cy="1052162"/>
          </a:xfrm>
          <a:custGeom>
            <a:avLst/>
            <a:gdLst/>
            <a:ahLst/>
            <a:cxnLst/>
            <a:rect l="l" t="t" r="r" b="b"/>
            <a:pathLst>
              <a:path w="3491955" h="1052162">
                <a:moveTo>
                  <a:pt x="0" y="0"/>
                </a:moveTo>
                <a:lnTo>
                  <a:pt x="3491955" y="0"/>
                </a:lnTo>
                <a:lnTo>
                  <a:pt x="3491955" y="1052162"/>
                </a:lnTo>
                <a:lnTo>
                  <a:pt x="0" y="1052162"/>
                </a:lnTo>
                <a:lnTo>
                  <a:pt x="0" y="0"/>
                </a:lnTo>
                <a:close/>
              </a:path>
            </a:pathLst>
          </a:custGeom>
          <a:blipFill>
            <a:blip r:embed="rId9"/>
            <a:stretch>
              <a:fillRect/>
            </a:stretch>
          </a:blipFill>
        </p:spPr>
      </p:sp>
      <p:sp>
        <p:nvSpPr>
          <p:cNvPr id="24" name="Freeform 24"/>
          <p:cNvSpPr/>
          <p:nvPr/>
        </p:nvSpPr>
        <p:spPr>
          <a:xfrm>
            <a:off x="6878625" y="5590981"/>
            <a:ext cx="2489170" cy="1052162"/>
          </a:xfrm>
          <a:custGeom>
            <a:avLst/>
            <a:gdLst/>
            <a:ahLst/>
            <a:cxnLst/>
            <a:rect l="l" t="t" r="r" b="b"/>
            <a:pathLst>
              <a:path w="2489170" h="1052162">
                <a:moveTo>
                  <a:pt x="0" y="0"/>
                </a:moveTo>
                <a:lnTo>
                  <a:pt x="2489170" y="0"/>
                </a:lnTo>
                <a:lnTo>
                  <a:pt x="2489170" y="1052162"/>
                </a:lnTo>
                <a:lnTo>
                  <a:pt x="0" y="1052162"/>
                </a:lnTo>
                <a:lnTo>
                  <a:pt x="0" y="0"/>
                </a:lnTo>
                <a:close/>
              </a:path>
            </a:pathLst>
          </a:custGeom>
          <a:blipFill>
            <a:blip r:embed="rId10"/>
            <a:stretch>
              <a:fillRect l="-13892" r="-13892"/>
            </a:stretch>
          </a:blipFill>
        </p:spPr>
      </p:sp>
      <p:grpSp>
        <p:nvGrpSpPr>
          <p:cNvPr id="25" name="Group 25"/>
          <p:cNvGrpSpPr/>
          <p:nvPr/>
        </p:nvGrpSpPr>
        <p:grpSpPr>
          <a:xfrm>
            <a:off x="7704806" y="6315506"/>
            <a:ext cx="2048794" cy="2426380"/>
            <a:chOff x="0" y="0"/>
            <a:chExt cx="2731725" cy="3235173"/>
          </a:xfrm>
        </p:grpSpPr>
        <p:grpSp>
          <p:nvGrpSpPr>
            <p:cNvPr id="26" name="Group 26"/>
            <p:cNvGrpSpPr/>
            <p:nvPr/>
          </p:nvGrpSpPr>
          <p:grpSpPr>
            <a:xfrm rot="-2700000">
              <a:off x="480212" y="680955"/>
              <a:ext cx="2281921" cy="859196"/>
              <a:chOff x="0" y="0"/>
              <a:chExt cx="1079350" cy="406400"/>
            </a:xfrm>
          </p:grpSpPr>
          <p:sp>
            <p:nvSpPr>
              <p:cNvPr id="27" name="Freeform 27"/>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solidFill>
            </p:spPr>
          </p:sp>
        </p:grpSp>
        <p:grpSp>
          <p:nvGrpSpPr>
            <p:cNvPr id="28" name="Group 28"/>
            <p:cNvGrpSpPr/>
            <p:nvPr/>
          </p:nvGrpSpPr>
          <p:grpSpPr>
            <a:xfrm rot="-2700000">
              <a:off x="-56201" y="1632753"/>
              <a:ext cx="2458047" cy="859196"/>
              <a:chOff x="0" y="0"/>
              <a:chExt cx="1162657" cy="406400"/>
            </a:xfrm>
          </p:grpSpPr>
          <p:sp>
            <p:nvSpPr>
              <p:cNvPr id="29" name="Freeform 29"/>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FFFFFF"/>
              </a:solidFill>
            </p:spPr>
          </p:sp>
        </p:grpSp>
      </p:grpSp>
      <p:sp>
        <p:nvSpPr>
          <p:cNvPr id="30" name="Freeform 18">
            <a:extLst>
              <a:ext uri="{FF2B5EF4-FFF2-40B4-BE49-F238E27FC236}">
                <a16:creationId xmlns:a16="http://schemas.microsoft.com/office/drawing/2014/main" id="{9383388E-10B6-EEDB-CD45-847DFB8C1A51}"/>
              </a:ext>
            </a:extLst>
          </p:cNvPr>
          <p:cNvSpPr/>
          <p:nvPr/>
        </p:nvSpPr>
        <p:spPr>
          <a:xfrm>
            <a:off x="745768" y="877911"/>
            <a:ext cx="3516568" cy="960431"/>
          </a:xfrm>
          <a:custGeom>
            <a:avLst/>
            <a:gdLst/>
            <a:ahLst/>
            <a:cxnLst/>
            <a:rect l="l" t="t" r="r" b="b"/>
            <a:pathLst>
              <a:path w="4688758" h="1280575">
                <a:moveTo>
                  <a:pt x="0" y="0"/>
                </a:moveTo>
                <a:lnTo>
                  <a:pt x="4688759" y="0"/>
                </a:lnTo>
                <a:lnTo>
                  <a:pt x="4688759" y="1280575"/>
                </a:lnTo>
                <a:lnTo>
                  <a:pt x="0" y="1280575"/>
                </a:lnTo>
                <a:close/>
              </a:path>
            </a:pathLst>
          </a:custGeom>
          <a:solidFill>
            <a:srgbClr val="FFFFFF"/>
          </a:solidFill>
          <a:ln w="31750">
            <a:solidFill>
              <a:schemeClr val="accent1"/>
            </a:solidFill>
          </a:ln>
        </p:spPr>
      </p:sp>
      <p:sp>
        <p:nvSpPr>
          <p:cNvPr id="31" name="TextBox 20">
            <a:extLst>
              <a:ext uri="{FF2B5EF4-FFF2-40B4-BE49-F238E27FC236}">
                <a16:creationId xmlns:a16="http://schemas.microsoft.com/office/drawing/2014/main" id="{2F61A1C9-384A-244E-AE55-A0D91318161E}"/>
              </a:ext>
            </a:extLst>
          </p:cNvPr>
          <p:cNvSpPr txBox="1"/>
          <p:nvPr/>
        </p:nvSpPr>
        <p:spPr>
          <a:xfrm>
            <a:off x="821386" y="982448"/>
            <a:ext cx="3365332" cy="935683"/>
          </a:xfrm>
          <a:prstGeom prst="rect">
            <a:avLst/>
          </a:prstGeom>
        </p:spPr>
        <p:txBody>
          <a:bodyPr lIns="50800" tIns="50800" rIns="50800" bIns="50800" rtlCol="0" anchor="t"/>
          <a:lstStyle/>
          <a:p>
            <a:pPr algn="ctr">
              <a:lnSpc>
                <a:spcPts val="5759"/>
              </a:lnSpc>
            </a:pPr>
            <a:r>
              <a:rPr lang="en-US" sz="4800" dirty="0">
                <a:solidFill>
                  <a:srgbClr val="1B87BE"/>
                </a:solidFill>
                <a:latin typeface="Arial Black" panose="020B0A04020102020204" pitchFamily="34" charset="0"/>
              </a:rPr>
              <a:t>EXAMPLE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26325" y="4571745"/>
            <a:ext cx="5066728" cy="6000510"/>
            <a:chOff x="0" y="0"/>
            <a:chExt cx="6755638" cy="8000680"/>
          </a:xfrm>
        </p:grpSpPr>
        <p:grpSp>
          <p:nvGrpSpPr>
            <p:cNvPr id="3" name="Group 3"/>
            <p:cNvGrpSpPr/>
            <p:nvPr/>
          </p:nvGrpSpPr>
          <p:grpSpPr>
            <a:xfrm rot="-2700000">
              <a:off x="1187578" y="1684021"/>
              <a:ext cx="5643260" cy="2124817"/>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alpha val="14902"/>
                </a:srgbClr>
              </a:solidFill>
            </p:spPr>
          </p:sp>
        </p:grpSp>
        <p:grpSp>
          <p:nvGrpSpPr>
            <p:cNvPr id="5" name="Group 5"/>
            <p:cNvGrpSpPr/>
            <p:nvPr/>
          </p:nvGrpSpPr>
          <p:grpSpPr>
            <a:xfrm rot="-2700000">
              <a:off x="-138987" y="4037847"/>
              <a:ext cx="6078824" cy="2124817"/>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8FBF26">
                  <a:alpha val="14902"/>
                </a:srgbClr>
              </a:solidFill>
            </p:spPr>
          </p:sp>
        </p:grpSp>
      </p:grpSp>
      <p:grpSp>
        <p:nvGrpSpPr>
          <p:cNvPr id="7" name="Group 7"/>
          <p:cNvGrpSpPr/>
          <p:nvPr/>
        </p:nvGrpSpPr>
        <p:grpSpPr>
          <a:xfrm>
            <a:off x="8456018" y="-511578"/>
            <a:ext cx="2248102" cy="2248102"/>
            <a:chOff x="0" y="0"/>
            <a:chExt cx="2997470" cy="2997470"/>
          </a:xfrm>
        </p:grpSpPr>
        <p:grpSp>
          <p:nvGrpSpPr>
            <p:cNvPr id="8" name="Group 8"/>
            <p:cNvGrpSpPr/>
            <p:nvPr/>
          </p:nvGrpSpPr>
          <p:grpSpPr>
            <a:xfrm rot="-2700000">
              <a:off x="-139827" y="1017765"/>
              <a:ext cx="3277123" cy="961939"/>
              <a:chOff x="0" y="0"/>
              <a:chExt cx="1384518" cy="406400"/>
            </a:xfrm>
          </p:grpSpPr>
          <p:sp>
            <p:nvSpPr>
              <p:cNvPr id="9" name="Freeform 9"/>
              <p:cNvSpPr/>
              <p:nvPr/>
            </p:nvSpPr>
            <p:spPr>
              <a:xfrm>
                <a:off x="17780" y="22860"/>
                <a:ext cx="1359119" cy="360680"/>
              </a:xfrm>
              <a:custGeom>
                <a:avLst/>
                <a:gdLst/>
                <a:ahLst/>
                <a:cxnLst/>
                <a:rect l="l" t="t" r="r" b="b"/>
                <a:pathLst>
                  <a:path w="1359119" h="360680">
                    <a:moveTo>
                      <a:pt x="1359119" y="180340"/>
                    </a:moveTo>
                    <a:cubicBezTo>
                      <a:pt x="1359119" y="81280"/>
                      <a:pt x="1279109" y="0"/>
                      <a:pt x="1178779" y="0"/>
                    </a:cubicBezTo>
                    <a:lnTo>
                      <a:pt x="172720" y="0"/>
                    </a:lnTo>
                    <a:lnTo>
                      <a:pt x="172720" y="1270"/>
                    </a:lnTo>
                    <a:cubicBezTo>
                      <a:pt x="76200" y="5080"/>
                      <a:pt x="0" y="83820"/>
                      <a:pt x="0" y="180340"/>
                    </a:cubicBezTo>
                    <a:cubicBezTo>
                      <a:pt x="0" y="276860"/>
                      <a:pt x="77470" y="355600"/>
                      <a:pt x="172720" y="359410"/>
                    </a:cubicBezTo>
                    <a:lnTo>
                      <a:pt x="172720" y="360680"/>
                    </a:lnTo>
                    <a:lnTo>
                      <a:pt x="1178778" y="360680"/>
                    </a:lnTo>
                    <a:cubicBezTo>
                      <a:pt x="1277838" y="360680"/>
                      <a:pt x="1359118" y="279400"/>
                      <a:pt x="1359118" y="180340"/>
                    </a:cubicBezTo>
                    <a:close/>
                  </a:path>
                </a:pathLst>
              </a:custGeom>
              <a:solidFill>
                <a:srgbClr val="1B87BE"/>
              </a:solidFill>
            </p:spPr>
          </p:sp>
        </p:grpSp>
        <p:grpSp>
          <p:nvGrpSpPr>
            <p:cNvPr id="10" name="Group 10"/>
            <p:cNvGrpSpPr/>
            <p:nvPr/>
          </p:nvGrpSpPr>
          <p:grpSpPr>
            <a:xfrm rot="-2700000">
              <a:off x="196405" y="758956"/>
              <a:ext cx="1994974" cy="961939"/>
              <a:chOff x="0" y="0"/>
              <a:chExt cx="842836" cy="406400"/>
            </a:xfrm>
          </p:grpSpPr>
          <p:sp>
            <p:nvSpPr>
              <p:cNvPr id="11" name="Freeform 11"/>
              <p:cNvSpPr/>
              <p:nvPr/>
            </p:nvSpPr>
            <p:spPr>
              <a:xfrm>
                <a:off x="17780" y="22860"/>
                <a:ext cx="817436" cy="360680"/>
              </a:xfrm>
              <a:custGeom>
                <a:avLst/>
                <a:gdLst/>
                <a:ahLst/>
                <a:cxnLst/>
                <a:rect l="l" t="t" r="r" b="b"/>
                <a:pathLst>
                  <a:path w="817436" h="360680">
                    <a:moveTo>
                      <a:pt x="817436" y="180340"/>
                    </a:moveTo>
                    <a:cubicBezTo>
                      <a:pt x="817436" y="81280"/>
                      <a:pt x="737426" y="0"/>
                      <a:pt x="637096" y="0"/>
                    </a:cubicBezTo>
                    <a:lnTo>
                      <a:pt x="172720" y="0"/>
                    </a:lnTo>
                    <a:lnTo>
                      <a:pt x="172720" y="1270"/>
                    </a:lnTo>
                    <a:cubicBezTo>
                      <a:pt x="76200" y="5080"/>
                      <a:pt x="0" y="83820"/>
                      <a:pt x="0" y="180340"/>
                    </a:cubicBezTo>
                    <a:cubicBezTo>
                      <a:pt x="0" y="276860"/>
                      <a:pt x="77470" y="355600"/>
                      <a:pt x="172720" y="359410"/>
                    </a:cubicBezTo>
                    <a:lnTo>
                      <a:pt x="172720" y="360680"/>
                    </a:lnTo>
                    <a:lnTo>
                      <a:pt x="637096" y="360680"/>
                    </a:lnTo>
                    <a:cubicBezTo>
                      <a:pt x="736156" y="360680"/>
                      <a:pt x="817436" y="279400"/>
                      <a:pt x="817436" y="180340"/>
                    </a:cubicBezTo>
                    <a:close/>
                  </a:path>
                </a:pathLst>
              </a:custGeom>
              <a:solidFill>
                <a:srgbClr val="8FBF26"/>
              </a:solidFill>
            </p:spPr>
          </p:sp>
        </p:grpSp>
      </p:grpSp>
      <p:sp>
        <p:nvSpPr>
          <p:cNvPr id="12" name="TextBox 12"/>
          <p:cNvSpPr txBox="1"/>
          <p:nvPr/>
        </p:nvSpPr>
        <p:spPr>
          <a:xfrm>
            <a:off x="1037735" y="1831385"/>
            <a:ext cx="8024946" cy="3308021"/>
          </a:xfrm>
          <a:prstGeom prst="rect">
            <a:avLst/>
          </a:prstGeom>
        </p:spPr>
        <p:txBody>
          <a:bodyPr lIns="0" tIns="0" rIns="0" bIns="0" rtlCol="0" anchor="t">
            <a:spAutoFit/>
          </a:bodyPr>
          <a:lstStyle/>
          <a:p>
            <a:pPr algn="ctr">
              <a:lnSpc>
                <a:spcPts val="6471"/>
              </a:lnSpc>
            </a:pPr>
            <a:endParaRPr dirty="0"/>
          </a:p>
          <a:p>
            <a:pPr algn="ctr">
              <a:lnSpc>
                <a:spcPts val="6471"/>
              </a:lnSpc>
            </a:pPr>
            <a:r>
              <a:rPr lang="en-US" sz="5392" spc="-161" dirty="0">
                <a:solidFill>
                  <a:srgbClr val="1B87BE"/>
                </a:solidFill>
                <a:latin typeface="Arial Black" panose="020B0A04020102020204" pitchFamily="34" charset="0"/>
              </a:rPr>
              <a:t>Answer the Questions Strategically </a:t>
            </a:r>
          </a:p>
          <a:p>
            <a:pPr algn="ctr">
              <a:lnSpc>
                <a:spcPts val="6471"/>
              </a:lnSpc>
            </a:pPr>
            <a:endParaRPr lang="en-US" sz="5392" spc="-161" dirty="0">
              <a:solidFill>
                <a:srgbClr val="1B87BE"/>
              </a:solidFill>
              <a:latin typeface="Arial Black" panose="020B0A04020102020204" pitchFamily="34" charset="0"/>
            </a:endParaRPr>
          </a:p>
        </p:txBody>
      </p:sp>
      <p:grpSp>
        <p:nvGrpSpPr>
          <p:cNvPr id="13" name="Group 13"/>
          <p:cNvGrpSpPr/>
          <p:nvPr/>
        </p:nvGrpSpPr>
        <p:grpSpPr>
          <a:xfrm>
            <a:off x="4615420" y="4805330"/>
            <a:ext cx="559528" cy="77494"/>
            <a:chOff x="0" y="0"/>
            <a:chExt cx="2934307" cy="406400"/>
          </a:xfrm>
        </p:grpSpPr>
        <p:sp>
          <p:nvSpPr>
            <p:cNvPr id="14" name="Freeform 14"/>
            <p:cNvSpPr/>
            <p:nvPr/>
          </p:nvSpPr>
          <p:spPr>
            <a:xfrm>
              <a:off x="17780" y="22860"/>
              <a:ext cx="2908908" cy="360680"/>
            </a:xfrm>
            <a:custGeom>
              <a:avLst/>
              <a:gdLst/>
              <a:ahLst/>
              <a:cxnLst/>
              <a:rect l="l" t="t" r="r" b="b"/>
              <a:pathLst>
                <a:path w="2908908" h="360680">
                  <a:moveTo>
                    <a:pt x="2908908" y="180340"/>
                  </a:moveTo>
                  <a:cubicBezTo>
                    <a:pt x="2908908" y="81280"/>
                    <a:pt x="2828898" y="0"/>
                    <a:pt x="2728568" y="0"/>
                  </a:cubicBezTo>
                  <a:lnTo>
                    <a:pt x="172720" y="0"/>
                  </a:lnTo>
                  <a:lnTo>
                    <a:pt x="172720" y="1270"/>
                  </a:lnTo>
                  <a:cubicBezTo>
                    <a:pt x="76200" y="5080"/>
                    <a:pt x="0" y="83820"/>
                    <a:pt x="0" y="180340"/>
                  </a:cubicBezTo>
                  <a:cubicBezTo>
                    <a:pt x="0" y="276860"/>
                    <a:pt x="77470" y="355600"/>
                    <a:pt x="172720" y="359410"/>
                  </a:cubicBezTo>
                  <a:lnTo>
                    <a:pt x="172720" y="360680"/>
                  </a:lnTo>
                  <a:lnTo>
                    <a:pt x="2728567" y="360680"/>
                  </a:lnTo>
                  <a:cubicBezTo>
                    <a:pt x="2827628" y="360680"/>
                    <a:pt x="2908907" y="279400"/>
                    <a:pt x="2908907" y="180340"/>
                  </a:cubicBezTo>
                  <a:close/>
                </a:path>
              </a:pathLst>
            </a:custGeom>
            <a:solidFill>
              <a:srgbClr val="1B87BE"/>
            </a:solidFill>
          </p:spPr>
        </p:sp>
      </p:grpSp>
      <p:sp>
        <p:nvSpPr>
          <p:cNvPr id="15" name="Freeform 15"/>
          <p:cNvSpPr/>
          <p:nvPr/>
        </p:nvSpPr>
        <p:spPr>
          <a:xfrm>
            <a:off x="7315056" y="6094590"/>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sp>
        <p:nvSpPr>
          <p:cNvPr id="7" name="Freeform 7"/>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grpSp>
        <p:nvGrpSpPr>
          <p:cNvPr id="8" name="Group 8"/>
          <p:cNvGrpSpPr/>
          <p:nvPr/>
        </p:nvGrpSpPr>
        <p:grpSpPr>
          <a:xfrm>
            <a:off x="-647805" y="497730"/>
            <a:ext cx="9591227" cy="771411"/>
            <a:chOff x="0" y="0"/>
            <a:chExt cx="3552306" cy="285708"/>
          </a:xfrm>
        </p:grpSpPr>
        <p:sp>
          <p:nvSpPr>
            <p:cNvPr id="9" name="Freeform 9"/>
            <p:cNvSpPr/>
            <p:nvPr/>
          </p:nvSpPr>
          <p:spPr>
            <a:xfrm>
              <a:off x="0" y="0"/>
              <a:ext cx="3552306" cy="285708"/>
            </a:xfrm>
            <a:custGeom>
              <a:avLst/>
              <a:gdLst/>
              <a:ahLst/>
              <a:cxnLst/>
              <a:rect l="l" t="t" r="r" b="b"/>
              <a:pathLst>
                <a:path w="3552306" h="285708">
                  <a:moveTo>
                    <a:pt x="29059" y="0"/>
                  </a:moveTo>
                  <a:lnTo>
                    <a:pt x="3523248" y="0"/>
                  </a:lnTo>
                  <a:cubicBezTo>
                    <a:pt x="3530955" y="0"/>
                    <a:pt x="3538346" y="3062"/>
                    <a:pt x="3543795" y="8511"/>
                  </a:cubicBezTo>
                  <a:cubicBezTo>
                    <a:pt x="3549245" y="13961"/>
                    <a:pt x="3552306" y="21352"/>
                    <a:pt x="3552306" y="29059"/>
                  </a:cubicBezTo>
                  <a:lnTo>
                    <a:pt x="3552306" y="256649"/>
                  </a:lnTo>
                  <a:cubicBezTo>
                    <a:pt x="3552306" y="264356"/>
                    <a:pt x="3549245" y="271747"/>
                    <a:pt x="3543795" y="277197"/>
                  </a:cubicBezTo>
                  <a:cubicBezTo>
                    <a:pt x="3538346" y="282646"/>
                    <a:pt x="3530955" y="285708"/>
                    <a:pt x="3523248" y="285708"/>
                  </a:cubicBezTo>
                  <a:lnTo>
                    <a:pt x="29059" y="285708"/>
                  </a:lnTo>
                  <a:cubicBezTo>
                    <a:pt x="21352" y="285708"/>
                    <a:pt x="13961" y="282646"/>
                    <a:pt x="8511" y="277197"/>
                  </a:cubicBezTo>
                  <a:cubicBezTo>
                    <a:pt x="3062" y="271747"/>
                    <a:pt x="0" y="264356"/>
                    <a:pt x="0" y="256649"/>
                  </a:cubicBezTo>
                  <a:lnTo>
                    <a:pt x="0" y="29059"/>
                  </a:lnTo>
                  <a:cubicBezTo>
                    <a:pt x="0" y="21352"/>
                    <a:pt x="3062" y="13961"/>
                    <a:pt x="8511" y="8511"/>
                  </a:cubicBezTo>
                  <a:cubicBezTo>
                    <a:pt x="13961" y="3062"/>
                    <a:pt x="21352" y="0"/>
                    <a:pt x="29059" y="0"/>
                  </a:cubicBezTo>
                  <a:close/>
                </a:path>
              </a:pathLst>
            </a:custGeom>
            <a:solidFill>
              <a:srgbClr val="8FBF26"/>
            </a:solidFill>
          </p:spPr>
        </p:sp>
        <p:sp>
          <p:nvSpPr>
            <p:cNvPr id="10" name="TextBox 10"/>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sp>
        <p:nvSpPr>
          <p:cNvPr id="11" name="TextBox 11"/>
          <p:cNvSpPr txBox="1"/>
          <p:nvPr/>
        </p:nvSpPr>
        <p:spPr>
          <a:xfrm>
            <a:off x="731520" y="633373"/>
            <a:ext cx="7765685" cy="509627"/>
          </a:xfrm>
          <a:prstGeom prst="rect">
            <a:avLst/>
          </a:prstGeom>
        </p:spPr>
        <p:txBody>
          <a:bodyPr lIns="0" tIns="0" rIns="0" bIns="0" rtlCol="0" anchor="t">
            <a:spAutoFit/>
          </a:bodyPr>
          <a:lstStyle/>
          <a:p>
            <a:pPr algn="l">
              <a:lnSpc>
                <a:spcPts val="4095"/>
              </a:lnSpc>
            </a:pPr>
            <a:r>
              <a:rPr lang="en-US" sz="3413" dirty="0">
                <a:solidFill>
                  <a:srgbClr val="FFFFFF"/>
                </a:solidFill>
                <a:latin typeface="Arial Black" panose="020B0A04020102020204" pitchFamily="34" charset="0"/>
              </a:rPr>
              <a:t>Types of Questions</a:t>
            </a:r>
          </a:p>
        </p:txBody>
      </p:sp>
      <p:sp>
        <p:nvSpPr>
          <p:cNvPr id="12" name="TextBox 12"/>
          <p:cNvSpPr txBox="1"/>
          <p:nvPr/>
        </p:nvSpPr>
        <p:spPr>
          <a:xfrm>
            <a:off x="508000" y="1739941"/>
            <a:ext cx="8514080" cy="3097323"/>
          </a:xfrm>
          <a:prstGeom prst="rect">
            <a:avLst/>
          </a:prstGeom>
        </p:spPr>
        <p:txBody>
          <a:bodyPr lIns="0" tIns="0" rIns="0" bIns="0" rtlCol="0" anchor="t">
            <a:spAutoFit/>
          </a:bodyPr>
          <a:lstStyle/>
          <a:p>
            <a:pPr algn="ctr">
              <a:lnSpc>
                <a:spcPts val="4359"/>
              </a:lnSpc>
            </a:pPr>
            <a:r>
              <a:rPr lang="en-US" sz="3633" dirty="0">
                <a:solidFill>
                  <a:srgbClr val="FFFFFF"/>
                </a:solidFill>
                <a:latin typeface="Arial Black" panose="020B0A04020102020204" pitchFamily="34" charset="0"/>
              </a:rPr>
              <a:t>Easy Questions: Fetch the Answer</a:t>
            </a:r>
          </a:p>
          <a:p>
            <a:pPr algn="l">
              <a:lnSpc>
                <a:spcPts val="2560"/>
              </a:lnSpc>
            </a:pPr>
            <a:endParaRPr lang="en-US" sz="3633" dirty="0">
              <a:solidFill>
                <a:srgbClr val="FFFFFF"/>
              </a:solidFill>
              <a:latin typeface="Arial Black" panose="020B0A04020102020204" pitchFamily="34" charset="0"/>
            </a:endParaRPr>
          </a:p>
          <a:p>
            <a:pPr marL="762226" lvl="2" indent="-254075" algn="l">
              <a:lnSpc>
                <a:spcPts val="2560"/>
              </a:lnSpc>
              <a:buFont typeface="Arial"/>
              <a:buChar char="⚬"/>
            </a:pPr>
            <a:r>
              <a:rPr lang="en-US" sz="2133" dirty="0">
                <a:solidFill>
                  <a:srgbClr val="FFFFFF"/>
                </a:solidFill>
                <a:latin typeface="Arial" panose="020B0604020202020204" pitchFamily="34" charset="0"/>
              </a:rPr>
              <a:t>These questions ask directly about the passage, usually requiring you to read a chart or graph.</a:t>
            </a:r>
          </a:p>
          <a:p>
            <a:pPr marL="762226" lvl="2" indent="-254075" algn="l">
              <a:lnSpc>
                <a:spcPts val="2560"/>
              </a:lnSpc>
            </a:pPr>
            <a:endParaRPr lang="en-US" sz="2133" dirty="0">
              <a:solidFill>
                <a:srgbClr val="FFFFFF"/>
              </a:solidFill>
              <a:latin typeface="Arial" panose="020B0604020202020204" pitchFamily="34" charset="0"/>
            </a:endParaRPr>
          </a:p>
          <a:p>
            <a:pPr marL="762226" lvl="2" indent="-254075" algn="l">
              <a:lnSpc>
                <a:spcPts val="2560"/>
              </a:lnSpc>
              <a:buFont typeface="Arial"/>
              <a:buChar char="⚬"/>
            </a:pPr>
            <a:r>
              <a:rPr lang="en-US" sz="2133" dirty="0">
                <a:solidFill>
                  <a:srgbClr val="FFFFFF"/>
                </a:solidFill>
                <a:latin typeface="Arial" panose="020B0604020202020204" pitchFamily="34" charset="0"/>
              </a:rPr>
              <a:t>They usually come first, so answer them right after analyzing the information given.</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sp>
        <p:nvSpPr>
          <p:cNvPr id="7" name="Freeform 7"/>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grpSp>
        <p:nvGrpSpPr>
          <p:cNvPr id="8" name="Group 8"/>
          <p:cNvGrpSpPr/>
          <p:nvPr/>
        </p:nvGrpSpPr>
        <p:grpSpPr>
          <a:xfrm>
            <a:off x="-647805" y="497730"/>
            <a:ext cx="9591227" cy="771411"/>
            <a:chOff x="0" y="0"/>
            <a:chExt cx="3552306" cy="285708"/>
          </a:xfrm>
        </p:grpSpPr>
        <p:sp>
          <p:nvSpPr>
            <p:cNvPr id="9" name="Freeform 9"/>
            <p:cNvSpPr/>
            <p:nvPr/>
          </p:nvSpPr>
          <p:spPr>
            <a:xfrm>
              <a:off x="0" y="0"/>
              <a:ext cx="3552306" cy="285708"/>
            </a:xfrm>
            <a:custGeom>
              <a:avLst/>
              <a:gdLst/>
              <a:ahLst/>
              <a:cxnLst/>
              <a:rect l="l" t="t" r="r" b="b"/>
              <a:pathLst>
                <a:path w="3552306" h="285708">
                  <a:moveTo>
                    <a:pt x="29059" y="0"/>
                  </a:moveTo>
                  <a:lnTo>
                    <a:pt x="3523248" y="0"/>
                  </a:lnTo>
                  <a:cubicBezTo>
                    <a:pt x="3530955" y="0"/>
                    <a:pt x="3538346" y="3062"/>
                    <a:pt x="3543795" y="8511"/>
                  </a:cubicBezTo>
                  <a:cubicBezTo>
                    <a:pt x="3549245" y="13961"/>
                    <a:pt x="3552306" y="21352"/>
                    <a:pt x="3552306" y="29059"/>
                  </a:cubicBezTo>
                  <a:lnTo>
                    <a:pt x="3552306" y="256649"/>
                  </a:lnTo>
                  <a:cubicBezTo>
                    <a:pt x="3552306" y="264356"/>
                    <a:pt x="3549245" y="271747"/>
                    <a:pt x="3543795" y="277197"/>
                  </a:cubicBezTo>
                  <a:cubicBezTo>
                    <a:pt x="3538346" y="282646"/>
                    <a:pt x="3530955" y="285708"/>
                    <a:pt x="3523248" y="285708"/>
                  </a:cubicBezTo>
                  <a:lnTo>
                    <a:pt x="29059" y="285708"/>
                  </a:lnTo>
                  <a:cubicBezTo>
                    <a:pt x="21352" y="285708"/>
                    <a:pt x="13961" y="282646"/>
                    <a:pt x="8511" y="277197"/>
                  </a:cubicBezTo>
                  <a:cubicBezTo>
                    <a:pt x="3062" y="271747"/>
                    <a:pt x="0" y="264356"/>
                    <a:pt x="0" y="256649"/>
                  </a:cubicBezTo>
                  <a:lnTo>
                    <a:pt x="0" y="29059"/>
                  </a:lnTo>
                  <a:cubicBezTo>
                    <a:pt x="0" y="21352"/>
                    <a:pt x="3062" y="13961"/>
                    <a:pt x="8511" y="8511"/>
                  </a:cubicBezTo>
                  <a:cubicBezTo>
                    <a:pt x="13961" y="3062"/>
                    <a:pt x="21352" y="0"/>
                    <a:pt x="29059" y="0"/>
                  </a:cubicBezTo>
                  <a:close/>
                </a:path>
              </a:pathLst>
            </a:custGeom>
            <a:solidFill>
              <a:srgbClr val="8FBF26"/>
            </a:solidFill>
          </p:spPr>
        </p:sp>
        <p:sp>
          <p:nvSpPr>
            <p:cNvPr id="10" name="TextBox 10"/>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sp>
        <p:nvSpPr>
          <p:cNvPr id="11" name="TextBox 11"/>
          <p:cNvSpPr txBox="1"/>
          <p:nvPr/>
        </p:nvSpPr>
        <p:spPr>
          <a:xfrm>
            <a:off x="731520" y="633373"/>
            <a:ext cx="7765685" cy="509627"/>
          </a:xfrm>
          <a:prstGeom prst="rect">
            <a:avLst/>
          </a:prstGeom>
        </p:spPr>
        <p:txBody>
          <a:bodyPr lIns="0" tIns="0" rIns="0" bIns="0" rtlCol="0" anchor="t">
            <a:spAutoFit/>
          </a:bodyPr>
          <a:lstStyle/>
          <a:p>
            <a:pPr algn="l">
              <a:lnSpc>
                <a:spcPts val="4095"/>
              </a:lnSpc>
            </a:pPr>
            <a:r>
              <a:rPr lang="en-US" sz="3413" dirty="0">
                <a:solidFill>
                  <a:srgbClr val="FFFFFF"/>
                </a:solidFill>
                <a:latin typeface="Arial Black" panose="020B0A04020102020204" pitchFamily="34" charset="0"/>
              </a:rPr>
              <a:t>Types of Questions</a:t>
            </a:r>
          </a:p>
        </p:txBody>
      </p:sp>
      <p:sp>
        <p:nvSpPr>
          <p:cNvPr id="12" name="TextBox 12"/>
          <p:cNvSpPr txBox="1"/>
          <p:nvPr/>
        </p:nvSpPr>
        <p:spPr>
          <a:xfrm>
            <a:off x="795595" y="1739941"/>
            <a:ext cx="7967405" cy="3546099"/>
          </a:xfrm>
          <a:prstGeom prst="rect">
            <a:avLst/>
          </a:prstGeom>
        </p:spPr>
        <p:txBody>
          <a:bodyPr wrap="square" lIns="0" tIns="0" rIns="0" bIns="0" rtlCol="0" anchor="t">
            <a:spAutoFit/>
          </a:bodyPr>
          <a:lstStyle/>
          <a:p>
            <a:pPr algn="ctr">
              <a:lnSpc>
                <a:spcPts val="4094"/>
              </a:lnSpc>
            </a:pPr>
            <a:r>
              <a:rPr lang="en-US" sz="3412" dirty="0">
                <a:solidFill>
                  <a:srgbClr val="FFFFFF"/>
                </a:solidFill>
                <a:latin typeface="Arial Black" panose="020B0A04020102020204" pitchFamily="34" charset="0"/>
              </a:rPr>
              <a:t>Medium Questions: Read and Reason</a:t>
            </a:r>
          </a:p>
          <a:p>
            <a:pPr>
              <a:lnSpc>
                <a:spcPts val="4094"/>
              </a:lnSpc>
            </a:pPr>
            <a:endParaRPr lang="en-US" sz="3412" dirty="0">
              <a:solidFill>
                <a:srgbClr val="FFFFFF"/>
              </a:solidFill>
              <a:latin typeface="Arial Black" panose="020B0A04020102020204" pitchFamily="34" charset="0"/>
            </a:endParaRPr>
          </a:p>
          <a:p>
            <a:pPr marL="919734" lvl="2" indent="-306578">
              <a:lnSpc>
                <a:spcPts val="2555"/>
              </a:lnSpc>
              <a:buFont typeface="Arial"/>
              <a:buChar char="⚬"/>
            </a:pPr>
            <a:r>
              <a:rPr lang="en-US" sz="2129" dirty="0">
                <a:solidFill>
                  <a:srgbClr val="FFFFFF"/>
                </a:solidFill>
                <a:latin typeface="Arial" panose="020B0604020202020204" pitchFamily="34" charset="0"/>
              </a:rPr>
              <a:t>These questions ask you to slightly analyze the information presented. We recommend doing</a:t>
            </a:r>
          </a:p>
          <a:p>
            <a:pPr>
              <a:lnSpc>
                <a:spcPts val="2555"/>
              </a:lnSpc>
            </a:pPr>
            <a:r>
              <a:rPr lang="en-US" sz="2129" dirty="0">
                <a:solidFill>
                  <a:srgbClr val="FFFFFF"/>
                </a:solidFill>
                <a:latin typeface="Arial" panose="020B0604020202020204" pitchFamily="34" charset="0"/>
              </a:rPr>
              <a:t>           these second.</a:t>
            </a:r>
          </a:p>
          <a:p>
            <a:pPr>
              <a:lnSpc>
                <a:spcPts val="2555"/>
              </a:lnSpc>
            </a:pPr>
            <a:endParaRPr lang="en-US" sz="2129" dirty="0">
              <a:solidFill>
                <a:srgbClr val="FFFFFF"/>
              </a:solidFill>
              <a:latin typeface="Arial" panose="020B0604020202020204" pitchFamily="34" charset="0"/>
            </a:endParaRPr>
          </a:p>
          <a:p>
            <a:pPr marL="919734" lvl="2" indent="-306578" algn="l">
              <a:lnSpc>
                <a:spcPts val="2555"/>
              </a:lnSpc>
              <a:buFont typeface="Arial"/>
              <a:buChar char="⚬"/>
            </a:pPr>
            <a:r>
              <a:rPr lang="en-US" sz="2129" dirty="0">
                <a:solidFill>
                  <a:srgbClr val="FFFFFF"/>
                </a:solidFill>
                <a:latin typeface="Arial" panose="020B0604020202020204" pitchFamily="34" charset="0"/>
              </a:rPr>
              <a:t>You may have to predict a trend on a chart or graph or further analyze an experiment.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sp>
        <p:nvSpPr>
          <p:cNvPr id="7" name="Freeform 7"/>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grpSp>
        <p:nvGrpSpPr>
          <p:cNvPr id="8" name="Group 8"/>
          <p:cNvGrpSpPr/>
          <p:nvPr/>
        </p:nvGrpSpPr>
        <p:grpSpPr>
          <a:xfrm>
            <a:off x="-647805" y="497730"/>
            <a:ext cx="9591227" cy="771411"/>
            <a:chOff x="0" y="0"/>
            <a:chExt cx="3552306" cy="285708"/>
          </a:xfrm>
        </p:grpSpPr>
        <p:sp>
          <p:nvSpPr>
            <p:cNvPr id="9" name="Freeform 9"/>
            <p:cNvSpPr/>
            <p:nvPr/>
          </p:nvSpPr>
          <p:spPr>
            <a:xfrm>
              <a:off x="0" y="0"/>
              <a:ext cx="3552306" cy="285708"/>
            </a:xfrm>
            <a:custGeom>
              <a:avLst/>
              <a:gdLst/>
              <a:ahLst/>
              <a:cxnLst/>
              <a:rect l="l" t="t" r="r" b="b"/>
              <a:pathLst>
                <a:path w="3552306" h="285708">
                  <a:moveTo>
                    <a:pt x="29059" y="0"/>
                  </a:moveTo>
                  <a:lnTo>
                    <a:pt x="3523248" y="0"/>
                  </a:lnTo>
                  <a:cubicBezTo>
                    <a:pt x="3530955" y="0"/>
                    <a:pt x="3538346" y="3062"/>
                    <a:pt x="3543795" y="8511"/>
                  </a:cubicBezTo>
                  <a:cubicBezTo>
                    <a:pt x="3549245" y="13961"/>
                    <a:pt x="3552306" y="21352"/>
                    <a:pt x="3552306" y="29059"/>
                  </a:cubicBezTo>
                  <a:lnTo>
                    <a:pt x="3552306" y="256649"/>
                  </a:lnTo>
                  <a:cubicBezTo>
                    <a:pt x="3552306" y="264356"/>
                    <a:pt x="3549245" y="271747"/>
                    <a:pt x="3543795" y="277197"/>
                  </a:cubicBezTo>
                  <a:cubicBezTo>
                    <a:pt x="3538346" y="282646"/>
                    <a:pt x="3530955" y="285708"/>
                    <a:pt x="3523248" y="285708"/>
                  </a:cubicBezTo>
                  <a:lnTo>
                    <a:pt x="29059" y="285708"/>
                  </a:lnTo>
                  <a:cubicBezTo>
                    <a:pt x="21352" y="285708"/>
                    <a:pt x="13961" y="282646"/>
                    <a:pt x="8511" y="277197"/>
                  </a:cubicBezTo>
                  <a:cubicBezTo>
                    <a:pt x="3062" y="271747"/>
                    <a:pt x="0" y="264356"/>
                    <a:pt x="0" y="256649"/>
                  </a:cubicBezTo>
                  <a:lnTo>
                    <a:pt x="0" y="29059"/>
                  </a:lnTo>
                  <a:cubicBezTo>
                    <a:pt x="0" y="21352"/>
                    <a:pt x="3062" y="13961"/>
                    <a:pt x="8511" y="8511"/>
                  </a:cubicBezTo>
                  <a:cubicBezTo>
                    <a:pt x="13961" y="3062"/>
                    <a:pt x="21352" y="0"/>
                    <a:pt x="29059" y="0"/>
                  </a:cubicBezTo>
                  <a:close/>
                </a:path>
              </a:pathLst>
            </a:custGeom>
            <a:solidFill>
              <a:srgbClr val="8FBF26"/>
            </a:solidFill>
          </p:spPr>
        </p:sp>
        <p:sp>
          <p:nvSpPr>
            <p:cNvPr id="10" name="TextBox 10"/>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sp>
        <p:nvSpPr>
          <p:cNvPr id="11" name="TextBox 11"/>
          <p:cNvSpPr txBox="1"/>
          <p:nvPr/>
        </p:nvSpPr>
        <p:spPr>
          <a:xfrm>
            <a:off x="731520" y="633373"/>
            <a:ext cx="7765685" cy="509627"/>
          </a:xfrm>
          <a:prstGeom prst="rect">
            <a:avLst/>
          </a:prstGeom>
        </p:spPr>
        <p:txBody>
          <a:bodyPr lIns="0" tIns="0" rIns="0" bIns="0" rtlCol="0" anchor="t">
            <a:spAutoFit/>
          </a:bodyPr>
          <a:lstStyle/>
          <a:p>
            <a:pPr algn="l">
              <a:lnSpc>
                <a:spcPts val="4095"/>
              </a:lnSpc>
            </a:pPr>
            <a:r>
              <a:rPr lang="en-US" sz="3413" dirty="0">
                <a:solidFill>
                  <a:srgbClr val="FFFFFF"/>
                </a:solidFill>
                <a:latin typeface="Arial Black" panose="020B0A04020102020204" pitchFamily="34" charset="0"/>
              </a:rPr>
              <a:t>Types of Questions</a:t>
            </a:r>
          </a:p>
        </p:txBody>
      </p:sp>
      <p:sp>
        <p:nvSpPr>
          <p:cNvPr id="12" name="TextBox 12"/>
          <p:cNvSpPr txBox="1"/>
          <p:nvPr/>
        </p:nvSpPr>
        <p:spPr>
          <a:xfrm>
            <a:off x="795595" y="1739941"/>
            <a:ext cx="8226485" cy="3353739"/>
          </a:xfrm>
          <a:prstGeom prst="rect">
            <a:avLst/>
          </a:prstGeom>
        </p:spPr>
        <p:txBody>
          <a:bodyPr lIns="0" tIns="0" rIns="0" bIns="0" rtlCol="0" anchor="t">
            <a:spAutoFit/>
          </a:bodyPr>
          <a:lstStyle/>
          <a:p>
            <a:pPr algn="ctr">
              <a:lnSpc>
                <a:spcPts val="4094"/>
              </a:lnSpc>
            </a:pPr>
            <a:r>
              <a:rPr lang="en-US" sz="3412" dirty="0">
                <a:solidFill>
                  <a:srgbClr val="FFFFFF"/>
                </a:solidFill>
                <a:latin typeface="Arial Black" panose="020B0A04020102020204" pitchFamily="34" charset="0"/>
              </a:rPr>
              <a:t>Hard Questions: Big Picture</a:t>
            </a:r>
          </a:p>
          <a:p>
            <a:pPr>
              <a:lnSpc>
                <a:spcPts val="4094"/>
              </a:lnSpc>
            </a:pPr>
            <a:endParaRPr lang="en-US" sz="3412" dirty="0">
              <a:solidFill>
                <a:srgbClr val="FFFFFF"/>
              </a:solidFill>
              <a:latin typeface="Arial Black" panose="020B0A04020102020204" pitchFamily="34" charset="0"/>
            </a:endParaRPr>
          </a:p>
          <a:p>
            <a:pPr marL="919734" lvl="2" indent="-306578">
              <a:lnSpc>
                <a:spcPts val="2555"/>
              </a:lnSpc>
              <a:buFont typeface="Arial"/>
              <a:buChar char="⚬"/>
            </a:pPr>
            <a:r>
              <a:rPr lang="en-US" sz="2129" dirty="0">
                <a:solidFill>
                  <a:srgbClr val="FFFFFF"/>
                </a:solidFill>
                <a:latin typeface="Arial" panose="020B0604020202020204" pitchFamily="34" charset="0"/>
              </a:rPr>
              <a:t>These questions ask about the passage as a whole. Typically, you want to save these for last.</a:t>
            </a:r>
          </a:p>
          <a:p>
            <a:pPr>
              <a:lnSpc>
                <a:spcPts val="2555"/>
              </a:lnSpc>
            </a:pPr>
            <a:endParaRPr lang="en-US" sz="2129" dirty="0">
              <a:solidFill>
                <a:srgbClr val="FFFFFF"/>
              </a:solidFill>
              <a:latin typeface="Arial" panose="020B0604020202020204" pitchFamily="34" charset="0"/>
            </a:endParaRPr>
          </a:p>
          <a:p>
            <a:pPr marL="919734" lvl="2" indent="-306578">
              <a:lnSpc>
                <a:spcPts val="2555"/>
              </a:lnSpc>
              <a:buFont typeface="Arial"/>
              <a:buChar char="⚬"/>
            </a:pPr>
            <a:r>
              <a:rPr lang="en-US" sz="2129" dirty="0">
                <a:solidFill>
                  <a:srgbClr val="FFFFFF"/>
                </a:solidFill>
                <a:latin typeface="Arial" panose="020B0604020202020204" pitchFamily="34" charset="0"/>
              </a:rPr>
              <a:t>By the time you answer these questions, you will have analyzed the information multiple times and hopefully have a very good idea about the general purpose of the passage.</a:t>
            </a:r>
          </a:p>
          <a:p>
            <a:pPr algn="l">
              <a:lnSpc>
                <a:spcPts val="2555"/>
              </a:lnSpc>
            </a:pPr>
            <a:endParaRPr lang="en-US" sz="2129" dirty="0">
              <a:solidFill>
                <a:srgbClr val="FFFFFF"/>
              </a:solidFill>
              <a:latin typeface="Arial" panose="020B0604020202020204"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473691" y="5548143"/>
            <a:ext cx="10677014" cy="2055358"/>
            <a:chOff x="0" y="0"/>
            <a:chExt cx="14236018" cy="2740477"/>
          </a:xfrm>
        </p:grpSpPr>
        <p:sp>
          <p:nvSpPr>
            <p:cNvPr id="3" name="Freeform 3"/>
            <p:cNvSpPr/>
            <p:nvPr/>
          </p:nvSpPr>
          <p:spPr>
            <a:xfrm>
              <a:off x="19685" y="18034"/>
              <a:ext cx="14196649" cy="2320036"/>
            </a:xfrm>
            <a:custGeom>
              <a:avLst/>
              <a:gdLst/>
              <a:ahLst/>
              <a:cxnLst/>
              <a:rect l="l" t="t" r="r" b="b"/>
              <a:pathLst>
                <a:path w="14196649" h="2320036">
                  <a:moveTo>
                    <a:pt x="0" y="0"/>
                  </a:moveTo>
                  <a:lnTo>
                    <a:pt x="14196649" y="0"/>
                  </a:lnTo>
                  <a:lnTo>
                    <a:pt x="14196649" y="2320036"/>
                  </a:lnTo>
                  <a:lnTo>
                    <a:pt x="0" y="2320036"/>
                  </a:lnTo>
                  <a:close/>
                </a:path>
              </a:pathLst>
            </a:custGeom>
            <a:solidFill>
              <a:srgbClr val="8FBF26"/>
            </a:solidFill>
          </p:spPr>
        </p:sp>
        <p:sp>
          <p:nvSpPr>
            <p:cNvPr id="4" name="Freeform 4"/>
            <p:cNvSpPr/>
            <p:nvPr/>
          </p:nvSpPr>
          <p:spPr>
            <a:xfrm>
              <a:off x="0" y="0"/>
              <a:ext cx="14236018" cy="2356104"/>
            </a:xfrm>
            <a:custGeom>
              <a:avLst/>
              <a:gdLst/>
              <a:ahLst/>
              <a:cxnLst/>
              <a:rect l="l" t="t" r="r" b="b"/>
              <a:pathLst>
                <a:path w="14236018" h="2356104">
                  <a:moveTo>
                    <a:pt x="19685" y="0"/>
                  </a:moveTo>
                  <a:lnTo>
                    <a:pt x="14216334" y="0"/>
                  </a:lnTo>
                  <a:cubicBezTo>
                    <a:pt x="14227285" y="0"/>
                    <a:pt x="14236018" y="8128"/>
                    <a:pt x="14236018" y="18034"/>
                  </a:cubicBezTo>
                  <a:lnTo>
                    <a:pt x="14236018" y="2338070"/>
                  </a:lnTo>
                  <a:cubicBezTo>
                    <a:pt x="14236018" y="2348103"/>
                    <a:pt x="14227146" y="2356104"/>
                    <a:pt x="14216334" y="2356104"/>
                  </a:cubicBezTo>
                  <a:lnTo>
                    <a:pt x="19685" y="2356104"/>
                  </a:lnTo>
                  <a:cubicBezTo>
                    <a:pt x="8733" y="2356104"/>
                    <a:pt x="0" y="2347976"/>
                    <a:pt x="0" y="2338070"/>
                  </a:cubicBezTo>
                  <a:lnTo>
                    <a:pt x="0" y="18034"/>
                  </a:lnTo>
                  <a:cubicBezTo>
                    <a:pt x="0" y="8128"/>
                    <a:pt x="8872" y="0"/>
                    <a:pt x="19685" y="0"/>
                  </a:cubicBezTo>
                  <a:moveTo>
                    <a:pt x="19685" y="36068"/>
                  </a:moveTo>
                  <a:lnTo>
                    <a:pt x="19685" y="18034"/>
                  </a:lnTo>
                  <a:lnTo>
                    <a:pt x="39370" y="18034"/>
                  </a:lnTo>
                  <a:lnTo>
                    <a:pt x="39370" y="2338070"/>
                  </a:lnTo>
                  <a:lnTo>
                    <a:pt x="19685" y="2338070"/>
                  </a:lnTo>
                  <a:lnTo>
                    <a:pt x="19685" y="2320036"/>
                  </a:lnTo>
                  <a:lnTo>
                    <a:pt x="14216334" y="2320036"/>
                  </a:lnTo>
                  <a:lnTo>
                    <a:pt x="14216334" y="2338070"/>
                  </a:lnTo>
                  <a:lnTo>
                    <a:pt x="14196648" y="2338070"/>
                  </a:lnTo>
                  <a:lnTo>
                    <a:pt x="14196648" y="18034"/>
                  </a:lnTo>
                  <a:lnTo>
                    <a:pt x="14216334" y="18034"/>
                  </a:lnTo>
                  <a:lnTo>
                    <a:pt x="14216334" y="36068"/>
                  </a:lnTo>
                  <a:lnTo>
                    <a:pt x="19685" y="36068"/>
                  </a:lnTo>
                  <a:close/>
                </a:path>
              </a:pathLst>
            </a:custGeom>
            <a:solidFill>
              <a:srgbClr val="8FBF26"/>
            </a:solidFill>
          </p:spPr>
        </p:sp>
        <p:sp>
          <p:nvSpPr>
            <p:cNvPr id="5" name="TextBox 5"/>
            <p:cNvSpPr txBox="1"/>
            <p:nvPr/>
          </p:nvSpPr>
          <p:spPr>
            <a:xfrm>
              <a:off x="586731" y="222476"/>
              <a:ext cx="13042132" cy="2518001"/>
            </a:xfrm>
            <a:prstGeom prst="rect">
              <a:avLst/>
            </a:prstGeom>
          </p:spPr>
          <p:txBody>
            <a:bodyPr lIns="50800" tIns="50800" rIns="50800" bIns="50800" rtlCol="0" anchor="t"/>
            <a:lstStyle/>
            <a:p>
              <a:pPr algn="ctr">
                <a:lnSpc>
                  <a:spcPts val="9920"/>
                </a:lnSpc>
              </a:pPr>
              <a:r>
                <a:rPr lang="en-US" sz="7200" dirty="0">
                  <a:solidFill>
                    <a:srgbClr val="FFFFFF"/>
                  </a:solidFill>
                  <a:latin typeface="Arial Black" panose="020B0A04020102020204" pitchFamily="34" charset="0"/>
                </a:rPr>
                <a:t>ACT® ENGLISH</a:t>
              </a:r>
            </a:p>
          </p:txBody>
        </p:sp>
      </p:grpSp>
      <p:sp>
        <p:nvSpPr>
          <p:cNvPr id="6" name="Freeform 6"/>
          <p:cNvSpPr/>
          <p:nvPr/>
        </p:nvSpPr>
        <p:spPr>
          <a:xfrm>
            <a:off x="1693492" y="1363239"/>
            <a:ext cx="6341127" cy="4184904"/>
          </a:xfrm>
          <a:custGeom>
            <a:avLst/>
            <a:gdLst/>
            <a:ahLst/>
            <a:cxnLst/>
            <a:rect l="l" t="t" r="r" b="b"/>
            <a:pathLst>
              <a:path w="6341127" h="4184904">
                <a:moveTo>
                  <a:pt x="0" y="0"/>
                </a:moveTo>
                <a:lnTo>
                  <a:pt x="6341128" y="0"/>
                </a:lnTo>
                <a:lnTo>
                  <a:pt x="6341128" y="4184904"/>
                </a:lnTo>
                <a:lnTo>
                  <a:pt x="0" y="4184904"/>
                </a:lnTo>
                <a:lnTo>
                  <a:pt x="0" y="0"/>
                </a:lnTo>
                <a:close/>
              </a:path>
            </a:pathLst>
          </a:custGeom>
          <a:blipFill>
            <a:blip r:embed="rId2"/>
            <a:stretch>
              <a:fillRect r="-38" b="-1008"/>
            </a:stretch>
          </a:blipFill>
        </p:spPr>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sp>
        <p:nvSpPr>
          <p:cNvPr id="7" name="Freeform 7"/>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grpSp>
        <p:nvGrpSpPr>
          <p:cNvPr id="8" name="Group 8"/>
          <p:cNvGrpSpPr/>
          <p:nvPr/>
        </p:nvGrpSpPr>
        <p:grpSpPr>
          <a:xfrm>
            <a:off x="-647805" y="497730"/>
            <a:ext cx="9591227" cy="771411"/>
            <a:chOff x="0" y="0"/>
            <a:chExt cx="3552306" cy="285708"/>
          </a:xfrm>
        </p:grpSpPr>
        <p:sp>
          <p:nvSpPr>
            <p:cNvPr id="9" name="Freeform 9"/>
            <p:cNvSpPr/>
            <p:nvPr/>
          </p:nvSpPr>
          <p:spPr>
            <a:xfrm>
              <a:off x="0" y="0"/>
              <a:ext cx="3552306" cy="285708"/>
            </a:xfrm>
            <a:custGeom>
              <a:avLst/>
              <a:gdLst/>
              <a:ahLst/>
              <a:cxnLst/>
              <a:rect l="l" t="t" r="r" b="b"/>
              <a:pathLst>
                <a:path w="3552306" h="285708">
                  <a:moveTo>
                    <a:pt x="29059" y="0"/>
                  </a:moveTo>
                  <a:lnTo>
                    <a:pt x="3523248" y="0"/>
                  </a:lnTo>
                  <a:cubicBezTo>
                    <a:pt x="3530955" y="0"/>
                    <a:pt x="3538346" y="3062"/>
                    <a:pt x="3543795" y="8511"/>
                  </a:cubicBezTo>
                  <a:cubicBezTo>
                    <a:pt x="3549245" y="13961"/>
                    <a:pt x="3552306" y="21352"/>
                    <a:pt x="3552306" y="29059"/>
                  </a:cubicBezTo>
                  <a:lnTo>
                    <a:pt x="3552306" y="256649"/>
                  </a:lnTo>
                  <a:cubicBezTo>
                    <a:pt x="3552306" y="264356"/>
                    <a:pt x="3549245" y="271747"/>
                    <a:pt x="3543795" y="277197"/>
                  </a:cubicBezTo>
                  <a:cubicBezTo>
                    <a:pt x="3538346" y="282646"/>
                    <a:pt x="3530955" y="285708"/>
                    <a:pt x="3523248" y="285708"/>
                  </a:cubicBezTo>
                  <a:lnTo>
                    <a:pt x="29059" y="285708"/>
                  </a:lnTo>
                  <a:cubicBezTo>
                    <a:pt x="21352" y="285708"/>
                    <a:pt x="13961" y="282646"/>
                    <a:pt x="8511" y="277197"/>
                  </a:cubicBezTo>
                  <a:cubicBezTo>
                    <a:pt x="3062" y="271747"/>
                    <a:pt x="0" y="264356"/>
                    <a:pt x="0" y="256649"/>
                  </a:cubicBezTo>
                  <a:lnTo>
                    <a:pt x="0" y="29059"/>
                  </a:lnTo>
                  <a:cubicBezTo>
                    <a:pt x="0" y="21352"/>
                    <a:pt x="3062" y="13961"/>
                    <a:pt x="8511" y="8511"/>
                  </a:cubicBezTo>
                  <a:cubicBezTo>
                    <a:pt x="13961" y="3062"/>
                    <a:pt x="21352" y="0"/>
                    <a:pt x="29059" y="0"/>
                  </a:cubicBezTo>
                  <a:close/>
                </a:path>
              </a:pathLst>
            </a:custGeom>
            <a:solidFill>
              <a:srgbClr val="8CB23A"/>
            </a:solidFill>
          </p:spPr>
        </p:sp>
        <p:sp>
          <p:nvSpPr>
            <p:cNvPr id="10" name="TextBox 10"/>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sp>
        <p:nvSpPr>
          <p:cNvPr id="11" name="TextBox 11"/>
          <p:cNvSpPr txBox="1"/>
          <p:nvPr/>
        </p:nvSpPr>
        <p:spPr>
          <a:xfrm>
            <a:off x="731520" y="633373"/>
            <a:ext cx="7765685" cy="509627"/>
          </a:xfrm>
          <a:prstGeom prst="rect">
            <a:avLst/>
          </a:prstGeom>
        </p:spPr>
        <p:txBody>
          <a:bodyPr lIns="0" tIns="0" rIns="0" bIns="0" rtlCol="0" anchor="t">
            <a:spAutoFit/>
          </a:bodyPr>
          <a:lstStyle/>
          <a:p>
            <a:pPr algn="l">
              <a:lnSpc>
                <a:spcPts val="4095"/>
              </a:lnSpc>
            </a:pPr>
            <a:r>
              <a:rPr lang="en-US" sz="3413" dirty="0">
                <a:solidFill>
                  <a:srgbClr val="FFFFFF"/>
                </a:solidFill>
                <a:latin typeface="Arial Black" panose="020B0A04020102020204" pitchFamily="34" charset="0"/>
              </a:rPr>
              <a:t>ACT® English Quick Facts:</a:t>
            </a:r>
          </a:p>
        </p:txBody>
      </p:sp>
      <p:sp>
        <p:nvSpPr>
          <p:cNvPr id="12" name="TextBox 12"/>
          <p:cNvSpPr txBox="1"/>
          <p:nvPr/>
        </p:nvSpPr>
        <p:spPr>
          <a:xfrm>
            <a:off x="1651304" y="1503291"/>
            <a:ext cx="6291174" cy="348942"/>
          </a:xfrm>
          <a:prstGeom prst="rect">
            <a:avLst/>
          </a:prstGeom>
        </p:spPr>
        <p:txBody>
          <a:bodyPr lIns="0" tIns="0" rIns="0" bIns="0" rtlCol="0" anchor="t">
            <a:spAutoFit/>
          </a:bodyPr>
          <a:lstStyle/>
          <a:p>
            <a:pPr algn="l">
              <a:lnSpc>
                <a:spcPts val="2879"/>
              </a:lnSpc>
            </a:pPr>
            <a:r>
              <a:rPr lang="en-US" sz="2399" dirty="0">
                <a:solidFill>
                  <a:srgbClr val="FFFFFF"/>
                </a:solidFill>
                <a:latin typeface="Arial" panose="020B0604020202020204" pitchFamily="34" charset="0"/>
              </a:rPr>
              <a:t>45 minutes for 75 questions</a:t>
            </a:r>
          </a:p>
        </p:txBody>
      </p:sp>
      <p:sp>
        <p:nvSpPr>
          <p:cNvPr id="13" name="TextBox 13"/>
          <p:cNvSpPr txBox="1"/>
          <p:nvPr/>
        </p:nvSpPr>
        <p:spPr>
          <a:xfrm>
            <a:off x="1651304" y="1994611"/>
            <a:ext cx="5836546" cy="348942"/>
          </a:xfrm>
          <a:prstGeom prst="rect">
            <a:avLst/>
          </a:prstGeom>
        </p:spPr>
        <p:txBody>
          <a:bodyPr lIns="0" tIns="0" rIns="0" bIns="0" rtlCol="0" anchor="t">
            <a:spAutoFit/>
          </a:bodyPr>
          <a:lstStyle/>
          <a:p>
            <a:pPr algn="l">
              <a:lnSpc>
                <a:spcPts val="2879"/>
              </a:lnSpc>
            </a:pPr>
            <a:r>
              <a:rPr lang="en-US" sz="2400" dirty="0">
                <a:solidFill>
                  <a:srgbClr val="FFFFFF"/>
                </a:solidFill>
                <a:latin typeface="Arial" panose="020B0604020202020204" pitchFamily="34" charset="0"/>
              </a:rPr>
              <a:t>Questions will come from 5 passages</a:t>
            </a:r>
          </a:p>
        </p:txBody>
      </p:sp>
      <p:sp>
        <p:nvSpPr>
          <p:cNvPr id="14" name="TextBox 14"/>
          <p:cNvSpPr txBox="1"/>
          <p:nvPr/>
        </p:nvSpPr>
        <p:spPr>
          <a:xfrm>
            <a:off x="1651304" y="2471476"/>
            <a:ext cx="7292118" cy="720838"/>
          </a:xfrm>
          <a:prstGeom prst="rect">
            <a:avLst/>
          </a:prstGeom>
        </p:spPr>
        <p:txBody>
          <a:bodyPr lIns="0" tIns="0" rIns="0" bIns="0" rtlCol="0" anchor="t">
            <a:spAutoFit/>
          </a:bodyPr>
          <a:lstStyle/>
          <a:p>
            <a:pPr algn="l">
              <a:lnSpc>
                <a:spcPts val="2879"/>
              </a:lnSpc>
            </a:pPr>
            <a:r>
              <a:rPr lang="en-US" sz="2400" dirty="0">
                <a:solidFill>
                  <a:srgbClr val="FFFFFF"/>
                </a:solidFill>
                <a:latin typeface="Arial" panose="020B0604020202020204" pitchFamily="34" charset="0"/>
              </a:rPr>
              <a:t>Questions will test you on punctuation, grammar, style, sentence structure, and organization/clarity</a:t>
            </a:r>
          </a:p>
        </p:txBody>
      </p:sp>
      <p:grpSp>
        <p:nvGrpSpPr>
          <p:cNvPr id="15" name="Group 15"/>
          <p:cNvGrpSpPr/>
          <p:nvPr/>
        </p:nvGrpSpPr>
        <p:grpSpPr>
          <a:xfrm>
            <a:off x="1102337" y="1527945"/>
            <a:ext cx="356346" cy="356346"/>
            <a:chOff x="0" y="0"/>
            <a:chExt cx="475128" cy="475128"/>
          </a:xfrm>
        </p:grpSpPr>
        <p:grpSp>
          <p:nvGrpSpPr>
            <p:cNvPr id="16" name="Group 16"/>
            <p:cNvGrpSpPr/>
            <p:nvPr/>
          </p:nvGrpSpPr>
          <p:grpSpPr>
            <a:xfrm>
              <a:off x="0" y="0"/>
              <a:ext cx="475128" cy="475128"/>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8" name="TextBox 18"/>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19" name="TextBox 19"/>
            <p:cNvSpPr txBox="1"/>
            <p:nvPr/>
          </p:nvSpPr>
          <p:spPr>
            <a:xfrm>
              <a:off x="74980" y="33803"/>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1</a:t>
              </a:r>
            </a:p>
          </p:txBody>
        </p:sp>
      </p:grpSp>
      <p:grpSp>
        <p:nvGrpSpPr>
          <p:cNvPr id="20" name="Group 20"/>
          <p:cNvGrpSpPr/>
          <p:nvPr/>
        </p:nvGrpSpPr>
        <p:grpSpPr>
          <a:xfrm>
            <a:off x="1102337" y="1994670"/>
            <a:ext cx="356346" cy="356346"/>
            <a:chOff x="0" y="0"/>
            <a:chExt cx="475128" cy="475128"/>
          </a:xfrm>
        </p:grpSpPr>
        <p:grpSp>
          <p:nvGrpSpPr>
            <p:cNvPr id="21" name="Group 21"/>
            <p:cNvGrpSpPr/>
            <p:nvPr/>
          </p:nvGrpSpPr>
          <p:grpSpPr>
            <a:xfrm>
              <a:off x="0" y="0"/>
              <a:ext cx="475128" cy="475128"/>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23" name="TextBox 23"/>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24" name="TextBox 24"/>
            <p:cNvSpPr txBox="1"/>
            <p:nvPr/>
          </p:nvSpPr>
          <p:spPr>
            <a:xfrm>
              <a:off x="74980" y="53449"/>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2</a:t>
              </a:r>
            </a:p>
          </p:txBody>
        </p:sp>
      </p:grpSp>
      <p:grpSp>
        <p:nvGrpSpPr>
          <p:cNvPr id="25" name="Group 25"/>
          <p:cNvGrpSpPr/>
          <p:nvPr/>
        </p:nvGrpSpPr>
        <p:grpSpPr>
          <a:xfrm>
            <a:off x="1102337" y="2496130"/>
            <a:ext cx="356346" cy="356346"/>
            <a:chOff x="0" y="0"/>
            <a:chExt cx="475128" cy="475128"/>
          </a:xfrm>
        </p:grpSpPr>
        <p:grpSp>
          <p:nvGrpSpPr>
            <p:cNvPr id="26" name="Group 26"/>
            <p:cNvGrpSpPr/>
            <p:nvPr/>
          </p:nvGrpSpPr>
          <p:grpSpPr>
            <a:xfrm>
              <a:off x="0" y="0"/>
              <a:ext cx="475128" cy="475128"/>
              <a:chOff x="0" y="0"/>
              <a:chExt cx="812800" cy="812800"/>
            </a:xfrm>
          </p:grpSpPr>
          <p:sp>
            <p:nvSpPr>
              <p:cNvPr id="27" name="Freeform 2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28" name="TextBox 28"/>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29" name="TextBox 29"/>
            <p:cNvSpPr txBox="1"/>
            <p:nvPr/>
          </p:nvSpPr>
          <p:spPr>
            <a:xfrm>
              <a:off x="74980" y="64420"/>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3</a:t>
              </a:r>
            </a:p>
          </p:txBody>
        </p:sp>
      </p:gr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sp>
        <p:nvSpPr>
          <p:cNvPr id="7" name="Freeform 7"/>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grpSp>
        <p:nvGrpSpPr>
          <p:cNvPr id="8" name="Group 8"/>
          <p:cNvGrpSpPr/>
          <p:nvPr/>
        </p:nvGrpSpPr>
        <p:grpSpPr>
          <a:xfrm>
            <a:off x="-647805" y="497730"/>
            <a:ext cx="9591227" cy="771411"/>
            <a:chOff x="0" y="0"/>
            <a:chExt cx="3552306" cy="285708"/>
          </a:xfrm>
        </p:grpSpPr>
        <p:sp>
          <p:nvSpPr>
            <p:cNvPr id="9" name="Freeform 9"/>
            <p:cNvSpPr/>
            <p:nvPr/>
          </p:nvSpPr>
          <p:spPr>
            <a:xfrm>
              <a:off x="0" y="0"/>
              <a:ext cx="3552306" cy="285708"/>
            </a:xfrm>
            <a:custGeom>
              <a:avLst/>
              <a:gdLst/>
              <a:ahLst/>
              <a:cxnLst/>
              <a:rect l="l" t="t" r="r" b="b"/>
              <a:pathLst>
                <a:path w="3552306" h="285708">
                  <a:moveTo>
                    <a:pt x="29059" y="0"/>
                  </a:moveTo>
                  <a:lnTo>
                    <a:pt x="3523248" y="0"/>
                  </a:lnTo>
                  <a:cubicBezTo>
                    <a:pt x="3530955" y="0"/>
                    <a:pt x="3538346" y="3062"/>
                    <a:pt x="3543795" y="8511"/>
                  </a:cubicBezTo>
                  <a:cubicBezTo>
                    <a:pt x="3549245" y="13961"/>
                    <a:pt x="3552306" y="21352"/>
                    <a:pt x="3552306" y="29059"/>
                  </a:cubicBezTo>
                  <a:lnTo>
                    <a:pt x="3552306" y="256649"/>
                  </a:lnTo>
                  <a:cubicBezTo>
                    <a:pt x="3552306" y="264356"/>
                    <a:pt x="3549245" y="271747"/>
                    <a:pt x="3543795" y="277197"/>
                  </a:cubicBezTo>
                  <a:cubicBezTo>
                    <a:pt x="3538346" y="282646"/>
                    <a:pt x="3530955" y="285708"/>
                    <a:pt x="3523248" y="285708"/>
                  </a:cubicBezTo>
                  <a:lnTo>
                    <a:pt x="29059" y="285708"/>
                  </a:lnTo>
                  <a:cubicBezTo>
                    <a:pt x="21352" y="285708"/>
                    <a:pt x="13961" y="282646"/>
                    <a:pt x="8511" y="277197"/>
                  </a:cubicBezTo>
                  <a:cubicBezTo>
                    <a:pt x="3062" y="271747"/>
                    <a:pt x="0" y="264356"/>
                    <a:pt x="0" y="256649"/>
                  </a:cubicBezTo>
                  <a:lnTo>
                    <a:pt x="0" y="29059"/>
                  </a:lnTo>
                  <a:cubicBezTo>
                    <a:pt x="0" y="21352"/>
                    <a:pt x="3062" y="13961"/>
                    <a:pt x="8511" y="8511"/>
                  </a:cubicBezTo>
                  <a:cubicBezTo>
                    <a:pt x="13961" y="3062"/>
                    <a:pt x="21352" y="0"/>
                    <a:pt x="29059" y="0"/>
                  </a:cubicBezTo>
                  <a:close/>
                </a:path>
              </a:pathLst>
            </a:custGeom>
            <a:solidFill>
              <a:srgbClr val="8CB23A"/>
            </a:solidFill>
          </p:spPr>
        </p:sp>
        <p:sp>
          <p:nvSpPr>
            <p:cNvPr id="10" name="TextBox 10"/>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sp>
        <p:nvSpPr>
          <p:cNvPr id="11" name="TextBox 11"/>
          <p:cNvSpPr txBox="1"/>
          <p:nvPr/>
        </p:nvSpPr>
        <p:spPr>
          <a:xfrm>
            <a:off x="731520" y="633373"/>
            <a:ext cx="7765685" cy="509627"/>
          </a:xfrm>
          <a:prstGeom prst="rect">
            <a:avLst/>
          </a:prstGeom>
        </p:spPr>
        <p:txBody>
          <a:bodyPr lIns="0" tIns="0" rIns="0" bIns="0" rtlCol="0" anchor="t">
            <a:spAutoFit/>
          </a:bodyPr>
          <a:lstStyle/>
          <a:p>
            <a:pPr algn="l">
              <a:lnSpc>
                <a:spcPts val="4095"/>
              </a:lnSpc>
            </a:pPr>
            <a:r>
              <a:rPr lang="en-US" sz="3413" dirty="0">
                <a:solidFill>
                  <a:srgbClr val="FFFFFF"/>
                </a:solidFill>
                <a:latin typeface="Arial Black" panose="020B0A04020102020204" pitchFamily="34" charset="0"/>
              </a:rPr>
              <a:t>ACT® English Rules:</a:t>
            </a:r>
          </a:p>
        </p:txBody>
      </p:sp>
      <p:sp>
        <p:nvSpPr>
          <p:cNvPr id="12" name="TextBox 12"/>
          <p:cNvSpPr txBox="1"/>
          <p:nvPr/>
        </p:nvSpPr>
        <p:spPr>
          <a:xfrm>
            <a:off x="731520" y="1670972"/>
            <a:ext cx="6542700" cy="2709969"/>
          </a:xfrm>
          <a:prstGeom prst="rect">
            <a:avLst/>
          </a:prstGeom>
        </p:spPr>
        <p:txBody>
          <a:bodyPr lIns="0" tIns="0" rIns="0" bIns="0" rtlCol="0" anchor="t">
            <a:spAutoFit/>
          </a:bodyPr>
          <a:lstStyle/>
          <a:p>
            <a:pPr algn="just">
              <a:lnSpc>
                <a:spcPts val="3530"/>
              </a:lnSpc>
            </a:pPr>
            <a:r>
              <a:rPr lang="en-US" sz="2941" dirty="0">
                <a:solidFill>
                  <a:srgbClr val="FFFFFF"/>
                </a:solidFill>
                <a:latin typeface="Arial Black" panose="020B0A04020102020204" pitchFamily="34" charset="0"/>
              </a:rPr>
              <a:t>Comma Splices</a:t>
            </a:r>
          </a:p>
          <a:p>
            <a:pPr algn="just">
              <a:lnSpc>
                <a:spcPts val="3088"/>
              </a:lnSpc>
            </a:pPr>
            <a:endParaRPr lang="en-US" sz="2941" dirty="0">
              <a:solidFill>
                <a:srgbClr val="FFFFFF"/>
              </a:solidFill>
              <a:latin typeface="Arial Black" panose="020B0A04020102020204" pitchFamily="34" charset="0"/>
            </a:endParaRPr>
          </a:p>
          <a:p>
            <a:pPr algn="just">
              <a:lnSpc>
                <a:spcPts val="3088"/>
              </a:lnSpc>
            </a:pPr>
            <a:r>
              <a:rPr lang="en-US" sz="2574" spc="-102" dirty="0">
                <a:solidFill>
                  <a:srgbClr val="FFFFFF"/>
                </a:solidFill>
                <a:latin typeface="Arial" panose="020B0604020202020204" pitchFamily="34" charset="0"/>
              </a:rPr>
              <a:t>A comma by itself is not strong enough to split up 2 independent clauses</a:t>
            </a:r>
          </a:p>
          <a:p>
            <a:pPr marL="1124536" lvl="3" indent="-281134" algn="just">
              <a:lnSpc>
                <a:spcPts val="2647"/>
              </a:lnSpc>
              <a:buFont typeface="Arial"/>
              <a:buChar char="￭"/>
            </a:pPr>
            <a:r>
              <a:rPr lang="en-US" sz="2206" spc="-87" dirty="0">
                <a:solidFill>
                  <a:srgbClr val="FFFFFF"/>
                </a:solidFill>
                <a:latin typeface="Arial" panose="020B0604020202020204" pitchFamily="34" charset="0"/>
              </a:rPr>
              <a:t>Ex. “I’m going to the store, I’m going to buy some ham.” </a:t>
            </a:r>
          </a:p>
          <a:p>
            <a:pPr marL="1311959" lvl="3" indent="-327990" algn="just">
              <a:lnSpc>
                <a:spcPts val="3088"/>
              </a:lnSpc>
            </a:pPr>
            <a:endParaRPr lang="en-US" sz="2206" spc="-87" dirty="0">
              <a:solidFill>
                <a:srgbClr val="FFFFFF"/>
              </a:solidFill>
              <a:latin typeface="Arial" panose="020B0604020202020204"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sp>
        <p:nvSpPr>
          <p:cNvPr id="7" name="Freeform 7"/>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grpSp>
        <p:nvGrpSpPr>
          <p:cNvPr id="8" name="Group 8"/>
          <p:cNvGrpSpPr/>
          <p:nvPr/>
        </p:nvGrpSpPr>
        <p:grpSpPr>
          <a:xfrm>
            <a:off x="-647805" y="497730"/>
            <a:ext cx="9591227" cy="771411"/>
            <a:chOff x="0" y="0"/>
            <a:chExt cx="3552306" cy="285708"/>
          </a:xfrm>
        </p:grpSpPr>
        <p:sp>
          <p:nvSpPr>
            <p:cNvPr id="9" name="Freeform 9"/>
            <p:cNvSpPr/>
            <p:nvPr/>
          </p:nvSpPr>
          <p:spPr>
            <a:xfrm>
              <a:off x="0" y="0"/>
              <a:ext cx="3552306" cy="285708"/>
            </a:xfrm>
            <a:custGeom>
              <a:avLst/>
              <a:gdLst/>
              <a:ahLst/>
              <a:cxnLst/>
              <a:rect l="l" t="t" r="r" b="b"/>
              <a:pathLst>
                <a:path w="3552306" h="285708">
                  <a:moveTo>
                    <a:pt x="29059" y="0"/>
                  </a:moveTo>
                  <a:lnTo>
                    <a:pt x="3523248" y="0"/>
                  </a:lnTo>
                  <a:cubicBezTo>
                    <a:pt x="3530955" y="0"/>
                    <a:pt x="3538346" y="3062"/>
                    <a:pt x="3543795" y="8511"/>
                  </a:cubicBezTo>
                  <a:cubicBezTo>
                    <a:pt x="3549245" y="13961"/>
                    <a:pt x="3552306" y="21352"/>
                    <a:pt x="3552306" y="29059"/>
                  </a:cubicBezTo>
                  <a:lnTo>
                    <a:pt x="3552306" y="256649"/>
                  </a:lnTo>
                  <a:cubicBezTo>
                    <a:pt x="3552306" y="264356"/>
                    <a:pt x="3549245" y="271747"/>
                    <a:pt x="3543795" y="277197"/>
                  </a:cubicBezTo>
                  <a:cubicBezTo>
                    <a:pt x="3538346" y="282646"/>
                    <a:pt x="3530955" y="285708"/>
                    <a:pt x="3523248" y="285708"/>
                  </a:cubicBezTo>
                  <a:lnTo>
                    <a:pt x="29059" y="285708"/>
                  </a:lnTo>
                  <a:cubicBezTo>
                    <a:pt x="21352" y="285708"/>
                    <a:pt x="13961" y="282646"/>
                    <a:pt x="8511" y="277197"/>
                  </a:cubicBezTo>
                  <a:cubicBezTo>
                    <a:pt x="3062" y="271747"/>
                    <a:pt x="0" y="264356"/>
                    <a:pt x="0" y="256649"/>
                  </a:cubicBezTo>
                  <a:lnTo>
                    <a:pt x="0" y="29059"/>
                  </a:lnTo>
                  <a:cubicBezTo>
                    <a:pt x="0" y="21352"/>
                    <a:pt x="3062" y="13961"/>
                    <a:pt x="8511" y="8511"/>
                  </a:cubicBezTo>
                  <a:cubicBezTo>
                    <a:pt x="13961" y="3062"/>
                    <a:pt x="21352" y="0"/>
                    <a:pt x="29059" y="0"/>
                  </a:cubicBezTo>
                  <a:close/>
                </a:path>
              </a:pathLst>
            </a:custGeom>
            <a:solidFill>
              <a:srgbClr val="8CB23A"/>
            </a:solidFill>
          </p:spPr>
        </p:sp>
        <p:sp>
          <p:nvSpPr>
            <p:cNvPr id="10" name="TextBox 10"/>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sp>
        <p:nvSpPr>
          <p:cNvPr id="11" name="TextBox 11"/>
          <p:cNvSpPr txBox="1"/>
          <p:nvPr/>
        </p:nvSpPr>
        <p:spPr>
          <a:xfrm>
            <a:off x="731520" y="633373"/>
            <a:ext cx="7765685" cy="509627"/>
          </a:xfrm>
          <a:prstGeom prst="rect">
            <a:avLst/>
          </a:prstGeom>
        </p:spPr>
        <p:txBody>
          <a:bodyPr lIns="0" tIns="0" rIns="0" bIns="0" rtlCol="0" anchor="t">
            <a:spAutoFit/>
          </a:bodyPr>
          <a:lstStyle/>
          <a:p>
            <a:pPr algn="l">
              <a:lnSpc>
                <a:spcPts val="4095"/>
              </a:lnSpc>
            </a:pPr>
            <a:r>
              <a:rPr lang="en-US" sz="3413" dirty="0">
                <a:solidFill>
                  <a:srgbClr val="FFFFFF"/>
                </a:solidFill>
                <a:latin typeface="Arial Black" panose="020B0A04020102020204" pitchFamily="34" charset="0"/>
              </a:rPr>
              <a:t>ACT® English Rules:</a:t>
            </a:r>
          </a:p>
        </p:txBody>
      </p:sp>
      <p:sp>
        <p:nvSpPr>
          <p:cNvPr id="12" name="TextBox 12"/>
          <p:cNvSpPr txBox="1"/>
          <p:nvPr/>
        </p:nvSpPr>
        <p:spPr>
          <a:xfrm>
            <a:off x="731520" y="1542837"/>
            <a:ext cx="8290560" cy="4867102"/>
          </a:xfrm>
          <a:prstGeom prst="rect">
            <a:avLst/>
          </a:prstGeom>
        </p:spPr>
        <p:txBody>
          <a:bodyPr lIns="0" tIns="0" rIns="0" bIns="0" rtlCol="0" anchor="t">
            <a:spAutoFit/>
          </a:bodyPr>
          <a:lstStyle/>
          <a:p>
            <a:pPr>
              <a:lnSpc>
                <a:spcPts val="3388"/>
              </a:lnSpc>
            </a:pPr>
            <a:r>
              <a:rPr lang="en-US" sz="2824" spc="-112" dirty="0">
                <a:solidFill>
                  <a:srgbClr val="FFFFFF"/>
                </a:solidFill>
                <a:latin typeface="Arial Black" panose="020B0A04020102020204" pitchFamily="34" charset="0"/>
              </a:rPr>
              <a:t>Commas</a:t>
            </a:r>
          </a:p>
          <a:p>
            <a:pPr>
              <a:lnSpc>
                <a:spcPts val="2062"/>
              </a:lnSpc>
            </a:pPr>
            <a:r>
              <a:rPr lang="en-US" sz="1719" spc="-68" dirty="0">
                <a:solidFill>
                  <a:srgbClr val="FFFFFF"/>
                </a:solidFill>
                <a:latin typeface="Arial" panose="020B0604020202020204" pitchFamily="34" charset="0"/>
              </a:rPr>
              <a:t>1. You don’t need a comma between what you’re doing and where you’re doing it</a:t>
            </a:r>
          </a:p>
          <a:p>
            <a:pPr marL="991615" lvl="3" indent="-247904">
              <a:lnSpc>
                <a:spcPts val="1768"/>
              </a:lnSpc>
              <a:buFont typeface="Arial"/>
              <a:buChar char="￭"/>
            </a:pPr>
            <a:r>
              <a:rPr lang="en-US" sz="1473" spc="-58" dirty="0">
                <a:solidFill>
                  <a:srgbClr val="FFFFFF"/>
                </a:solidFill>
                <a:latin typeface="Arial" panose="020B0604020202020204" pitchFamily="34" charset="0"/>
              </a:rPr>
              <a:t>Ex. “I’m cooking, in the kitchen.”</a:t>
            </a:r>
          </a:p>
          <a:p>
            <a:pPr marL="991615" lvl="3" indent="-247904">
              <a:lnSpc>
                <a:spcPts val="1768"/>
              </a:lnSpc>
              <a:buFont typeface="Arial"/>
              <a:buChar char="￭"/>
            </a:pPr>
            <a:r>
              <a:rPr lang="en-US" sz="1473" spc="-58" dirty="0">
                <a:solidFill>
                  <a:srgbClr val="FFFFFF"/>
                </a:solidFill>
                <a:latin typeface="Arial" panose="020B0604020202020204" pitchFamily="34" charset="0"/>
              </a:rPr>
              <a:t>Ex. “I’m playing basketball, in the gym.”</a:t>
            </a:r>
          </a:p>
          <a:p>
            <a:pPr>
              <a:lnSpc>
                <a:spcPts val="2062"/>
              </a:lnSpc>
            </a:pPr>
            <a:r>
              <a:rPr lang="en-US" sz="1719" spc="-68" dirty="0">
                <a:solidFill>
                  <a:srgbClr val="FFFFFF"/>
                </a:solidFill>
                <a:latin typeface="Arial" panose="020B0604020202020204" pitchFamily="34" charset="0"/>
              </a:rPr>
              <a:t>2. You don’t need a comma if you’re only listing two things</a:t>
            </a:r>
          </a:p>
          <a:p>
            <a:pPr marL="991615" lvl="3" indent="-247904">
              <a:lnSpc>
                <a:spcPts val="1768"/>
              </a:lnSpc>
              <a:buFont typeface="Arial"/>
              <a:buChar char="￭"/>
            </a:pPr>
            <a:r>
              <a:rPr lang="en-US" sz="1473" spc="-58" dirty="0">
                <a:solidFill>
                  <a:srgbClr val="FFFFFF"/>
                </a:solidFill>
                <a:latin typeface="Arial" panose="020B0604020202020204" pitchFamily="34" charset="0"/>
              </a:rPr>
              <a:t>Ex. “Milk, and cereal…”</a:t>
            </a:r>
          </a:p>
          <a:p>
            <a:pPr marL="991615" lvl="3" indent="-247904">
              <a:lnSpc>
                <a:spcPts val="1768"/>
              </a:lnSpc>
              <a:buFont typeface="Arial"/>
              <a:buChar char="￭"/>
            </a:pPr>
            <a:r>
              <a:rPr lang="en-US" sz="1473" spc="-58" dirty="0">
                <a:solidFill>
                  <a:srgbClr val="FFFFFF"/>
                </a:solidFill>
                <a:latin typeface="Arial" panose="020B0604020202020204" pitchFamily="34" charset="0"/>
              </a:rPr>
              <a:t>Ex. “Macaroni, and cheese…”</a:t>
            </a:r>
          </a:p>
          <a:p>
            <a:pPr>
              <a:lnSpc>
                <a:spcPts val="2062"/>
              </a:lnSpc>
            </a:pPr>
            <a:r>
              <a:rPr lang="en-US" sz="1719" spc="-68" dirty="0">
                <a:solidFill>
                  <a:srgbClr val="FFFFFF"/>
                </a:solidFill>
                <a:latin typeface="Arial" panose="020B0604020202020204" pitchFamily="34" charset="0"/>
              </a:rPr>
              <a:t>3. You don’t need a comma between your subject and your verb (unless there is a 	prepositional phrase)</a:t>
            </a:r>
          </a:p>
          <a:p>
            <a:pPr marL="991615" lvl="3" indent="-247904">
              <a:lnSpc>
                <a:spcPts val="1768"/>
              </a:lnSpc>
              <a:buFont typeface="Arial"/>
              <a:buChar char="￭"/>
            </a:pPr>
            <a:r>
              <a:rPr lang="en-US" sz="1473" spc="-58" dirty="0">
                <a:solidFill>
                  <a:srgbClr val="FFFFFF"/>
                </a:solidFill>
                <a:latin typeface="Arial" panose="020B0604020202020204" pitchFamily="34" charset="0"/>
              </a:rPr>
              <a:t>Ex. “Frank, played PlayStation all day long.”</a:t>
            </a:r>
          </a:p>
          <a:p>
            <a:pPr marL="991615" lvl="3" indent="-247904">
              <a:lnSpc>
                <a:spcPts val="1768"/>
              </a:lnSpc>
              <a:buFont typeface="Arial"/>
              <a:buChar char="￭"/>
            </a:pPr>
            <a:r>
              <a:rPr lang="en-US" sz="1473" spc="-58" dirty="0">
                <a:solidFill>
                  <a:srgbClr val="FFFFFF"/>
                </a:solidFill>
                <a:latin typeface="Arial" panose="020B0604020202020204" pitchFamily="34" charset="0"/>
              </a:rPr>
              <a:t>Ex. “Kenya, braided her little sister’s hair.”</a:t>
            </a:r>
          </a:p>
          <a:p>
            <a:pPr>
              <a:lnSpc>
                <a:spcPts val="2062"/>
              </a:lnSpc>
            </a:pPr>
            <a:r>
              <a:rPr lang="en-US" sz="1719" spc="-68" dirty="0">
                <a:solidFill>
                  <a:srgbClr val="FFFFFF"/>
                </a:solidFill>
                <a:latin typeface="Arial" panose="020B0604020202020204" pitchFamily="34" charset="0"/>
              </a:rPr>
              <a:t>4. You don’t need a comma between an adjective/quantity and the noun that it’s 	describing (or an adverb from the verb that it’s describing)</a:t>
            </a:r>
          </a:p>
          <a:p>
            <a:pPr marL="991615" lvl="3" indent="-247904">
              <a:lnSpc>
                <a:spcPts val="1768"/>
              </a:lnSpc>
              <a:buFont typeface="Arial"/>
              <a:buChar char="￭"/>
            </a:pPr>
            <a:r>
              <a:rPr lang="en-US" sz="1473" spc="-58" dirty="0">
                <a:solidFill>
                  <a:srgbClr val="FFFFFF"/>
                </a:solidFill>
                <a:latin typeface="Arial" panose="020B0604020202020204" pitchFamily="34" charset="0"/>
              </a:rPr>
              <a:t>Ex. “Look at the happy, puppy.”</a:t>
            </a:r>
          </a:p>
          <a:p>
            <a:pPr marL="991615" lvl="3" indent="-247904">
              <a:lnSpc>
                <a:spcPts val="1768"/>
              </a:lnSpc>
              <a:buFont typeface="Arial"/>
              <a:buChar char="￭"/>
            </a:pPr>
            <a:r>
              <a:rPr lang="en-US" sz="1473" spc="-58" dirty="0">
                <a:solidFill>
                  <a:srgbClr val="FFFFFF"/>
                </a:solidFill>
                <a:latin typeface="Arial" panose="020B0604020202020204" pitchFamily="34" charset="0"/>
              </a:rPr>
              <a:t>Ex. “I just ate two, apples.”</a:t>
            </a:r>
          </a:p>
          <a:p>
            <a:pPr marL="991615" lvl="3" indent="-247904">
              <a:lnSpc>
                <a:spcPts val="1768"/>
              </a:lnSpc>
              <a:buFont typeface="Arial"/>
              <a:buChar char="￭"/>
            </a:pPr>
            <a:r>
              <a:rPr lang="en-US" sz="1473" spc="-58" dirty="0">
                <a:solidFill>
                  <a:srgbClr val="FFFFFF"/>
                </a:solidFill>
                <a:latin typeface="Arial" panose="020B0604020202020204" pitchFamily="34" charset="0"/>
              </a:rPr>
              <a:t>Ex. “I slowly, walked up the stairs.” </a:t>
            </a:r>
          </a:p>
          <a:p>
            <a:pPr>
              <a:lnSpc>
                <a:spcPts val="2062"/>
              </a:lnSpc>
            </a:pPr>
            <a:r>
              <a:rPr lang="en-US" sz="1719" spc="-68" dirty="0">
                <a:solidFill>
                  <a:srgbClr val="FFFFFF"/>
                </a:solidFill>
                <a:latin typeface="Arial" panose="020B0604020202020204" pitchFamily="34" charset="0"/>
              </a:rPr>
              <a:t>5. You don’t need a comma between someone’s job title and their name</a:t>
            </a:r>
          </a:p>
          <a:p>
            <a:pPr marL="991615" lvl="3" indent="-247904">
              <a:lnSpc>
                <a:spcPts val="1768"/>
              </a:lnSpc>
              <a:buFont typeface="Arial"/>
              <a:buChar char="￭"/>
            </a:pPr>
            <a:r>
              <a:rPr lang="en-US" sz="1473" spc="-58" dirty="0">
                <a:solidFill>
                  <a:srgbClr val="FFFFFF"/>
                </a:solidFill>
                <a:latin typeface="Arial" panose="020B0604020202020204" pitchFamily="34" charset="0"/>
              </a:rPr>
              <a:t>Ex. “American astronaut, Neil Armstrong was the first man on the moon.”</a:t>
            </a:r>
          </a:p>
          <a:p>
            <a:pPr marL="1156882" lvl="3" indent="-289221">
              <a:lnSpc>
                <a:spcPts val="2062"/>
              </a:lnSpc>
            </a:pPr>
            <a:endParaRPr lang="en-US" sz="1473" spc="-58" dirty="0">
              <a:solidFill>
                <a:srgbClr val="FFFFFF"/>
              </a:solidFill>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sp>
        <p:nvSpPr>
          <p:cNvPr id="7" name="Freeform 7"/>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grpSp>
        <p:nvGrpSpPr>
          <p:cNvPr id="8" name="Group 8"/>
          <p:cNvGrpSpPr/>
          <p:nvPr/>
        </p:nvGrpSpPr>
        <p:grpSpPr>
          <a:xfrm>
            <a:off x="-647805" y="497730"/>
            <a:ext cx="9591227" cy="771411"/>
            <a:chOff x="0" y="0"/>
            <a:chExt cx="3552306" cy="285708"/>
          </a:xfrm>
        </p:grpSpPr>
        <p:sp>
          <p:nvSpPr>
            <p:cNvPr id="9" name="Freeform 9"/>
            <p:cNvSpPr/>
            <p:nvPr/>
          </p:nvSpPr>
          <p:spPr>
            <a:xfrm>
              <a:off x="0" y="0"/>
              <a:ext cx="3552306" cy="285708"/>
            </a:xfrm>
            <a:custGeom>
              <a:avLst/>
              <a:gdLst/>
              <a:ahLst/>
              <a:cxnLst/>
              <a:rect l="l" t="t" r="r" b="b"/>
              <a:pathLst>
                <a:path w="3552306" h="285708">
                  <a:moveTo>
                    <a:pt x="29059" y="0"/>
                  </a:moveTo>
                  <a:lnTo>
                    <a:pt x="3523248" y="0"/>
                  </a:lnTo>
                  <a:cubicBezTo>
                    <a:pt x="3530955" y="0"/>
                    <a:pt x="3538346" y="3062"/>
                    <a:pt x="3543795" y="8511"/>
                  </a:cubicBezTo>
                  <a:cubicBezTo>
                    <a:pt x="3549245" y="13961"/>
                    <a:pt x="3552306" y="21352"/>
                    <a:pt x="3552306" y="29059"/>
                  </a:cubicBezTo>
                  <a:lnTo>
                    <a:pt x="3552306" y="256649"/>
                  </a:lnTo>
                  <a:cubicBezTo>
                    <a:pt x="3552306" y="264356"/>
                    <a:pt x="3549245" y="271747"/>
                    <a:pt x="3543795" y="277197"/>
                  </a:cubicBezTo>
                  <a:cubicBezTo>
                    <a:pt x="3538346" y="282646"/>
                    <a:pt x="3530955" y="285708"/>
                    <a:pt x="3523248" y="285708"/>
                  </a:cubicBezTo>
                  <a:lnTo>
                    <a:pt x="29059" y="285708"/>
                  </a:lnTo>
                  <a:cubicBezTo>
                    <a:pt x="21352" y="285708"/>
                    <a:pt x="13961" y="282646"/>
                    <a:pt x="8511" y="277197"/>
                  </a:cubicBezTo>
                  <a:cubicBezTo>
                    <a:pt x="3062" y="271747"/>
                    <a:pt x="0" y="264356"/>
                    <a:pt x="0" y="256649"/>
                  </a:cubicBezTo>
                  <a:lnTo>
                    <a:pt x="0" y="29059"/>
                  </a:lnTo>
                  <a:cubicBezTo>
                    <a:pt x="0" y="21352"/>
                    <a:pt x="3062" y="13961"/>
                    <a:pt x="8511" y="8511"/>
                  </a:cubicBezTo>
                  <a:cubicBezTo>
                    <a:pt x="13961" y="3062"/>
                    <a:pt x="21352" y="0"/>
                    <a:pt x="29059" y="0"/>
                  </a:cubicBezTo>
                  <a:close/>
                </a:path>
              </a:pathLst>
            </a:custGeom>
            <a:solidFill>
              <a:srgbClr val="8CB23A"/>
            </a:solidFill>
          </p:spPr>
        </p:sp>
        <p:sp>
          <p:nvSpPr>
            <p:cNvPr id="10" name="TextBox 10"/>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sp>
        <p:nvSpPr>
          <p:cNvPr id="11" name="TextBox 11"/>
          <p:cNvSpPr txBox="1"/>
          <p:nvPr/>
        </p:nvSpPr>
        <p:spPr>
          <a:xfrm>
            <a:off x="731520" y="674399"/>
            <a:ext cx="7765685" cy="509627"/>
          </a:xfrm>
          <a:prstGeom prst="rect">
            <a:avLst/>
          </a:prstGeom>
        </p:spPr>
        <p:txBody>
          <a:bodyPr lIns="0" tIns="0" rIns="0" bIns="0" rtlCol="0" anchor="t">
            <a:spAutoFit/>
          </a:bodyPr>
          <a:lstStyle/>
          <a:p>
            <a:pPr algn="l">
              <a:lnSpc>
                <a:spcPts val="4095"/>
              </a:lnSpc>
            </a:pPr>
            <a:r>
              <a:rPr lang="en-US" sz="3413" dirty="0">
                <a:solidFill>
                  <a:srgbClr val="FFFFFF"/>
                </a:solidFill>
                <a:latin typeface="Arial Black" panose="020B0A04020102020204" pitchFamily="34" charset="0"/>
              </a:rPr>
              <a:t>EXAMPLE:</a:t>
            </a:r>
          </a:p>
        </p:txBody>
      </p:sp>
      <p:sp>
        <p:nvSpPr>
          <p:cNvPr id="12" name="TextBox 12"/>
          <p:cNvSpPr txBox="1"/>
          <p:nvPr/>
        </p:nvSpPr>
        <p:spPr>
          <a:xfrm>
            <a:off x="1025198" y="2167591"/>
            <a:ext cx="7472008" cy="3244478"/>
          </a:xfrm>
          <a:prstGeom prst="rect">
            <a:avLst/>
          </a:prstGeom>
        </p:spPr>
        <p:txBody>
          <a:bodyPr lIns="0" tIns="0" rIns="0" bIns="0" rtlCol="0" anchor="t">
            <a:spAutoFit/>
          </a:bodyPr>
          <a:lstStyle/>
          <a:p>
            <a:pPr algn="l">
              <a:lnSpc>
                <a:spcPts val="2304"/>
              </a:lnSpc>
            </a:pPr>
            <a:r>
              <a:rPr lang="en-US" sz="1920" dirty="0">
                <a:solidFill>
                  <a:srgbClr val="FFFFFF"/>
                </a:solidFill>
                <a:latin typeface="Arial Black" panose="020B0A04020102020204" pitchFamily="34" charset="0"/>
              </a:rPr>
              <a:t>Passage I</a:t>
            </a:r>
          </a:p>
          <a:p>
            <a:pPr algn="l">
              <a:lnSpc>
                <a:spcPts val="2304"/>
              </a:lnSpc>
            </a:pPr>
            <a:r>
              <a:rPr lang="en-US" sz="1920" dirty="0">
                <a:solidFill>
                  <a:srgbClr val="FFFFFF"/>
                </a:solidFill>
                <a:latin typeface="Arial" panose="020B0604020202020204" pitchFamily="34" charset="0"/>
              </a:rPr>
              <a:t>Finch beak depth (see Figure 1) is an inheritable trait (it can be passed from parents to offspring). </a:t>
            </a:r>
          </a:p>
          <a:p>
            <a:pPr algn="l">
              <a:lnSpc>
                <a:spcPts val="2304"/>
              </a:lnSpc>
            </a:pPr>
            <a:endParaRPr lang="en-US" sz="1920" dirty="0">
              <a:solidFill>
                <a:srgbClr val="FFFFFF"/>
              </a:solidFill>
              <a:latin typeface="Arial" panose="020B0604020202020204" pitchFamily="34" charset="0"/>
            </a:endParaRPr>
          </a:p>
          <a:p>
            <a:pPr algn="l">
              <a:lnSpc>
                <a:spcPts val="2304"/>
              </a:lnSpc>
            </a:pPr>
            <a:r>
              <a:rPr lang="en-US" sz="1920" dirty="0">
                <a:solidFill>
                  <a:srgbClr val="FFFFFF"/>
                </a:solidFill>
                <a:latin typeface="Arial" panose="020B0604020202020204" pitchFamily="34" charset="0"/>
              </a:rPr>
              <a:t>Researchers studied the beak depth of 2 species of finches, Geospiza fortis and Geospiza </a:t>
            </a:r>
            <a:r>
              <a:rPr lang="en-US" sz="1920" dirty="0" err="1">
                <a:solidFill>
                  <a:srgbClr val="FFFFFF"/>
                </a:solidFill>
                <a:latin typeface="Arial" panose="020B0604020202020204" pitchFamily="34" charset="0"/>
              </a:rPr>
              <a:t>fuliginosa</a:t>
            </a:r>
            <a:r>
              <a:rPr lang="en-US" sz="1920" dirty="0">
                <a:solidFill>
                  <a:srgbClr val="FFFFFF"/>
                </a:solidFill>
                <a:latin typeface="Arial" panose="020B0604020202020204" pitchFamily="34" charset="0"/>
              </a:rPr>
              <a:t>. Both species live on Island A. G. fortis alone lives on Island B. and G. </a:t>
            </a:r>
            <a:r>
              <a:rPr lang="en-US" sz="1920" dirty="0" err="1">
                <a:solidFill>
                  <a:srgbClr val="FFFFFF"/>
                </a:solidFill>
                <a:latin typeface="Arial" panose="020B0604020202020204" pitchFamily="34" charset="0"/>
              </a:rPr>
              <a:t>fuliginosa</a:t>
            </a:r>
            <a:r>
              <a:rPr lang="en-US" sz="1920" dirty="0">
                <a:solidFill>
                  <a:srgbClr val="FFFFFF"/>
                </a:solidFill>
                <a:latin typeface="Arial" panose="020B0604020202020204" pitchFamily="34" charset="0"/>
              </a:rPr>
              <a:t> alone lives on Island C. For both species, the primary food is seeds. Birds with shallower beaks can efficiently crush and eat only small seeds. Birds with deeper beaks can crush and eat both large and small seeds, but they prefer small seeds.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8FBF26"/>
        </a:solidFill>
        <a:effectLst/>
      </p:bgPr>
    </p:bg>
    <p:spTree>
      <p:nvGrpSpPr>
        <p:cNvPr id="1" name=""/>
        <p:cNvGrpSpPr/>
        <p:nvPr/>
      </p:nvGrpSpPr>
      <p:grpSpPr>
        <a:xfrm>
          <a:off x="0" y="0"/>
          <a:ext cx="0" cy="0"/>
          <a:chOff x="0" y="0"/>
          <a:chExt cx="0" cy="0"/>
        </a:xfrm>
      </p:grpSpPr>
      <p:grpSp>
        <p:nvGrpSpPr>
          <p:cNvPr id="2" name="Group 2"/>
          <p:cNvGrpSpPr/>
          <p:nvPr/>
        </p:nvGrpSpPr>
        <p:grpSpPr>
          <a:xfrm>
            <a:off x="-1996677" y="-2086924"/>
            <a:ext cx="5817926" cy="6890152"/>
            <a:chOff x="0" y="0"/>
            <a:chExt cx="7757235" cy="9186869"/>
          </a:xfrm>
        </p:grpSpPr>
        <p:grpSp>
          <p:nvGrpSpPr>
            <p:cNvPr id="3" name="Group 3"/>
            <p:cNvGrpSpPr/>
            <p:nvPr/>
          </p:nvGrpSpPr>
          <p:grpSpPr>
            <a:xfrm rot="-2700000">
              <a:off x="1363649" y="1933696"/>
              <a:ext cx="6479935" cy="2439845"/>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alpha val="14902"/>
                </a:srgbClr>
              </a:solidFill>
            </p:spPr>
          </p:sp>
        </p:grpSp>
        <p:grpSp>
          <p:nvGrpSpPr>
            <p:cNvPr id="5" name="Group 5"/>
            <p:cNvGrpSpPr/>
            <p:nvPr/>
          </p:nvGrpSpPr>
          <p:grpSpPr>
            <a:xfrm rot="-2700000">
              <a:off x="-159593" y="4636502"/>
              <a:ext cx="6980076" cy="2439845"/>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CCCED2">
                  <a:alpha val="14902"/>
                </a:srgbClr>
              </a:solidFill>
            </p:spPr>
          </p:sp>
        </p:grpSp>
      </p:grpSp>
      <p:grpSp>
        <p:nvGrpSpPr>
          <p:cNvPr id="7" name="Group 7"/>
          <p:cNvGrpSpPr/>
          <p:nvPr/>
        </p:nvGrpSpPr>
        <p:grpSpPr>
          <a:xfrm>
            <a:off x="5430392" y="6102010"/>
            <a:ext cx="2048794" cy="2426380"/>
            <a:chOff x="0" y="0"/>
            <a:chExt cx="2731725" cy="3235173"/>
          </a:xfrm>
        </p:grpSpPr>
        <p:grpSp>
          <p:nvGrpSpPr>
            <p:cNvPr id="8" name="Group 8"/>
            <p:cNvGrpSpPr/>
            <p:nvPr/>
          </p:nvGrpSpPr>
          <p:grpSpPr>
            <a:xfrm rot="-2700000">
              <a:off x="480212" y="680955"/>
              <a:ext cx="2281921" cy="859196"/>
              <a:chOff x="0" y="0"/>
              <a:chExt cx="1079350" cy="406400"/>
            </a:xfrm>
          </p:grpSpPr>
          <p:sp>
            <p:nvSpPr>
              <p:cNvPr id="9" name="Freeform 9"/>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solidFill>
            </p:spPr>
          </p:sp>
        </p:grpSp>
        <p:grpSp>
          <p:nvGrpSpPr>
            <p:cNvPr id="10" name="Group 10"/>
            <p:cNvGrpSpPr/>
            <p:nvPr/>
          </p:nvGrpSpPr>
          <p:grpSpPr>
            <a:xfrm rot="-2700000">
              <a:off x="-56201" y="1632753"/>
              <a:ext cx="2458047" cy="859196"/>
              <a:chOff x="0" y="0"/>
              <a:chExt cx="1162657" cy="406400"/>
            </a:xfrm>
          </p:grpSpPr>
          <p:sp>
            <p:nvSpPr>
              <p:cNvPr id="11" name="Freeform 11"/>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FFFFFF"/>
              </a:solidFill>
            </p:spPr>
          </p:sp>
        </p:grpSp>
      </p:grpSp>
      <p:grpSp>
        <p:nvGrpSpPr>
          <p:cNvPr id="12" name="Group 12"/>
          <p:cNvGrpSpPr/>
          <p:nvPr/>
        </p:nvGrpSpPr>
        <p:grpSpPr>
          <a:xfrm>
            <a:off x="8304142" y="-188626"/>
            <a:ext cx="2031570" cy="2528771"/>
            <a:chOff x="0" y="0"/>
            <a:chExt cx="2708760" cy="3371695"/>
          </a:xfrm>
        </p:grpSpPr>
        <p:grpSp>
          <p:nvGrpSpPr>
            <p:cNvPr id="13" name="Group 13"/>
            <p:cNvGrpSpPr/>
            <p:nvPr/>
          </p:nvGrpSpPr>
          <p:grpSpPr>
            <a:xfrm rot="-2700000">
              <a:off x="16262" y="1527745"/>
              <a:ext cx="2552216" cy="1103159"/>
              <a:chOff x="0" y="0"/>
              <a:chExt cx="940228" cy="406400"/>
            </a:xfrm>
          </p:grpSpPr>
          <p:sp>
            <p:nvSpPr>
              <p:cNvPr id="14" name="Freeform 14"/>
              <p:cNvSpPr/>
              <p:nvPr/>
            </p:nvSpPr>
            <p:spPr>
              <a:xfrm>
                <a:off x="17780" y="22860"/>
                <a:ext cx="914828" cy="360680"/>
              </a:xfrm>
              <a:custGeom>
                <a:avLst/>
                <a:gdLst/>
                <a:ahLst/>
                <a:cxnLst/>
                <a:rect l="l" t="t" r="r" b="b"/>
                <a:pathLst>
                  <a:path w="914828" h="360680">
                    <a:moveTo>
                      <a:pt x="914828" y="180340"/>
                    </a:moveTo>
                    <a:cubicBezTo>
                      <a:pt x="914828" y="81280"/>
                      <a:pt x="834818"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FFFFFF"/>
              </a:solidFill>
            </p:spPr>
          </p:sp>
        </p:grpSp>
        <p:grpSp>
          <p:nvGrpSpPr>
            <p:cNvPr id="15" name="Group 15"/>
            <p:cNvGrpSpPr/>
            <p:nvPr/>
          </p:nvGrpSpPr>
          <p:grpSpPr>
            <a:xfrm rot="-2700000">
              <a:off x="313039" y="669232"/>
              <a:ext cx="2349818" cy="1103159"/>
              <a:chOff x="0" y="0"/>
              <a:chExt cx="865665" cy="406400"/>
            </a:xfrm>
          </p:grpSpPr>
          <p:sp>
            <p:nvSpPr>
              <p:cNvPr id="16" name="Freeform 16"/>
              <p:cNvSpPr/>
              <p:nvPr/>
            </p:nvSpPr>
            <p:spPr>
              <a:xfrm>
                <a:off x="17780" y="22860"/>
                <a:ext cx="840266" cy="360680"/>
              </a:xfrm>
              <a:custGeom>
                <a:avLst/>
                <a:gdLst/>
                <a:ahLst/>
                <a:cxnLst/>
                <a:rect l="l" t="t" r="r" b="b"/>
                <a:pathLst>
                  <a:path w="840266" h="360680">
                    <a:moveTo>
                      <a:pt x="840266" y="180340"/>
                    </a:moveTo>
                    <a:cubicBezTo>
                      <a:pt x="840266" y="81280"/>
                      <a:pt x="760256" y="0"/>
                      <a:pt x="659926"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5" y="279400"/>
                      <a:pt x="840265" y="180340"/>
                    </a:cubicBezTo>
                    <a:close/>
                  </a:path>
                </a:pathLst>
              </a:custGeom>
              <a:solidFill>
                <a:srgbClr val="1B87BE"/>
              </a:solidFill>
            </p:spPr>
          </p:sp>
        </p:grpSp>
      </p:grpSp>
      <p:sp>
        <p:nvSpPr>
          <p:cNvPr id="21" name="TextBox 21"/>
          <p:cNvSpPr txBox="1"/>
          <p:nvPr/>
        </p:nvSpPr>
        <p:spPr>
          <a:xfrm>
            <a:off x="1078973" y="2206385"/>
            <a:ext cx="6765330" cy="3513782"/>
          </a:xfrm>
          <a:prstGeom prst="rect">
            <a:avLst/>
          </a:prstGeom>
        </p:spPr>
        <p:txBody>
          <a:bodyPr lIns="0" tIns="0" rIns="0" bIns="0" rtlCol="0" anchor="t">
            <a:spAutoFit/>
          </a:bodyPr>
          <a:lstStyle/>
          <a:p>
            <a:pPr>
              <a:lnSpc>
                <a:spcPts val="2999"/>
              </a:lnSpc>
            </a:pPr>
            <a:r>
              <a:rPr lang="en-US" sz="2499" spc="-97" dirty="0">
                <a:solidFill>
                  <a:srgbClr val="FFFFFF"/>
                </a:solidFill>
                <a:latin typeface="Arial" panose="020B0604020202020204" pitchFamily="34" charset="0"/>
              </a:rPr>
              <a:t>Often, my </a:t>
            </a:r>
            <a:r>
              <a:rPr lang="en-US" sz="2499" u="sng" spc="-97" dirty="0">
                <a:solidFill>
                  <a:srgbClr val="FFFFFF"/>
                </a:solidFill>
                <a:latin typeface="Arial" panose="020B0604020202020204" pitchFamily="34" charset="0"/>
              </a:rPr>
              <a:t>brother and I,</a:t>
            </a:r>
            <a:r>
              <a:rPr lang="en-US" sz="2499" spc="-97" dirty="0">
                <a:solidFill>
                  <a:srgbClr val="FFFFFF"/>
                </a:solidFill>
                <a:latin typeface="Arial" panose="020B0604020202020204" pitchFamily="34" charset="0"/>
              </a:rPr>
              <a:t> joined our mother on her adventures into tidal lands.</a:t>
            </a:r>
          </a:p>
          <a:p>
            <a:pPr>
              <a:lnSpc>
                <a:spcPts val="2999"/>
              </a:lnSpc>
            </a:pPr>
            <a:endParaRPr lang="en-US" sz="2499" spc="-97" dirty="0">
              <a:solidFill>
                <a:srgbClr val="FFFFFF"/>
              </a:solidFill>
              <a:latin typeface="Arial" panose="020B0604020202020204" pitchFamily="34" charset="0"/>
            </a:endParaRPr>
          </a:p>
          <a:p>
            <a:pPr>
              <a:lnSpc>
                <a:spcPts val="2999"/>
              </a:lnSpc>
            </a:pPr>
            <a:r>
              <a:rPr lang="en-US" sz="2499" spc="-97" dirty="0">
                <a:solidFill>
                  <a:srgbClr val="FFFFFF"/>
                </a:solidFill>
                <a:latin typeface="Arial" panose="020B0604020202020204" pitchFamily="34" charset="0"/>
              </a:rPr>
              <a:t>F. NO CHANGE</a:t>
            </a:r>
          </a:p>
          <a:p>
            <a:pPr>
              <a:lnSpc>
                <a:spcPts val="2999"/>
              </a:lnSpc>
            </a:pPr>
            <a:r>
              <a:rPr lang="en-US" sz="2499" spc="-97" dirty="0">
                <a:solidFill>
                  <a:srgbClr val="FFFFFF"/>
                </a:solidFill>
                <a:latin typeface="Arial" panose="020B0604020202020204" pitchFamily="34" charset="0"/>
              </a:rPr>
              <a:t>G. brother, and I,</a:t>
            </a:r>
          </a:p>
          <a:p>
            <a:pPr>
              <a:lnSpc>
                <a:spcPts val="2999"/>
              </a:lnSpc>
            </a:pPr>
            <a:r>
              <a:rPr lang="en-US" sz="2499" spc="-97" dirty="0">
                <a:solidFill>
                  <a:srgbClr val="FFFFFF"/>
                </a:solidFill>
                <a:latin typeface="Arial" panose="020B0604020202020204" pitchFamily="34" charset="0"/>
              </a:rPr>
              <a:t>H. brother, and I</a:t>
            </a:r>
          </a:p>
          <a:p>
            <a:pPr>
              <a:lnSpc>
                <a:spcPts val="2999"/>
              </a:lnSpc>
            </a:pPr>
            <a:r>
              <a:rPr lang="en-US" sz="2499" spc="-97" dirty="0">
                <a:solidFill>
                  <a:srgbClr val="FFFFFF"/>
                </a:solidFill>
                <a:latin typeface="Arial" panose="020B0604020202020204" pitchFamily="34" charset="0"/>
              </a:rPr>
              <a:t>J. brother and I</a:t>
            </a:r>
          </a:p>
          <a:p>
            <a:pPr>
              <a:lnSpc>
                <a:spcPts val="1802"/>
              </a:lnSpc>
            </a:pPr>
            <a:endParaRPr lang="en-US" sz="2499" spc="-97" dirty="0">
              <a:solidFill>
                <a:srgbClr val="FFFFFF"/>
              </a:solidFill>
              <a:latin typeface="Arial" panose="020B0604020202020204" pitchFamily="34" charset="0"/>
            </a:endParaRPr>
          </a:p>
          <a:p>
            <a:pPr>
              <a:lnSpc>
                <a:spcPts val="2253"/>
              </a:lnSpc>
            </a:pPr>
            <a:endParaRPr lang="en-US" sz="2499" spc="-97" dirty="0">
              <a:solidFill>
                <a:srgbClr val="FFFFFF"/>
              </a:solidFill>
              <a:latin typeface="Arial" panose="020B0604020202020204" pitchFamily="34" charset="0"/>
            </a:endParaRPr>
          </a:p>
          <a:p>
            <a:pPr algn="l">
              <a:lnSpc>
                <a:spcPts val="2253"/>
              </a:lnSpc>
            </a:pPr>
            <a:endParaRPr lang="en-US" sz="2499" spc="-97" dirty="0">
              <a:solidFill>
                <a:srgbClr val="FFFFFF"/>
              </a:solidFill>
              <a:latin typeface="Arial" panose="020B0604020202020204" pitchFamily="34" charset="0"/>
            </a:endParaRPr>
          </a:p>
        </p:txBody>
      </p:sp>
      <p:sp>
        <p:nvSpPr>
          <p:cNvPr id="22" name="Freeform 22"/>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sp>
        <p:nvSpPr>
          <p:cNvPr id="23" name="Freeform 18">
            <a:extLst>
              <a:ext uri="{FF2B5EF4-FFF2-40B4-BE49-F238E27FC236}">
                <a16:creationId xmlns:a16="http://schemas.microsoft.com/office/drawing/2014/main" id="{25F56802-7CE5-12FD-E3BF-84260AA7A1A1}"/>
              </a:ext>
            </a:extLst>
          </p:cNvPr>
          <p:cNvSpPr/>
          <p:nvPr/>
        </p:nvSpPr>
        <p:spPr>
          <a:xfrm>
            <a:off x="745768" y="877911"/>
            <a:ext cx="3516568" cy="960431"/>
          </a:xfrm>
          <a:custGeom>
            <a:avLst/>
            <a:gdLst/>
            <a:ahLst/>
            <a:cxnLst/>
            <a:rect l="l" t="t" r="r" b="b"/>
            <a:pathLst>
              <a:path w="4688758" h="1280575">
                <a:moveTo>
                  <a:pt x="0" y="0"/>
                </a:moveTo>
                <a:lnTo>
                  <a:pt x="4688759" y="0"/>
                </a:lnTo>
                <a:lnTo>
                  <a:pt x="4688759" y="1280575"/>
                </a:lnTo>
                <a:lnTo>
                  <a:pt x="0" y="1280575"/>
                </a:lnTo>
                <a:close/>
              </a:path>
            </a:pathLst>
          </a:custGeom>
          <a:solidFill>
            <a:srgbClr val="FFFFFF"/>
          </a:solidFill>
          <a:ln w="31750">
            <a:solidFill>
              <a:schemeClr val="accent1"/>
            </a:solidFill>
          </a:ln>
        </p:spPr>
      </p:sp>
      <p:sp>
        <p:nvSpPr>
          <p:cNvPr id="24" name="TextBox 20">
            <a:extLst>
              <a:ext uri="{FF2B5EF4-FFF2-40B4-BE49-F238E27FC236}">
                <a16:creationId xmlns:a16="http://schemas.microsoft.com/office/drawing/2014/main" id="{3465432D-D542-35DE-10F3-F2C3D31735BE}"/>
              </a:ext>
            </a:extLst>
          </p:cNvPr>
          <p:cNvSpPr txBox="1"/>
          <p:nvPr/>
        </p:nvSpPr>
        <p:spPr>
          <a:xfrm>
            <a:off x="821386" y="982448"/>
            <a:ext cx="3365332" cy="935683"/>
          </a:xfrm>
          <a:prstGeom prst="rect">
            <a:avLst/>
          </a:prstGeom>
        </p:spPr>
        <p:txBody>
          <a:bodyPr lIns="50800" tIns="50800" rIns="50800" bIns="50800" rtlCol="0" anchor="t"/>
          <a:lstStyle/>
          <a:p>
            <a:pPr algn="ctr">
              <a:lnSpc>
                <a:spcPts val="5759"/>
              </a:lnSpc>
            </a:pPr>
            <a:r>
              <a:rPr lang="en-US" sz="4800" dirty="0">
                <a:solidFill>
                  <a:srgbClr val="1B87BE"/>
                </a:solidFill>
                <a:latin typeface="Arial Black" panose="020B0A04020102020204" pitchFamily="34" charset="0"/>
              </a:rPr>
              <a:t>EXAMPLE</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sp>
        <p:nvSpPr>
          <p:cNvPr id="7" name="Freeform 7"/>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grpSp>
        <p:nvGrpSpPr>
          <p:cNvPr id="8" name="Group 8"/>
          <p:cNvGrpSpPr/>
          <p:nvPr/>
        </p:nvGrpSpPr>
        <p:grpSpPr>
          <a:xfrm>
            <a:off x="-647805" y="497730"/>
            <a:ext cx="9591227" cy="771411"/>
            <a:chOff x="0" y="0"/>
            <a:chExt cx="3552306" cy="285708"/>
          </a:xfrm>
        </p:grpSpPr>
        <p:sp>
          <p:nvSpPr>
            <p:cNvPr id="9" name="Freeform 9"/>
            <p:cNvSpPr/>
            <p:nvPr/>
          </p:nvSpPr>
          <p:spPr>
            <a:xfrm>
              <a:off x="0" y="0"/>
              <a:ext cx="3552306" cy="285708"/>
            </a:xfrm>
            <a:custGeom>
              <a:avLst/>
              <a:gdLst/>
              <a:ahLst/>
              <a:cxnLst/>
              <a:rect l="l" t="t" r="r" b="b"/>
              <a:pathLst>
                <a:path w="3552306" h="285708">
                  <a:moveTo>
                    <a:pt x="29059" y="0"/>
                  </a:moveTo>
                  <a:lnTo>
                    <a:pt x="3523248" y="0"/>
                  </a:lnTo>
                  <a:cubicBezTo>
                    <a:pt x="3530955" y="0"/>
                    <a:pt x="3538346" y="3062"/>
                    <a:pt x="3543795" y="8511"/>
                  </a:cubicBezTo>
                  <a:cubicBezTo>
                    <a:pt x="3549245" y="13961"/>
                    <a:pt x="3552306" y="21352"/>
                    <a:pt x="3552306" y="29059"/>
                  </a:cubicBezTo>
                  <a:lnTo>
                    <a:pt x="3552306" y="256649"/>
                  </a:lnTo>
                  <a:cubicBezTo>
                    <a:pt x="3552306" y="264356"/>
                    <a:pt x="3549245" y="271747"/>
                    <a:pt x="3543795" y="277197"/>
                  </a:cubicBezTo>
                  <a:cubicBezTo>
                    <a:pt x="3538346" y="282646"/>
                    <a:pt x="3530955" y="285708"/>
                    <a:pt x="3523248" y="285708"/>
                  </a:cubicBezTo>
                  <a:lnTo>
                    <a:pt x="29059" y="285708"/>
                  </a:lnTo>
                  <a:cubicBezTo>
                    <a:pt x="21352" y="285708"/>
                    <a:pt x="13961" y="282646"/>
                    <a:pt x="8511" y="277197"/>
                  </a:cubicBezTo>
                  <a:cubicBezTo>
                    <a:pt x="3062" y="271747"/>
                    <a:pt x="0" y="264356"/>
                    <a:pt x="0" y="256649"/>
                  </a:cubicBezTo>
                  <a:lnTo>
                    <a:pt x="0" y="29059"/>
                  </a:lnTo>
                  <a:cubicBezTo>
                    <a:pt x="0" y="21352"/>
                    <a:pt x="3062" y="13961"/>
                    <a:pt x="8511" y="8511"/>
                  </a:cubicBezTo>
                  <a:cubicBezTo>
                    <a:pt x="13961" y="3062"/>
                    <a:pt x="21352" y="0"/>
                    <a:pt x="29059" y="0"/>
                  </a:cubicBezTo>
                  <a:close/>
                </a:path>
              </a:pathLst>
            </a:custGeom>
            <a:solidFill>
              <a:srgbClr val="8CB23A"/>
            </a:solidFill>
          </p:spPr>
        </p:sp>
        <p:sp>
          <p:nvSpPr>
            <p:cNvPr id="10" name="TextBox 10"/>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sp>
        <p:nvSpPr>
          <p:cNvPr id="11" name="TextBox 11"/>
          <p:cNvSpPr txBox="1"/>
          <p:nvPr/>
        </p:nvSpPr>
        <p:spPr>
          <a:xfrm>
            <a:off x="731520" y="633373"/>
            <a:ext cx="7765685" cy="509627"/>
          </a:xfrm>
          <a:prstGeom prst="rect">
            <a:avLst/>
          </a:prstGeom>
        </p:spPr>
        <p:txBody>
          <a:bodyPr lIns="0" tIns="0" rIns="0" bIns="0" rtlCol="0" anchor="t">
            <a:spAutoFit/>
          </a:bodyPr>
          <a:lstStyle/>
          <a:p>
            <a:pPr algn="l">
              <a:lnSpc>
                <a:spcPts val="4095"/>
              </a:lnSpc>
            </a:pPr>
            <a:r>
              <a:rPr lang="en-US" sz="3413" dirty="0">
                <a:solidFill>
                  <a:srgbClr val="FFFFFF"/>
                </a:solidFill>
                <a:latin typeface="Arial Black" panose="020B0A04020102020204" pitchFamily="34" charset="0"/>
              </a:rPr>
              <a:t>ACT® English Rules:</a:t>
            </a:r>
          </a:p>
        </p:txBody>
      </p:sp>
      <p:sp>
        <p:nvSpPr>
          <p:cNvPr id="12" name="TextBox 12"/>
          <p:cNvSpPr txBox="1"/>
          <p:nvPr/>
        </p:nvSpPr>
        <p:spPr>
          <a:xfrm>
            <a:off x="731520" y="1670972"/>
            <a:ext cx="7765685" cy="3209925"/>
          </a:xfrm>
          <a:prstGeom prst="rect">
            <a:avLst/>
          </a:prstGeom>
        </p:spPr>
        <p:txBody>
          <a:bodyPr lIns="0" tIns="0" rIns="0" bIns="0" rtlCol="0" anchor="t">
            <a:spAutoFit/>
          </a:bodyPr>
          <a:lstStyle/>
          <a:p>
            <a:pPr>
              <a:lnSpc>
                <a:spcPts val="3530"/>
              </a:lnSpc>
            </a:pPr>
            <a:r>
              <a:rPr lang="en-US" sz="2941" dirty="0">
                <a:solidFill>
                  <a:srgbClr val="FFFFFF"/>
                </a:solidFill>
                <a:latin typeface="Arial Black" panose="020B0A04020102020204" pitchFamily="34" charset="0"/>
              </a:rPr>
              <a:t>Semicolons (Your Best Friend)</a:t>
            </a:r>
          </a:p>
          <a:p>
            <a:pPr>
              <a:lnSpc>
                <a:spcPts val="3530"/>
              </a:lnSpc>
            </a:pPr>
            <a:endParaRPr lang="en-US" sz="2941" dirty="0">
              <a:solidFill>
                <a:srgbClr val="FFFFFF"/>
              </a:solidFill>
              <a:latin typeface="Arial Black" panose="020B0A04020102020204" pitchFamily="34" charset="0"/>
            </a:endParaRPr>
          </a:p>
          <a:p>
            <a:pPr>
              <a:lnSpc>
                <a:spcPts val="2999"/>
              </a:lnSpc>
            </a:pPr>
            <a:r>
              <a:rPr lang="en-US" sz="2499" spc="-97" dirty="0">
                <a:solidFill>
                  <a:srgbClr val="FFFFFF"/>
                </a:solidFill>
                <a:latin typeface="Arial" panose="020B0604020202020204" pitchFamily="34" charset="0"/>
              </a:rPr>
              <a:t>You have to have a complete thought on both sides of the semicolon. If an answer choice doesn’t have an independent clause on both sides, it’s not right.</a:t>
            </a:r>
          </a:p>
          <a:p>
            <a:pPr marL="1619248" lvl="3" indent="-404812">
              <a:lnSpc>
                <a:spcPts val="2999"/>
              </a:lnSpc>
              <a:buFont typeface="Arial"/>
              <a:buChar char="￭"/>
            </a:pPr>
            <a:r>
              <a:rPr lang="en-US" sz="2499" dirty="0">
                <a:solidFill>
                  <a:srgbClr val="FFFFFF"/>
                </a:solidFill>
                <a:latin typeface="Arial" panose="020B0604020202020204" pitchFamily="34" charset="0"/>
              </a:rPr>
              <a:t>Ex. “It’s cold outside; colder than it’s ever been.”</a:t>
            </a:r>
          </a:p>
          <a:p>
            <a:pPr marL="1311958" lvl="3" indent="-327990">
              <a:lnSpc>
                <a:spcPts val="3088"/>
              </a:lnSpc>
            </a:pPr>
            <a:endParaRPr lang="en-US" sz="2499" dirty="0">
              <a:solidFill>
                <a:srgbClr val="FFFFFF"/>
              </a:solidFill>
              <a:latin typeface="Arial" panose="020B0604020202020204"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8FBF26"/>
        </a:solidFill>
        <a:effectLst/>
      </p:bgPr>
    </p:bg>
    <p:spTree>
      <p:nvGrpSpPr>
        <p:cNvPr id="1" name=""/>
        <p:cNvGrpSpPr/>
        <p:nvPr/>
      </p:nvGrpSpPr>
      <p:grpSpPr>
        <a:xfrm>
          <a:off x="0" y="0"/>
          <a:ext cx="0" cy="0"/>
          <a:chOff x="0" y="0"/>
          <a:chExt cx="0" cy="0"/>
        </a:xfrm>
      </p:grpSpPr>
      <p:grpSp>
        <p:nvGrpSpPr>
          <p:cNvPr id="2" name="Group 2"/>
          <p:cNvGrpSpPr/>
          <p:nvPr/>
        </p:nvGrpSpPr>
        <p:grpSpPr>
          <a:xfrm>
            <a:off x="-1996677" y="-2086924"/>
            <a:ext cx="5817926" cy="6890152"/>
            <a:chOff x="0" y="0"/>
            <a:chExt cx="7757235" cy="9186869"/>
          </a:xfrm>
        </p:grpSpPr>
        <p:grpSp>
          <p:nvGrpSpPr>
            <p:cNvPr id="3" name="Group 3"/>
            <p:cNvGrpSpPr/>
            <p:nvPr/>
          </p:nvGrpSpPr>
          <p:grpSpPr>
            <a:xfrm rot="-2700000">
              <a:off x="1363649" y="1933696"/>
              <a:ext cx="6479935" cy="2439845"/>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alpha val="14902"/>
                </a:srgbClr>
              </a:solidFill>
            </p:spPr>
          </p:sp>
        </p:grpSp>
        <p:grpSp>
          <p:nvGrpSpPr>
            <p:cNvPr id="5" name="Group 5"/>
            <p:cNvGrpSpPr/>
            <p:nvPr/>
          </p:nvGrpSpPr>
          <p:grpSpPr>
            <a:xfrm rot="-2700000">
              <a:off x="-159593" y="4636502"/>
              <a:ext cx="6980076" cy="2439845"/>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CCCED2">
                  <a:alpha val="14902"/>
                </a:srgbClr>
              </a:solidFill>
            </p:spPr>
          </p:sp>
        </p:grpSp>
      </p:grpSp>
      <p:grpSp>
        <p:nvGrpSpPr>
          <p:cNvPr id="7" name="Group 7"/>
          <p:cNvGrpSpPr/>
          <p:nvPr/>
        </p:nvGrpSpPr>
        <p:grpSpPr>
          <a:xfrm>
            <a:off x="5430392" y="6102010"/>
            <a:ext cx="2048794" cy="2426380"/>
            <a:chOff x="0" y="0"/>
            <a:chExt cx="2731725" cy="3235173"/>
          </a:xfrm>
        </p:grpSpPr>
        <p:grpSp>
          <p:nvGrpSpPr>
            <p:cNvPr id="8" name="Group 8"/>
            <p:cNvGrpSpPr/>
            <p:nvPr/>
          </p:nvGrpSpPr>
          <p:grpSpPr>
            <a:xfrm rot="-2700000">
              <a:off x="480212" y="680955"/>
              <a:ext cx="2281921" cy="859196"/>
              <a:chOff x="0" y="0"/>
              <a:chExt cx="1079350" cy="406400"/>
            </a:xfrm>
          </p:grpSpPr>
          <p:sp>
            <p:nvSpPr>
              <p:cNvPr id="9" name="Freeform 9"/>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solidFill>
            </p:spPr>
          </p:sp>
        </p:grpSp>
        <p:grpSp>
          <p:nvGrpSpPr>
            <p:cNvPr id="10" name="Group 10"/>
            <p:cNvGrpSpPr/>
            <p:nvPr/>
          </p:nvGrpSpPr>
          <p:grpSpPr>
            <a:xfrm rot="-2700000">
              <a:off x="-56201" y="1632753"/>
              <a:ext cx="2458047" cy="859196"/>
              <a:chOff x="0" y="0"/>
              <a:chExt cx="1162657" cy="406400"/>
            </a:xfrm>
          </p:grpSpPr>
          <p:sp>
            <p:nvSpPr>
              <p:cNvPr id="11" name="Freeform 11"/>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FFFFFF"/>
              </a:solidFill>
            </p:spPr>
          </p:sp>
        </p:grpSp>
      </p:grpSp>
      <p:grpSp>
        <p:nvGrpSpPr>
          <p:cNvPr id="12" name="Group 12"/>
          <p:cNvGrpSpPr/>
          <p:nvPr/>
        </p:nvGrpSpPr>
        <p:grpSpPr>
          <a:xfrm>
            <a:off x="8304142" y="-188626"/>
            <a:ext cx="2031570" cy="2528771"/>
            <a:chOff x="0" y="0"/>
            <a:chExt cx="2708760" cy="3371695"/>
          </a:xfrm>
        </p:grpSpPr>
        <p:grpSp>
          <p:nvGrpSpPr>
            <p:cNvPr id="13" name="Group 13"/>
            <p:cNvGrpSpPr/>
            <p:nvPr/>
          </p:nvGrpSpPr>
          <p:grpSpPr>
            <a:xfrm rot="-2700000">
              <a:off x="16262" y="1527745"/>
              <a:ext cx="2552216" cy="1103159"/>
              <a:chOff x="0" y="0"/>
              <a:chExt cx="940228" cy="406400"/>
            </a:xfrm>
          </p:grpSpPr>
          <p:sp>
            <p:nvSpPr>
              <p:cNvPr id="14" name="Freeform 14"/>
              <p:cNvSpPr/>
              <p:nvPr/>
            </p:nvSpPr>
            <p:spPr>
              <a:xfrm>
                <a:off x="17780" y="22860"/>
                <a:ext cx="914828" cy="360680"/>
              </a:xfrm>
              <a:custGeom>
                <a:avLst/>
                <a:gdLst/>
                <a:ahLst/>
                <a:cxnLst/>
                <a:rect l="l" t="t" r="r" b="b"/>
                <a:pathLst>
                  <a:path w="914828" h="360680">
                    <a:moveTo>
                      <a:pt x="914828" y="180340"/>
                    </a:moveTo>
                    <a:cubicBezTo>
                      <a:pt x="914828" y="81280"/>
                      <a:pt x="834818"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FFFFFF"/>
              </a:solidFill>
            </p:spPr>
          </p:sp>
        </p:grpSp>
        <p:grpSp>
          <p:nvGrpSpPr>
            <p:cNvPr id="15" name="Group 15"/>
            <p:cNvGrpSpPr/>
            <p:nvPr/>
          </p:nvGrpSpPr>
          <p:grpSpPr>
            <a:xfrm rot="-2700000">
              <a:off x="313039" y="669232"/>
              <a:ext cx="2349818" cy="1103159"/>
              <a:chOff x="0" y="0"/>
              <a:chExt cx="865665" cy="406400"/>
            </a:xfrm>
          </p:grpSpPr>
          <p:sp>
            <p:nvSpPr>
              <p:cNvPr id="16" name="Freeform 16"/>
              <p:cNvSpPr/>
              <p:nvPr/>
            </p:nvSpPr>
            <p:spPr>
              <a:xfrm>
                <a:off x="17780" y="22860"/>
                <a:ext cx="840266" cy="360680"/>
              </a:xfrm>
              <a:custGeom>
                <a:avLst/>
                <a:gdLst/>
                <a:ahLst/>
                <a:cxnLst/>
                <a:rect l="l" t="t" r="r" b="b"/>
                <a:pathLst>
                  <a:path w="840266" h="360680">
                    <a:moveTo>
                      <a:pt x="840266" y="180340"/>
                    </a:moveTo>
                    <a:cubicBezTo>
                      <a:pt x="840266" y="81280"/>
                      <a:pt x="760256" y="0"/>
                      <a:pt x="659926"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5" y="279400"/>
                      <a:pt x="840265" y="180340"/>
                    </a:cubicBezTo>
                    <a:close/>
                  </a:path>
                </a:pathLst>
              </a:custGeom>
              <a:solidFill>
                <a:srgbClr val="1B87BE"/>
              </a:solidFill>
            </p:spPr>
          </p:sp>
        </p:grpSp>
      </p:grpSp>
      <p:sp>
        <p:nvSpPr>
          <p:cNvPr id="21" name="TextBox 21"/>
          <p:cNvSpPr txBox="1"/>
          <p:nvPr/>
        </p:nvSpPr>
        <p:spPr>
          <a:xfrm>
            <a:off x="1078973" y="2206385"/>
            <a:ext cx="6765330" cy="4283224"/>
          </a:xfrm>
          <a:prstGeom prst="rect">
            <a:avLst/>
          </a:prstGeom>
        </p:spPr>
        <p:txBody>
          <a:bodyPr lIns="0" tIns="0" rIns="0" bIns="0" rtlCol="0" anchor="t">
            <a:spAutoFit/>
          </a:bodyPr>
          <a:lstStyle/>
          <a:p>
            <a:pPr>
              <a:lnSpc>
                <a:spcPts val="2999"/>
              </a:lnSpc>
            </a:pPr>
            <a:r>
              <a:rPr lang="en-US" sz="2499" spc="-97" dirty="0">
                <a:solidFill>
                  <a:srgbClr val="FFFFFF"/>
                </a:solidFill>
                <a:latin typeface="Arial" panose="020B0604020202020204" pitchFamily="34" charset="0"/>
              </a:rPr>
              <a:t>Built upon second-century foundations. St. Peter’s features a dome designed by the artist and architect Michelangelo.</a:t>
            </a:r>
          </a:p>
          <a:p>
            <a:pPr>
              <a:lnSpc>
                <a:spcPts val="2999"/>
              </a:lnSpc>
            </a:pPr>
            <a:endParaRPr lang="en-US" sz="2499" spc="-97" dirty="0">
              <a:solidFill>
                <a:srgbClr val="FFFFFF"/>
              </a:solidFill>
              <a:latin typeface="Arial" panose="020B0604020202020204" pitchFamily="34" charset="0"/>
            </a:endParaRPr>
          </a:p>
          <a:p>
            <a:pPr>
              <a:lnSpc>
                <a:spcPts val="2999"/>
              </a:lnSpc>
            </a:pPr>
            <a:r>
              <a:rPr lang="en-US" sz="2499" spc="-97" dirty="0">
                <a:solidFill>
                  <a:srgbClr val="FFFFFF"/>
                </a:solidFill>
                <a:latin typeface="Arial" panose="020B0604020202020204" pitchFamily="34" charset="0"/>
              </a:rPr>
              <a:t>F. NO CHANGE</a:t>
            </a:r>
          </a:p>
          <a:p>
            <a:pPr>
              <a:lnSpc>
                <a:spcPts val="2999"/>
              </a:lnSpc>
            </a:pPr>
            <a:r>
              <a:rPr lang="en-US" sz="2499" spc="-97" dirty="0">
                <a:solidFill>
                  <a:srgbClr val="FFFFFF"/>
                </a:solidFill>
                <a:latin typeface="Arial" panose="020B0604020202020204" pitchFamily="34" charset="0"/>
              </a:rPr>
              <a:t>G. foundations,</a:t>
            </a:r>
          </a:p>
          <a:p>
            <a:pPr>
              <a:lnSpc>
                <a:spcPts val="2999"/>
              </a:lnSpc>
            </a:pPr>
            <a:r>
              <a:rPr lang="en-US" sz="2499" spc="-97" dirty="0">
                <a:solidFill>
                  <a:srgbClr val="FFFFFF"/>
                </a:solidFill>
                <a:latin typeface="Arial" panose="020B0604020202020204" pitchFamily="34" charset="0"/>
              </a:rPr>
              <a:t>H. foundations:</a:t>
            </a:r>
          </a:p>
          <a:p>
            <a:pPr>
              <a:lnSpc>
                <a:spcPts val="2999"/>
              </a:lnSpc>
            </a:pPr>
            <a:r>
              <a:rPr lang="en-US" sz="2499" spc="-97" dirty="0">
                <a:solidFill>
                  <a:srgbClr val="FFFFFF"/>
                </a:solidFill>
                <a:latin typeface="Arial" panose="020B0604020202020204" pitchFamily="34" charset="0"/>
              </a:rPr>
              <a:t>J. foundations;</a:t>
            </a:r>
          </a:p>
          <a:p>
            <a:pPr>
              <a:lnSpc>
                <a:spcPts val="2999"/>
              </a:lnSpc>
            </a:pPr>
            <a:endParaRPr lang="en-US" sz="2499" spc="-97" dirty="0">
              <a:solidFill>
                <a:srgbClr val="FFFFFF"/>
              </a:solidFill>
              <a:latin typeface="Arial" panose="020B0604020202020204" pitchFamily="34" charset="0"/>
            </a:endParaRPr>
          </a:p>
          <a:p>
            <a:pPr>
              <a:lnSpc>
                <a:spcPts val="1802"/>
              </a:lnSpc>
            </a:pPr>
            <a:endParaRPr lang="en-US" sz="2499" spc="-97" dirty="0">
              <a:solidFill>
                <a:srgbClr val="FFFFFF"/>
              </a:solidFill>
              <a:latin typeface="Arial" panose="020B0604020202020204" pitchFamily="34" charset="0"/>
            </a:endParaRPr>
          </a:p>
          <a:p>
            <a:pPr>
              <a:lnSpc>
                <a:spcPts val="2253"/>
              </a:lnSpc>
            </a:pPr>
            <a:endParaRPr lang="en-US" sz="2499" spc="-97" dirty="0">
              <a:solidFill>
                <a:srgbClr val="FFFFFF"/>
              </a:solidFill>
              <a:latin typeface="Arial" panose="020B0604020202020204" pitchFamily="34" charset="0"/>
            </a:endParaRPr>
          </a:p>
          <a:p>
            <a:pPr algn="l">
              <a:lnSpc>
                <a:spcPts val="2253"/>
              </a:lnSpc>
            </a:pPr>
            <a:endParaRPr lang="en-US" sz="2499" spc="-97" dirty="0">
              <a:solidFill>
                <a:srgbClr val="FFFFFF"/>
              </a:solidFill>
              <a:latin typeface="Arial" panose="020B0604020202020204" pitchFamily="34" charset="0"/>
            </a:endParaRPr>
          </a:p>
        </p:txBody>
      </p:sp>
      <p:sp>
        <p:nvSpPr>
          <p:cNvPr id="22" name="Freeform 22"/>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sp>
        <p:nvSpPr>
          <p:cNvPr id="23" name="Freeform 18">
            <a:extLst>
              <a:ext uri="{FF2B5EF4-FFF2-40B4-BE49-F238E27FC236}">
                <a16:creationId xmlns:a16="http://schemas.microsoft.com/office/drawing/2014/main" id="{51C3930F-D145-6DB1-7237-E6F754963FBD}"/>
              </a:ext>
            </a:extLst>
          </p:cNvPr>
          <p:cNvSpPr/>
          <p:nvPr/>
        </p:nvSpPr>
        <p:spPr>
          <a:xfrm>
            <a:off x="745768" y="877911"/>
            <a:ext cx="3516568" cy="960431"/>
          </a:xfrm>
          <a:custGeom>
            <a:avLst/>
            <a:gdLst/>
            <a:ahLst/>
            <a:cxnLst/>
            <a:rect l="l" t="t" r="r" b="b"/>
            <a:pathLst>
              <a:path w="4688758" h="1280575">
                <a:moveTo>
                  <a:pt x="0" y="0"/>
                </a:moveTo>
                <a:lnTo>
                  <a:pt x="4688759" y="0"/>
                </a:lnTo>
                <a:lnTo>
                  <a:pt x="4688759" y="1280575"/>
                </a:lnTo>
                <a:lnTo>
                  <a:pt x="0" y="1280575"/>
                </a:lnTo>
                <a:close/>
              </a:path>
            </a:pathLst>
          </a:custGeom>
          <a:solidFill>
            <a:srgbClr val="FFFFFF"/>
          </a:solidFill>
          <a:ln w="31750">
            <a:solidFill>
              <a:schemeClr val="accent1"/>
            </a:solidFill>
          </a:ln>
        </p:spPr>
      </p:sp>
      <p:sp>
        <p:nvSpPr>
          <p:cNvPr id="24" name="TextBox 20">
            <a:extLst>
              <a:ext uri="{FF2B5EF4-FFF2-40B4-BE49-F238E27FC236}">
                <a16:creationId xmlns:a16="http://schemas.microsoft.com/office/drawing/2014/main" id="{63B64FFE-56D5-B415-7263-EDCCACE19CF7}"/>
              </a:ext>
            </a:extLst>
          </p:cNvPr>
          <p:cNvSpPr txBox="1"/>
          <p:nvPr/>
        </p:nvSpPr>
        <p:spPr>
          <a:xfrm>
            <a:off x="821386" y="982448"/>
            <a:ext cx="3365332" cy="935683"/>
          </a:xfrm>
          <a:prstGeom prst="rect">
            <a:avLst/>
          </a:prstGeom>
        </p:spPr>
        <p:txBody>
          <a:bodyPr lIns="50800" tIns="50800" rIns="50800" bIns="50800" rtlCol="0" anchor="t"/>
          <a:lstStyle/>
          <a:p>
            <a:pPr algn="ctr">
              <a:lnSpc>
                <a:spcPts val="5759"/>
              </a:lnSpc>
            </a:pPr>
            <a:r>
              <a:rPr lang="en-US" sz="4800" dirty="0">
                <a:solidFill>
                  <a:srgbClr val="1B87BE"/>
                </a:solidFill>
                <a:latin typeface="Arial Black" panose="020B0A04020102020204" pitchFamily="34" charset="0"/>
              </a:rPr>
              <a:t>EXAMPLE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8FBF26"/>
        </a:solidFill>
        <a:effectLst/>
      </p:bgPr>
    </p:bg>
    <p:spTree>
      <p:nvGrpSpPr>
        <p:cNvPr id="1" name=""/>
        <p:cNvGrpSpPr/>
        <p:nvPr/>
      </p:nvGrpSpPr>
      <p:grpSpPr>
        <a:xfrm>
          <a:off x="0" y="0"/>
          <a:ext cx="0" cy="0"/>
          <a:chOff x="0" y="0"/>
          <a:chExt cx="0" cy="0"/>
        </a:xfrm>
      </p:grpSpPr>
      <p:grpSp>
        <p:nvGrpSpPr>
          <p:cNvPr id="2" name="Group 2"/>
          <p:cNvGrpSpPr/>
          <p:nvPr/>
        </p:nvGrpSpPr>
        <p:grpSpPr>
          <a:xfrm>
            <a:off x="-1996677" y="-2086924"/>
            <a:ext cx="5817926" cy="6890152"/>
            <a:chOff x="0" y="0"/>
            <a:chExt cx="7757235" cy="9186869"/>
          </a:xfrm>
        </p:grpSpPr>
        <p:grpSp>
          <p:nvGrpSpPr>
            <p:cNvPr id="3" name="Group 3"/>
            <p:cNvGrpSpPr/>
            <p:nvPr/>
          </p:nvGrpSpPr>
          <p:grpSpPr>
            <a:xfrm rot="-2700000">
              <a:off x="1363649" y="1933696"/>
              <a:ext cx="6479935" cy="2439845"/>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alpha val="14902"/>
                </a:srgbClr>
              </a:solidFill>
            </p:spPr>
          </p:sp>
        </p:grpSp>
        <p:grpSp>
          <p:nvGrpSpPr>
            <p:cNvPr id="5" name="Group 5"/>
            <p:cNvGrpSpPr/>
            <p:nvPr/>
          </p:nvGrpSpPr>
          <p:grpSpPr>
            <a:xfrm rot="-2700000">
              <a:off x="-159593" y="4636502"/>
              <a:ext cx="6980076" cy="2439845"/>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CCCED2">
                  <a:alpha val="14902"/>
                </a:srgbClr>
              </a:solidFill>
            </p:spPr>
          </p:sp>
        </p:grpSp>
      </p:grpSp>
      <p:grpSp>
        <p:nvGrpSpPr>
          <p:cNvPr id="7" name="Group 7"/>
          <p:cNvGrpSpPr/>
          <p:nvPr/>
        </p:nvGrpSpPr>
        <p:grpSpPr>
          <a:xfrm>
            <a:off x="5430392" y="6102010"/>
            <a:ext cx="2048794" cy="2426380"/>
            <a:chOff x="0" y="0"/>
            <a:chExt cx="2731725" cy="3235173"/>
          </a:xfrm>
        </p:grpSpPr>
        <p:grpSp>
          <p:nvGrpSpPr>
            <p:cNvPr id="8" name="Group 8"/>
            <p:cNvGrpSpPr/>
            <p:nvPr/>
          </p:nvGrpSpPr>
          <p:grpSpPr>
            <a:xfrm rot="-2700000">
              <a:off x="480212" y="680955"/>
              <a:ext cx="2281921" cy="859196"/>
              <a:chOff x="0" y="0"/>
              <a:chExt cx="1079350" cy="406400"/>
            </a:xfrm>
          </p:grpSpPr>
          <p:sp>
            <p:nvSpPr>
              <p:cNvPr id="9" name="Freeform 9"/>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solidFill>
            </p:spPr>
          </p:sp>
        </p:grpSp>
        <p:grpSp>
          <p:nvGrpSpPr>
            <p:cNvPr id="10" name="Group 10"/>
            <p:cNvGrpSpPr/>
            <p:nvPr/>
          </p:nvGrpSpPr>
          <p:grpSpPr>
            <a:xfrm rot="-2700000">
              <a:off x="-56201" y="1632753"/>
              <a:ext cx="2458047" cy="859196"/>
              <a:chOff x="0" y="0"/>
              <a:chExt cx="1162657" cy="406400"/>
            </a:xfrm>
          </p:grpSpPr>
          <p:sp>
            <p:nvSpPr>
              <p:cNvPr id="11" name="Freeform 11"/>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FFFFFF"/>
              </a:solidFill>
            </p:spPr>
          </p:sp>
        </p:grpSp>
      </p:grpSp>
      <p:grpSp>
        <p:nvGrpSpPr>
          <p:cNvPr id="12" name="Group 12"/>
          <p:cNvGrpSpPr/>
          <p:nvPr/>
        </p:nvGrpSpPr>
        <p:grpSpPr>
          <a:xfrm>
            <a:off x="8304142" y="-188626"/>
            <a:ext cx="2031570" cy="2528771"/>
            <a:chOff x="0" y="0"/>
            <a:chExt cx="2708760" cy="3371695"/>
          </a:xfrm>
        </p:grpSpPr>
        <p:grpSp>
          <p:nvGrpSpPr>
            <p:cNvPr id="13" name="Group 13"/>
            <p:cNvGrpSpPr/>
            <p:nvPr/>
          </p:nvGrpSpPr>
          <p:grpSpPr>
            <a:xfrm rot="-2700000">
              <a:off x="16262" y="1527745"/>
              <a:ext cx="2552216" cy="1103159"/>
              <a:chOff x="0" y="0"/>
              <a:chExt cx="940228" cy="406400"/>
            </a:xfrm>
          </p:grpSpPr>
          <p:sp>
            <p:nvSpPr>
              <p:cNvPr id="14" name="Freeform 14"/>
              <p:cNvSpPr/>
              <p:nvPr/>
            </p:nvSpPr>
            <p:spPr>
              <a:xfrm>
                <a:off x="17780" y="22860"/>
                <a:ext cx="914828" cy="360680"/>
              </a:xfrm>
              <a:custGeom>
                <a:avLst/>
                <a:gdLst/>
                <a:ahLst/>
                <a:cxnLst/>
                <a:rect l="l" t="t" r="r" b="b"/>
                <a:pathLst>
                  <a:path w="914828" h="360680">
                    <a:moveTo>
                      <a:pt x="914828" y="180340"/>
                    </a:moveTo>
                    <a:cubicBezTo>
                      <a:pt x="914828" y="81280"/>
                      <a:pt x="834818"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FFFFFF"/>
              </a:solidFill>
            </p:spPr>
          </p:sp>
        </p:grpSp>
        <p:grpSp>
          <p:nvGrpSpPr>
            <p:cNvPr id="15" name="Group 15"/>
            <p:cNvGrpSpPr/>
            <p:nvPr/>
          </p:nvGrpSpPr>
          <p:grpSpPr>
            <a:xfrm rot="-2700000">
              <a:off x="313039" y="669232"/>
              <a:ext cx="2349818" cy="1103159"/>
              <a:chOff x="0" y="0"/>
              <a:chExt cx="865665" cy="406400"/>
            </a:xfrm>
          </p:grpSpPr>
          <p:sp>
            <p:nvSpPr>
              <p:cNvPr id="16" name="Freeform 16"/>
              <p:cNvSpPr/>
              <p:nvPr/>
            </p:nvSpPr>
            <p:spPr>
              <a:xfrm>
                <a:off x="17780" y="22860"/>
                <a:ext cx="840266" cy="360680"/>
              </a:xfrm>
              <a:custGeom>
                <a:avLst/>
                <a:gdLst/>
                <a:ahLst/>
                <a:cxnLst/>
                <a:rect l="l" t="t" r="r" b="b"/>
                <a:pathLst>
                  <a:path w="840266" h="360680">
                    <a:moveTo>
                      <a:pt x="840266" y="180340"/>
                    </a:moveTo>
                    <a:cubicBezTo>
                      <a:pt x="840266" y="81280"/>
                      <a:pt x="760256" y="0"/>
                      <a:pt x="659926"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5" y="279400"/>
                      <a:pt x="840265" y="180340"/>
                    </a:cubicBezTo>
                    <a:close/>
                  </a:path>
                </a:pathLst>
              </a:custGeom>
              <a:solidFill>
                <a:srgbClr val="1B87BE"/>
              </a:solidFill>
            </p:spPr>
          </p:sp>
        </p:grpSp>
      </p:grpSp>
      <p:sp>
        <p:nvSpPr>
          <p:cNvPr id="21" name="TextBox 21"/>
          <p:cNvSpPr txBox="1"/>
          <p:nvPr/>
        </p:nvSpPr>
        <p:spPr>
          <a:xfrm>
            <a:off x="1078973" y="2206385"/>
            <a:ext cx="6765330" cy="5052665"/>
          </a:xfrm>
          <a:prstGeom prst="rect">
            <a:avLst/>
          </a:prstGeom>
        </p:spPr>
        <p:txBody>
          <a:bodyPr lIns="0" tIns="0" rIns="0" bIns="0" rtlCol="0" anchor="t">
            <a:spAutoFit/>
          </a:bodyPr>
          <a:lstStyle/>
          <a:p>
            <a:pPr>
              <a:lnSpc>
                <a:spcPts val="2999"/>
              </a:lnSpc>
            </a:pPr>
            <a:r>
              <a:rPr lang="en-US" sz="2499" spc="-97" dirty="0">
                <a:solidFill>
                  <a:srgbClr val="FFFFFF"/>
                </a:solidFill>
                <a:latin typeface="Arial" panose="020B0604020202020204" pitchFamily="34" charset="0"/>
              </a:rPr>
              <a:t>At the very low tides of the full moon, when almost all the water was sucked away, we found the hideaways where crabs, snails, starfish, and sea urchins hid. </a:t>
            </a:r>
          </a:p>
          <a:p>
            <a:pPr>
              <a:lnSpc>
                <a:spcPts val="2999"/>
              </a:lnSpc>
            </a:pPr>
            <a:endParaRPr lang="en-US" sz="2499" spc="-97" dirty="0">
              <a:solidFill>
                <a:srgbClr val="FFFFFF"/>
              </a:solidFill>
              <a:latin typeface="Arial" panose="020B0604020202020204" pitchFamily="34" charset="0"/>
            </a:endParaRPr>
          </a:p>
          <a:p>
            <a:pPr>
              <a:lnSpc>
                <a:spcPts val="2999"/>
              </a:lnSpc>
            </a:pPr>
            <a:r>
              <a:rPr lang="en-US" sz="2499" spc="-97" dirty="0">
                <a:solidFill>
                  <a:srgbClr val="FFFFFF"/>
                </a:solidFill>
                <a:latin typeface="Arial" panose="020B0604020202020204" pitchFamily="34" charset="0"/>
              </a:rPr>
              <a:t>A. NO CHANGE</a:t>
            </a:r>
          </a:p>
          <a:p>
            <a:pPr>
              <a:lnSpc>
                <a:spcPts val="2999"/>
              </a:lnSpc>
            </a:pPr>
            <a:r>
              <a:rPr lang="en-US" sz="2499" spc="-97" dirty="0">
                <a:solidFill>
                  <a:srgbClr val="FFFFFF"/>
                </a:solidFill>
                <a:latin typeface="Arial" panose="020B0604020202020204" pitchFamily="34" charset="0"/>
              </a:rPr>
              <a:t>B. away. Then we</a:t>
            </a:r>
          </a:p>
          <a:p>
            <a:pPr>
              <a:lnSpc>
                <a:spcPts val="2999"/>
              </a:lnSpc>
            </a:pPr>
            <a:r>
              <a:rPr lang="en-US" sz="2499" spc="-97" dirty="0">
                <a:solidFill>
                  <a:srgbClr val="FFFFFF"/>
                </a:solidFill>
                <a:latin typeface="Arial" panose="020B0604020202020204" pitchFamily="34" charset="0"/>
              </a:rPr>
              <a:t>C. away. We</a:t>
            </a:r>
          </a:p>
          <a:p>
            <a:pPr>
              <a:lnSpc>
                <a:spcPts val="2999"/>
              </a:lnSpc>
            </a:pPr>
            <a:r>
              <a:rPr lang="en-US" sz="2499" spc="-97" dirty="0">
                <a:solidFill>
                  <a:srgbClr val="FFFFFF"/>
                </a:solidFill>
                <a:latin typeface="Arial" panose="020B0604020202020204" pitchFamily="34" charset="0"/>
              </a:rPr>
              <a:t>D. away; we </a:t>
            </a:r>
          </a:p>
          <a:p>
            <a:pPr>
              <a:lnSpc>
                <a:spcPts val="2999"/>
              </a:lnSpc>
            </a:pPr>
            <a:endParaRPr lang="en-US" sz="2499" spc="-97" dirty="0">
              <a:solidFill>
                <a:srgbClr val="FFFFFF"/>
              </a:solidFill>
              <a:latin typeface="Arial" panose="020B0604020202020204" pitchFamily="34" charset="0"/>
            </a:endParaRPr>
          </a:p>
          <a:p>
            <a:pPr>
              <a:lnSpc>
                <a:spcPts val="2999"/>
              </a:lnSpc>
            </a:pPr>
            <a:endParaRPr lang="en-US" sz="2499" spc="-97" dirty="0">
              <a:solidFill>
                <a:srgbClr val="FFFFFF"/>
              </a:solidFill>
              <a:latin typeface="Arial" panose="020B0604020202020204" pitchFamily="34" charset="0"/>
            </a:endParaRPr>
          </a:p>
          <a:p>
            <a:pPr>
              <a:lnSpc>
                <a:spcPts val="1802"/>
              </a:lnSpc>
            </a:pPr>
            <a:endParaRPr lang="en-US" sz="2499" spc="-97" dirty="0">
              <a:solidFill>
                <a:srgbClr val="FFFFFF"/>
              </a:solidFill>
              <a:latin typeface="Arial" panose="020B0604020202020204" pitchFamily="34" charset="0"/>
            </a:endParaRPr>
          </a:p>
          <a:p>
            <a:pPr>
              <a:lnSpc>
                <a:spcPts val="2253"/>
              </a:lnSpc>
            </a:pPr>
            <a:endParaRPr lang="en-US" sz="2499" spc="-97" dirty="0">
              <a:solidFill>
                <a:srgbClr val="FFFFFF"/>
              </a:solidFill>
              <a:latin typeface="Arial" panose="020B0604020202020204" pitchFamily="34" charset="0"/>
            </a:endParaRPr>
          </a:p>
          <a:p>
            <a:pPr algn="l">
              <a:lnSpc>
                <a:spcPts val="2253"/>
              </a:lnSpc>
            </a:pPr>
            <a:endParaRPr lang="en-US" sz="2499" spc="-97" dirty="0">
              <a:solidFill>
                <a:srgbClr val="FFFFFF"/>
              </a:solidFill>
              <a:latin typeface="Arial" panose="020B0604020202020204" pitchFamily="34" charset="0"/>
            </a:endParaRPr>
          </a:p>
        </p:txBody>
      </p:sp>
      <p:sp>
        <p:nvSpPr>
          <p:cNvPr id="22" name="Freeform 22"/>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sp>
        <p:nvSpPr>
          <p:cNvPr id="23" name="Freeform 18">
            <a:extLst>
              <a:ext uri="{FF2B5EF4-FFF2-40B4-BE49-F238E27FC236}">
                <a16:creationId xmlns:a16="http://schemas.microsoft.com/office/drawing/2014/main" id="{4999027D-E8F2-3F0D-970C-21772A08F2AE}"/>
              </a:ext>
            </a:extLst>
          </p:cNvPr>
          <p:cNvSpPr/>
          <p:nvPr/>
        </p:nvSpPr>
        <p:spPr>
          <a:xfrm>
            <a:off x="745768" y="877911"/>
            <a:ext cx="3516568" cy="960431"/>
          </a:xfrm>
          <a:custGeom>
            <a:avLst/>
            <a:gdLst/>
            <a:ahLst/>
            <a:cxnLst/>
            <a:rect l="l" t="t" r="r" b="b"/>
            <a:pathLst>
              <a:path w="4688758" h="1280575">
                <a:moveTo>
                  <a:pt x="0" y="0"/>
                </a:moveTo>
                <a:lnTo>
                  <a:pt x="4688759" y="0"/>
                </a:lnTo>
                <a:lnTo>
                  <a:pt x="4688759" y="1280575"/>
                </a:lnTo>
                <a:lnTo>
                  <a:pt x="0" y="1280575"/>
                </a:lnTo>
                <a:close/>
              </a:path>
            </a:pathLst>
          </a:custGeom>
          <a:solidFill>
            <a:srgbClr val="FFFFFF"/>
          </a:solidFill>
          <a:ln w="31750">
            <a:solidFill>
              <a:schemeClr val="accent1"/>
            </a:solidFill>
          </a:ln>
        </p:spPr>
      </p:sp>
      <p:sp>
        <p:nvSpPr>
          <p:cNvPr id="24" name="TextBox 20">
            <a:extLst>
              <a:ext uri="{FF2B5EF4-FFF2-40B4-BE49-F238E27FC236}">
                <a16:creationId xmlns:a16="http://schemas.microsoft.com/office/drawing/2014/main" id="{E1F427D2-36C2-9628-047A-459CA971A6C6}"/>
              </a:ext>
            </a:extLst>
          </p:cNvPr>
          <p:cNvSpPr txBox="1"/>
          <p:nvPr/>
        </p:nvSpPr>
        <p:spPr>
          <a:xfrm>
            <a:off x="821386" y="982448"/>
            <a:ext cx="3365332" cy="935683"/>
          </a:xfrm>
          <a:prstGeom prst="rect">
            <a:avLst/>
          </a:prstGeom>
        </p:spPr>
        <p:txBody>
          <a:bodyPr lIns="50800" tIns="50800" rIns="50800" bIns="50800" rtlCol="0" anchor="t"/>
          <a:lstStyle/>
          <a:p>
            <a:pPr algn="ctr">
              <a:lnSpc>
                <a:spcPts val="5759"/>
              </a:lnSpc>
            </a:pPr>
            <a:r>
              <a:rPr lang="en-US" sz="4800" dirty="0">
                <a:solidFill>
                  <a:srgbClr val="1B87BE"/>
                </a:solidFill>
                <a:latin typeface="Arial Black" panose="020B0A04020102020204" pitchFamily="34" charset="0"/>
              </a:rPr>
              <a:t>EXAMPLE</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sp>
        <p:nvSpPr>
          <p:cNvPr id="7" name="Freeform 7"/>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grpSp>
        <p:nvGrpSpPr>
          <p:cNvPr id="8" name="Group 8"/>
          <p:cNvGrpSpPr/>
          <p:nvPr/>
        </p:nvGrpSpPr>
        <p:grpSpPr>
          <a:xfrm>
            <a:off x="-647805" y="497730"/>
            <a:ext cx="9591227" cy="771411"/>
            <a:chOff x="0" y="0"/>
            <a:chExt cx="3552306" cy="285708"/>
          </a:xfrm>
        </p:grpSpPr>
        <p:sp>
          <p:nvSpPr>
            <p:cNvPr id="9" name="Freeform 9"/>
            <p:cNvSpPr/>
            <p:nvPr/>
          </p:nvSpPr>
          <p:spPr>
            <a:xfrm>
              <a:off x="0" y="0"/>
              <a:ext cx="3552306" cy="285708"/>
            </a:xfrm>
            <a:custGeom>
              <a:avLst/>
              <a:gdLst/>
              <a:ahLst/>
              <a:cxnLst/>
              <a:rect l="l" t="t" r="r" b="b"/>
              <a:pathLst>
                <a:path w="3552306" h="285708">
                  <a:moveTo>
                    <a:pt x="29059" y="0"/>
                  </a:moveTo>
                  <a:lnTo>
                    <a:pt x="3523248" y="0"/>
                  </a:lnTo>
                  <a:cubicBezTo>
                    <a:pt x="3530955" y="0"/>
                    <a:pt x="3538346" y="3062"/>
                    <a:pt x="3543795" y="8511"/>
                  </a:cubicBezTo>
                  <a:cubicBezTo>
                    <a:pt x="3549245" y="13961"/>
                    <a:pt x="3552306" y="21352"/>
                    <a:pt x="3552306" y="29059"/>
                  </a:cubicBezTo>
                  <a:lnTo>
                    <a:pt x="3552306" y="256649"/>
                  </a:lnTo>
                  <a:cubicBezTo>
                    <a:pt x="3552306" y="264356"/>
                    <a:pt x="3549245" y="271747"/>
                    <a:pt x="3543795" y="277197"/>
                  </a:cubicBezTo>
                  <a:cubicBezTo>
                    <a:pt x="3538346" y="282646"/>
                    <a:pt x="3530955" y="285708"/>
                    <a:pt x="3523248" y="285708"/>
                  </a:cubicBezTo>
                  <a:lnTo>
                    <a:pt x="29059" y="285708"/>
                  </a:lnTo>
                  <a:cubicBezTo>
                    <a:pt x="21352" y="285708"/>
                    <a:pt x="13961" y="282646"/>
                    <a:pt x="8511" y="277197"/>
                  </a:cubicBezTo>
                  <a:cubicBezTo>
                    <a:pt x="3062" y="271747"/>
                    <a:pt x="0" y="264356"/>
                    <a:pt x="0" y="256649"/>
                  </a:cubicBezTo>
                  <a:lnTo>
                    <a:pt x="0" y="29059"/>
                  </a:lnTo>
                  <a:cubicBezTo>
                    <a:pt x="0" y="21352"/>
                    <a:pt x="3062" y="13961"/>
                    <a:pt x="8511" y="8511"/>
                  </a:cubicBezTo>
                  <a:cubicBezTo>
                    <a:pt x="13961" y="3062"/>
                    <a:pt x="21352" y="0"/>
                    <a:pt x="29059" y="0"/>
                  </a:cubicBezTo>
                  <a:close/>
                </a:path>
              </a:pathLst>
            </a:custGeom>
            <a:solidFill>
              <a:srgbClr val="8CB23A"/>
            </a:solidFill>
          </p:spPr>
        </p:sp>
        <p:sp>
          <p:nvSpPr>
            <p:cNvPr id="10" name="TextBox 10"/>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sp>
        <p:nvSpPr>
          <p:cNvPr id="11" name="TextBox 11"/>
          <p:cNvSpPr txBox="1"/>
          <p:nvPr/>
        </p:nvSpPr>
        <p:spPr>
          <a:xfrm>
            <a:off x="731520" y="633373"/>
            <a:ext cx="7765685" cy="509627"/>
          </a:xfrm>
          <a:prstGeom prst="rect">
            <a:avLst/>
          </a:prstGeom>
        </p:spPr>
        <p:txBody>
          <a:bodyPr lIns="0" tIns="0" rIns="0" bIns="0" rtlCol="0" anchor="t">
            <a:spAutoFit/>
          </a:bodyPr>
          <a:lstStyle/>
          <a:p>
            <a:pPr algn="l">
              <a:lnSpc>
                <a:spcPts val="4095"/>
              </a:lnSpc>
            </a:pPr>
            <a:r>
              <a:rPr lang="en-US" sz="3413" dirty="0">
                <a:solidFill>
                  <a:srgbClr val="FFFFFF"/>
                </a:solidFill>
                <a:latin typeface="Arial Black" panose="020B0A04020102020204" pitchFamily="34" charset="0"/>
              </a:rPr>
              <a:t>ACT® English Rules:</a:t>
            </a:r>
          </a:p>
        </p:txBody>
      </p:sp>
      <p:sp>
        <p:nvSpPr>
          <p:cNvPr id="12" name="TextBox 12"/>
          <p:cNvSpPr txBox="1"/>
          <p:nvPr/>
        </p:nvSpPr>
        <p:spPr>
          <a:xfrm>
            <a:off x="731520" y="1680497"/>
            <a:ext cx="7897213" cy="3342197"/>
          </a:xfrm>
          <a:prstGeom prst="rect">
            <a:avLst/>
          </a:prstGeom>
        </p:spPr>
        <p:txBody>
          <a:bodyPr lIns="0" tIns="0" rIns="0" bIns="0" rtlCol="0" anchor="t">
            <a:spAutoFit/>
          </a:bodyPr>
          <a:lstStyle/>
          <a:p>
            <a:pPr>
              <a:lnSpc>
                <a:spcPts val="3384"/>
              </a:lnSpc>
            </a:pPr>
            <a:r>
              <a:rPr lang="en-US" sz="2820" dirty="0">
                <a:solidFill>
                  <a:srgbClr val="FFFFFF"/>
                </a:solidFill>
                <a:latin typeface="Arial Black" panose="020B0A04020102020204" pitchFamily="34" charset="0"/>
              </a:rPr>
              <a:t>Colons </a:t>
            </a:r>
          </a:p>
          <a:p>
            <a:pPr>
              <a:lnSpc>
                <a:spcPts val="2894"/>
              </a:lnSpc>
            </a:pPr>
            <a:endParaRPr lang="en-US" sz="2820" dirty="0">
              <a:solidFill>
                <a:srgbClr val="FFFFFF"/>
              </a:solidFill>
              <a:latin typeface="Arial Black" panose="020B0A04020102020204" pitchFamily="34" charset="0"/>
            </a:endParaRPr>
          </a:p>
          <a:p>
            <a:pPr>
              <a:lnSpc>
                <a:spcPts val="2459"/>
              </a:lnSpc>
            </a:pPr>
            <a:r>
              <a:rPr lang="en-US" sz="2049" spc="-81" dirty="0">
                <a:solidFill>
                  <a:srgbClr val="FFFFFF"/>
                </a:solidFill>
                <a:latin typeface="Arial" panose="020B0604020202020204" pitchFamily="34" charset="0"/>
              </a:rPr>
              <a:t>THEY HAVE NOTHING TO DO WITH MAKING A LIST!</a:t>
            </a:r>
          </a:p>
          <a:p>
            <a:pPr>
              <a:lnSpc>
                <a:spcPts val="2459"/>
              </a:lnSpc>
            </a:pPr>
            <a:r>
              <a:rPr lang="en-US" sz="2049" spc="-79" dirty="0">
                <a:solidFill>
                  <a:srgbClr val="FFFFFF"/>
                </a:solidFill>
                <a:latin typeface="Arial" panose="020B0604020202020204" pitchFamily="34" charset="0"/>
              </a:rPr>
              <a:t>You AT LEAST need a complete thought BEFORE the colon. </a:t>
            </a:r>
          </a:p>
          <a:p>
            <a:pPr>
              <a:lnSpc>
                <a:spcPts val="2459"/>
              </a:lnSpc>
            </a:pPr>
            <a:endParaRPr lang="en-US" sz="2049" spc="-79" dirty="0">
              <a:solidFill>
                <a:srgbClr val="FFFFFF"/>
              </a:solidFill>
              <a:latin typeface="Arial" panose="020B0604020202020204" pitchFamily="34" charset="0"/>
            </a:endParaRPr>
          </a:p>
          <a:p>
            <a:pPr marL="1327516" lvl="3" indent="-331879">
              <a:lnSpc>
                <a:spcPts val="2459"/>
              </a:lnSpc>
              <a:buFont typeface="Arial"/>
              <a:buChar char="￭"/>
            </a:pPr>
            <a:r>
              <a:rPr lang="en-US" sz="2049" dirty="0">
                <a:solidFill>
                  <a:srgbClr val="FFFFFF"/>
                </a:solidFill>
                <a:latin typeface="Arial" panose="020B0604020202020204" pitchFamily="34" charset="0"/>
              </a:rPr>
              <a:t>Ex. “You would’ve gotten a perfect score on the ACT had it not been for one subject: math.”</a:t>
            </a:r>
          </a:p>
          <a:p>
            <a:pPr marL="1327516" lvl="3" indent="-331879">
              <a:lnSpc>
                <a:spcPts val="2459"/>
              </a:lnSpc>
              <a:buFont typeface="Arial"/>
              <a:buChar char="￭"/>
            </a:pPr>
            <a:r>
              <a:rPr lang="en-US" sz="2049" dirty="0">
                <a:solidFill>
                  <a:srgbClr val="FFFFFF"/>
                </a:solidFill>
                <a:latin typeface="Arial" panose="020B0604020202020204" pitchFamily="34" charset="0"/>
              </a:rPr>
              <a:t>Ex: “I’m going to the store to get the following items: milk, cheese, eggs, bacon, and sausage.”</a:t>
            </a:r>
          </a:p>
          <a:p>
            <a:pPr marL="1044660" lvl="3" indent="-261165">
              <a:lnSpc>
                <a:spcPts val="2459"/>
              </a:lnSpc>
            </a:pPr>
            <a:endParaRPr lang="en-US" sz="2049" dirty="0">
              <a:solidFill>
                <a:srgbClr val="FFFFFF"/>
              </a:solidFill>
              <a:latin typeface="Arial" panose="020B0604020202020204"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sp>
        <p:nvSpPr>
          <p:cNvPr id="7" name="Freeform 7"/>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grpSp>
        <p:nvGrpSpPr>
          <p:cNvPr id="8" name="Group 8"/>
          <p:cNvGrpSpPr/>
          <p:nvPr/>
        </p:nvGrpSpPr>
        <p:grpSpPr>
          <a:xfrm>
            <a:off x="-647805" y="497730"/>
            <a:ext cx="9591227" cy="771411"/>
            <a:chOff x="0" y="0"/>
            <a:chExt cx="3552306" cy="285708"/>
          </a:xfrm>
        </p:grpSpPr>
        <p:sp>
          <p:nvSpPr>
            <p:cNvPr id="9" name="Freeform 9"/>
            <p:cNvSpPr/>
            <p:nvPr/>
          </p:nvSpPr>
          <p:spPr>
            <a:xfrm>
              <a:off x="0" y="0"/>
              <a:ext cx="3552306" cy="285708"/>
            </a:xfrm>
            <a:custGeom>
              <a:avLst/>
              <a:gdLst/>
              <a:ahLst/>
              <a:cxnLst/>
              <a:rect l="l" t="t" r="r" b="b"/>
              <a:pathLst>
                <a:path w="3552306" h="285708">
                  <a:moveTo>
                    <a:pt x="29059" y="0"/>
                  </a:moveTo>
                  <a:lnTo>
                    <a:pt x="3523248" y="0"/>
                  </a:lnTo>
                  <a:cubicBezTo>
                    <a:pt x="3530955" y="0"/>
                    <a:pt x="3538346" y="3062"/>
                    <a:pt x="3543795" y="8511"/>
                  </a:cubicBezTo>
                  <a:cubicBezTo>
                    <a:pt x="3549245" y="13961"/>
                    <a:pt x="3552306" y="21352"/>
                    <a:pt x="3552306" y="29059"/>
                  </a:cubicBezTo>
                  <a:lnTo>
                    <a:pt x="3552306" y="256649"/>
                  </a:lnTo>
                  <a:cubicBezTo>
                    <a:pt x="3552306" y="264356"/>
                    <a:pt x="3549245" y="271747"/>
                    <a:pt x="3543795" y="277197"/>
                  </a:cubicBezTo>
                  <a:cubicBezTo>
                    <a:pt x="3538346" y="282646"/>
                    <a:pt x="3530955" y="285708"/>
                    <a:pt x="3523248" y="285708"/>
                  </a:cubicBezTo>
                  <a:lnTo>
                    <a:pt x="29059" y="285708"/>
                  </a:lnTo>
                  <a:cubicBezTo>
                    <a:pt x="21352" y="285708"/>
                    <a:pt x="13961" y="282646"/>
                    <a:pt x="8511" y="277197"/>
                  </a:cubicBezTo>
                  <a:cubicBezTo>
                    <a:pt x="3062" y="271747"/>
                    <a:pt x="0" y="264356"/>
                    <a:pt x="0" y="256649"/>
                  </a:cubicBezTo>
                  <a:lnTo>
                    <a:pt x="0" y="29059"/>
                  </a:lnTo>
                  <a:cubicBezTo>
                    <a:pt x="0" y="21352"/>
                    <a:pt x="3062" y="13961"/>
                    <a:pt x="8511" y="8511"/>
                  </a:cubicBezTo>
                  <a:cubicBezTo>
                    <a:pt x="13961" y="3062"/>
                    <a:pt x="21352" y="0"/>
                    <a:pt x="29059" y="0"/>
                  </a:cubicBezTo>
                  <a:close/>
                </a:path>
              </a:pathLst>
            </a:custGeom>
            <a:solidFill>
              <a:srgbClr val="8CB23A"/>
            </a:solidFill>
          </p:spPr>
        </p:sp>
        <p:sp>
          <p:nvSpPr>
            <p:cNvPr id="10" name="TextBox 10"/>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sp>
        <p:nvSpPr>
          <p:cNvPr id="11" name="TextBox 11"/>
          <p:cNvSpPr txBox="1"/>
          <p:nvPr/>
        </p:nvSpPr>
        <p:spPr>
          <a:xfrm>
            <a:off x="731520" y="633373"/>
            <a:ext cx="7765685" cy="509627"/>
          </a:xfrm>
          <a:prstGeom prst="rect">
            <a:avLst/>
          </a:prstGeom>
        </p:spPr>
        <p:txBody>
          <a:bodyPr lIns="0" tIns="0" rIns="0" bIns="0" rtlCol="0" anchor="t">
            <a:spAutoFit/>
          </a:bodyPr>
          <a:lstStyle/>
          <a:p>
            <a:pPr algn="l">
              <a:lnSpc>
                <a:spcPts val="4095"/>
              </a:lnSpc>
            </a:pPr>
            <a:r>
              <a:rPr lang="en-US" sz="3413" dirty="0">
                <a:solidFill>
                  <a:srgbClr val="FFFFFF"/>
                </a:solidFill>
                <a:latin typeface="Arial Black" panose="020B0A04020102020204" pitchFamily="34" charset="0"/>
              </a:rPr>
              <a:t>ACT® English Rules:</a:t>
            </a:r>
          </a:p>
        </p:txBody>
      </p:sp>
      <p:sp>
        <p:nvSpPr>
          <p:cNvPr id="12" name="TextBox 12"/>
          <p:cNvSpPr txBox="1"/>
          <p:nvPr/>
        </p:nvSpPr>
        <p:spPr>
          <a:xfrm>
            <a:off x="731520" y="1680497"/>
            <a:ext cx="8211902" cy="2700996"/>
          </a:xfrm>
          <a:prstGeom prst="rect">
            <a:avLst/>
          </a:prstGeom>
        </p:spPr>
        <p:txBody>
          <a:bodyPr lIns="0" tIns="0" rIns="0" bIns="0" rtlCol="0" anchor="t">
            <a:spAutoFit/>
          </a:bodyPr>
          <a:lstStyle/>
          <a:p>
            <a:pPr>
              <a:lnSpc>
                <a:spcPts val="3384"/>
              </a:lnSpc>
            </a:pPr>
            <a:r>
              <a:rPr lang="en-US" sz="2820" dirty="0">
                <a:solidFill>
                  <a:srgbClr val="FFFFFF"/>
                </a:solidFill>
                <a:latin typeface="Arial Black" panose="020B0A04020102020204" pitchFamily="34" charset="0"/>
              </a:rPr>
              <a:t>Dashes</a:t>
            </a:r>
          </a:p>
          <a:p>
            <a:pPr>
              <a:lnSpc>
                <a:spcPts val="2894"/>
              </a:lnSpc>
            </a:pPr>
            <a:endParaRPr lang="en-US" sz="2820" dirty="0">
              <a:solidFill>
                <a:srgbClr val="FFFFFF"/>
              </a:solidFill>
              <a:latin typeface="Arial Black" panose="020B0A04020102020204" pitchFamily="34" charset="0"/>
            </a:endParaRPr>
          </a:p>
          <a:p>
            <a:pPr>
              <a:lnSpc>
                <a:spcPts val="2459"/>
              </a:lnSpc>
            </a:pPr>
            <a:r>
              <a:rPr lang="en-US" sz="2049" spc="-79" dirty="0">
                <a:solidFill>
                  <a:srgbClr val="FFFFFF"/>
                </a:solidFill>
                <a:latin typeface="Arial" panose="020B0604020202020204" pitchFamily="34" charset="0"/>
              </a:rPr>
              <a:t>Used for an interjection in thought that is not absolutely necessary for the sentence</a:t>
            </a:r>
          </a:p>
          <a:p>
            <a:pPr marL="1327516" lvl="3" indent="-331879">
              <a:lnSpc>
                <a:spcPts val="2459"/>
              </a:lnSpc>
              <a:buFont typeface="Arial"/>
              <a:buChar char="￭"/>
            </a:pPr>
            <a:r>
              <a:rPr lang="en-US" sz="2049" spc="-79" dirty="0">
                <a:solidFill>
                  <a:srgbClr val="FFFFFF"/>
                </a:solidFill>
                <a:latin typeface="Arial" panose="020B0604020202020204" pitchFamily="34" charset="0"/>
              </a:rPr>
              <a:t>Ex. “Jay Z was my favorite rapper when I was growing up –he still is– and I bought tickets to his concert this fall.”</a:t>
            </a:r>
          </a:p>
          <a:p>
            <a:pPr marL="1327516" lvl="3" indent="-331879">
              <a:lnSpc>
                <a:spcPts val="2459"/>
              </a:lnSpc>
              <a:buFont typeface="Arial"/>
              <a:buChar char="￭"/>
            </a:pPr>
            <a:r>
              <a:rPr lang="en-US" sz="2049" spc="-79" dirty="0">
                <a:solidFill>
                  <a:srgbClr val="FFFFFF"/>
                </a:solidFill>
                <a:latin typeface="Arial" panose="020B0604020202020204" pitchFamily="34" charset="0"/>
              </a:rPr>
              <a:t>Ex. “I ride this trail nearly every day– not on a bike, but on Luigi.”</a:t>
            </a:r>
          </a:p>
          <a:p>
            <a:pPr marL="1044660" lvl="3" indent="-261165">
              <a:lnSpc>
                <a:spcPts val="2459"/>
              </a:lnSpc>
            </a:pPr>
            <a:endParaRPr lang="en-US" sz="2049" spc="-79" dirty="0">
              <a:solidFill>
                <a:srgbClr val="FFFFFF"/>
              </a:solidFill>
              <a:latin typeface="Arial" panose="020B0604020202020204"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8FBF26"/>
        </a:solidFill>
        <a:effectLst/>
      </p:bgPr>
    </p:bg>
    <p:spTree>
      <p:nvGrpSpPr>
        <p:cNvPr id="1" name=""/>
        <p:cNvGrpSpPr/>
        <p:nvPr/>
      </p:nvGrpSpPr>
      <p:grpSpPr>
        <a:xfrm>
          <a:off x="0" y="0"/>
          <a:ext cx="0" cy="0"/>
          <a:chOff x="0" y="0"/>
          <a:chExt cx="0" cy="0"/>
        </a:xfrm>
      </p:grpSpPr>
      <p:grpSp>
        <p:nvGrpSpPr>
          <p:cNvPr id="2" name="Group 2"/>
          <p:cNvGrpSpPr/>
          <p:nvPr/>
        </p:nvGrpSpPr>
        <p:grpSpPr>
          <a:xfrm>
            <a:off x="-1996677" y="-2086924"/>
            <a:ext cx="5817926" cy="6890152"/>
            <a:chOff x="0" y="0"/>
            <a:chExt cx="7757235" cy="9186869"/>
          </a:xfrm>
        </p:grpSpPr>
        <p:grpSp>
          <p:nvGrpSpPr>
            <p:cNvPr id="3" name="Group 3"/>
            <p:cNvGrpSpPr/>
            <p:nvPr/>
          </p:nvGrpSpPr>
          <p:grpSpPr>
            <a:xfrm rot="-2700000">
              <a:off x="1363649" y="1933696"/>
              <a:ext cx="6479935" cy="2439845"/>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alpha val="14902"/>
                </a:srgbClr>
              </a:solidFill>
            </p:spPr>
          </p:sp>
        </p:grpSp>
        <p:grpSp>
          <p:nvGrpSpPr>
            <p:cNvPr id="5" name="Group 5"/>
            <p:cNvGrpSpPr/>
            <p:nvPr/>
          </p:nvGrpSpPr>
          <p:grpSpPr>
            <a:xfrm rot="-2700000">
              <a:off x="-159593" y="4636502"/>
              <a:ext cx="6980076" cy="2439845"/>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CCCED2">
                  <a:alpha val="14902"/>
                </a:srgbClr>
              </a:solidFill>
            </p:spPr>
          </p:sp>
        </p:grpSp>
      </p:grpSp>
      <p:grpSp>
        <p:nvGrpSpPr>
          <p:cNvPr id="7" name="Group 7"/>
          <p:cNvGrpSpPr/>
          <p:nvPr/>
        </p:nvGrpSpPr>
        <p:grpSpPr>
          <a:xfrm>
            <a:off x="5430392" y="6102010"/>
            <a:ext cx="2048794" cy="2426380"/>
            <a:chOff x="0" y="0"/>
            <a:chExt cx="2731725" cy="3235173"/>
          </a:xfrm>
        </p:grpSpPr>
        <p:grpSp>
          <p:nvGrpSpPr>
            <p:cNvPr id="8" name="Group 8"/>
            <p:cNvGrpSpPr/>
            <p:nvPr/>
          </p:nvGrpSpPr>
          <p:grpSpPr>
            <a:xfrm rot="-2700000">
              <a:off x="480212" y="680955"/>
              <a:ext cx="2281921" cy="859196"/>
              <a:chOff x="0" y="0"/>
              <a:chExt cx="1079350" cy="406400"/>
            </a:xfrm>
          </p:grpSpPr>
          <p:sp>
            <p:nvSpPr>
              <p:cNvPr id="9" name="Freeform 9"/>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solidFill>
            </p:spPr>
          </p:sp>
        </p:grpSp>
        <p:grpSp>
          <p:nvGrpSpPr>
            <p:cNvPr id="10" name="Group 10"/>
            <p:cNvGrpSpPr/>
            <p:nvPr/>
          </p:nvGrpSpPr>
          <p:grpSpPr>
            <a:xfrm rot="-2700000">
              <a:off x="-56201" y="1632753"/>
              <a:ext cx="2458047" cy="859196"/>
              <a:chOff x="0" y="0"/>
              <a:chExt cx="1162657" cy="406400"/>
            </a:xfrm>
          </p:grpSpPr>
          <p:sp>
            <p:nvSpPr>
              <p:cNvPr id="11" name="Freeform 11"/>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FFFFFF"/>
              </a:solidFill>
            </p:spPr>
          </p:sp>
        </p:grpSp>
      </p:grpSp>
      <p:grpSp>
        <p:nvGrpSpPr>
          <p:cNvPr id="12" name="Group 12"/>
          <p:cNvGrpSpPr/>
          <p:nvPr/>
        </p:nvGrpSpPr>
        <p:grpSpPr>
          <a:xfrm>
            <a:off x="8304142" y="-188626"/>
            <a:ext cx="2031570" cy="2528771"/>
            <a:chOff x="0" y="0"/>
            <a:chExt cx="2708760" cy="3371695"/>
          </a:xfrm>
        </p:grpSpPr>
        <p:grpSp>
          <p:nvGrpSpPr>
            <p:cNvPr id="13" name="Group 13"/>
            <p:cNvGrpSpPr/>
            <p:nvPr/>
          </p:nvGrpSpPr>
          <p:grpSpPr>
            <a:xfrm rot="-2700000">
              <a:off x="16262" y="1527745"/>
              <a:ext cx="2552216" cy="1103159"/>
              <a:chOff x="0" y="0"/>
              <a:chExt cx="940228" cy="406400"/>
            </a:xfrm>
          </p:grpSpPr>
          <p:sp>
            <p:nvSpPr>
              <p:cNvPr id="14" name="Freeform 14"/>
              <p:cNvSpPr/>
              <p:nvPr/>
            </p:nvSpPr>
            <p:spPr>
              <a:xfrm>
                <a:off x="17780" y="22860"/>
                <a:ext cx="914828" cy="360680"/>
              </a:xfrm>
              <a:custGeom>
                <a:avLst/>
                <a:gdLst/>
                <a:ahLst/>
                <a:cxnLst/>
                <a:rect l="l" t="t" r="r" b="b"/>
                <a:pathLst>
                  <a:path w="914828" h="360680">
                    <a:moveTo>
                      <a:pt x="914828" y="180340"/>
                    </a:moveTo>
                    <a:cubicBezTo>
                      <a:pt x="914828" y="81280"/>
                      <a:pt x="834818"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FFFFFF"/>
              </a:solidFill>
            </p:spPr>
          </p:sp>
        </p:grpSp>
        <p:grpSp>
          <p:nvGrpSpPr>
            <p:cNvPr id="15" name="Group 15"/>
            <p:cNvGrpSpPr/>
            <p:nvPr/>
          </p:nvGrpSpPr>
          <p:grpSpPr>
            <a:xfrm rot="-2700000">
              <a:off x="313039" y="669232"/>
              <a:ext cx="2349818" cy="1103159"/>
              <a:chOff x="0" y="0"/>
              <a:chExt cx="865665" cy="406400"/>
            </a:xfrm>
          </p:grpSpPr>
          <p:sp>
            <p:nvSpPr>
              <p:cNvPr id="16" name="Freeform 16"/>
              <p:cNvSpPr/>
              <p:nvPr/>
            </p:nvSpPr>
            <p:spPr>
              <a:xfrm>
                <a:off x="17780" y="22860"/>
                <a:ext cx="840266" cy="360680"/>
              </a:xfrm>
              <a:custGeom>
                <a:avLst/>
                <a:gdLst/>
                <a:ahLst/>
                <a:cxnLst/>
                <a:rect l="l" t="t" r="r" b="b"/>
                <a:pathLst>
                  <a:path w="840266" h="360680">
                    <a:moveTo>
                      <a:pt x="840266" y="180340"/>
                    </a:moveTo>
                    <a:cubicBezTo>
                      <a:pt x="840266" y="81280"/>
                      <a:pt x="760256" y="0"/>
                      <a:pt x="659926"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5" y="279400"/>
                      <a:pt x="840265" y="180340"/>
                    </a:cubicBezTo>
                    <a:close/>
                  </a:path>
                </a:pathLst>
              </a:custGeom>
              <a:solidFill>
                <a:srgbClr val="1B87BE"/>
              </a:solidFill>
            </p:spPr>
          </p:sp>
        </p:grpSp>
      </p:grpSp>
      <p:sp>
        <p:nvSpPr>
          <p:cNvPr id="21" name="TextBox 21"/>
          <p:cNvSpPr txBox="1"/>
          <p:nvPr/>
        </p:nvSpPr>
        <p:spPr>
          <a:xfrm>
            <a:off x="1078973" y="2206385"/>
            <a:ext cx="6765330" cy="4283224"/>
          </a:xfrm>
          <a:prstGeom prst="rect">
            <a:avLst/>
          </a:prstGeom>
        </p:spPr>
        <p:txBody>
          <a:bodyPr lIns="0" tIns="0" rIns="0" bIns="0" rtlCol="0" anchor="t">
            <a:spAutoFit/>
          </a:bodyPr>
          <a:lstStyle/>
          <a:p>
            <a:pPr>
              <a:lnSpc>
                <a:spcPts val="2999"/>
              </a:lnSpc>
            </a:pPr>
            <a:r>
              <a:rPr lang="en-US" sz="2499" spc="-97" dirty="0">
                <a:solidFill>
                  <a:srgbClr val="FFFFFF"/>
                </a:solidFill>
                <a:latin typeface="Arial" panose="020B0604020202020204" pitchFamily="34" charset="0"/>
              </a:rPr>
              <a:t>I ride this trail nearly every day ─ not on a bike, but on “Luigi.”</a:t>
            </a:r>
          </a:p>
          <a:p>
            <a:pPr>
              <a:lnSpc>
                <a:spcPts val="2999"/>
              </a:lnSpc>
            </a:pPr>
            <a:endParaRPr lang="en-US" sz="2499" spc="-97" dirty="0">
              <a:solidFill>
                <a:srgbClr val="FFFFFF"/>
              </a:solidFill>
              <a:latin typeface="Arial" panose="020B0604020202020204" pitchFamily="34" charset="0"/>
            </a:endParaRPr>
          </a:p>
          <a:p>
            <a:pPr>
              <a:lnSpc>
                <a:spcPts val="2999"/>
              </a:lnSpc>
            </a:pPr>
            <a:r>
              <a:rPr lang="en-US" sz="2499" spc="-97" dirty="0">
                <a:solidFill>
                  <a:srgbClr val="FFFFFF"/>
                </a:solidFill>
                <a:latin typeface="Arial" panose="020B0604020202020204" pitchFamily="34" charset="0"/>
              </a:rPr>
              <a:t>F. NO CHANGE</a:t>
            </a:r>
          </a:p>
          <a:p>
            <a:pPr>
              <a:lnSpc>
                <a:spcPts val="2999"/>
              </a:lnSpc>
            </a:pPr>
            <a:r>
              <a:rPr lang="en-US" sz="2499" spc="-97" dirty="0">
                <a:solidFill>
                  <a:srgbClr val="FFFFFF"/>
                </a:solidFill>
                <a:latin typeface="Arial" panose="020B0604020202020204" pitchFamily="34" charset="0"/>
              </a:rPr>
              <a:t>G. day; not on a bike</a:t>
            </a:r>
          </a:p>
          <a:p>
            <a:pPr>
              <a:lnSpc>
                <a:spcPts val="2999"/>
              </a:lnSpc>
            </a:pPr>
            <a:r>
              <a:rPr lang="en-US" sz="2499" spc="-97" dirty="0">
                <a:solidFill>
                  <a:srgbClr val="FFFFFF"/>
                </a:solidFill>
                <a:latin typeface="Arial" panose="020B0604020202020204" pitchFamily="34" charset="0"/>
              </a:rPr>
              <a:t>H. day not on a bike</a:t>
            </a:r>
          </a:p>
          <a:p>
            <a:pPr>
              <a:lnSpc>
                <a:spcPts val="2999"/>
              </a:lnSpc>
            </a:pPr>
            <a:r>
              <a:rPr lang="en-US" sz="2499" spc="-97" dirty="0">
                <a:solidFill>
                  <a:srgbClr val="FFFFFF"/>
                </a:solidFill>
                <a:latin typeface="Arial" panose="020B0604020202020204" pitchFamily="34" charset="0"/>
              </a:rPr>
              <a:t>J. day, not on a bike; </a:t>
            </a:r>
          </a:p>
          <a:p>
            <a:pPr>
              <a:lnSpc>
                <a:spcPts val="2999"/>
              </a:lnSpc>
            </a:pPr>
            <a:endParaRPr lang="en-US" sz="2499" spc="-97" dirty="0">
              <a:solidFill>
                <a:srgbClr val="FFFFFF"/>
              </a:solidFill>
              <a:latin typeface="Arial" panose="020B0604020202020204" pitchFamily="34" charset="0"/>
            </a:endParaRPr>
          </a:p>
          <a:p>
            <a:pPr>
              <a:lnSpc>
                <a:spcPts val="2999"/>
              </a:lnSpc>
            </a:pPr>
            <a:endParaRPr lang="en-US" sz="2499" spc="-97" dirty="0">
              <a:solidFill>
                <a:srgbClr val="FFFFFF"/>
              </a:solidFill>
              <a:latin typeface="Arial" panose="020B0604020202020204" pitchFamily="34" charset="0"/>
            </a:endParaRPr>
          </a:p>
          <a:p>
            <a:pPr>
              <a:lnSpc>
                <a:spcPts val="1802"/>
              </a:lnSpc>
            </a:pPr>
            <a:endParaRPr lang="en-US" sz="2499" spc="-97" dirty="0">
              <a:solidFill>
                <a:srgbClr val="FFFFFF"/>
              </a:solidFill>
              <a:latin typeface="Arial" panose="020B0604020202020204" pitchFamily="34" charset="0"/>
            </a:endParaRPr>
          </a:p>
          <a:p>
            <a:pPr>
              <a:lnSpc>
                <a:spcPts val="2253"/>
              </a:lnSpc>
            </a:pPr>
            <a:endParaRPr lang="en-US" sz="2499" spc="-97" dirty="0">
              <a:solidFill>
                <a:srgbClr val="FFFFFF"/>
              </a:solidFill>
              <a:latin typeface="Arial" panose="020B0604020202020204" pitchFamily="34" charset="0"/>
            </a:endParaRPr>
          </a:p>
          <a:p>
            <a:pPr algn="l">
              <a:lnSpc>
                <a:spcPts val="2253"/>
              </a:lnSpc>
            </a:pPr>
            <a:endParaRPr lang="en-US" sz="2499" spc="-97" dirty="0">
              <a:solidFill>
                <a:srgbClr val="FFFFFF"/>
              </a:solidFill>
              <a:latin typeface="Arial" panose="020B0604020202020204" pitchFamily="34" charset="0"/>
            </a:endParaRPr>
          </a:p>
        </p:txBody>
      </p:sp>
      <p:sp>
        <p:nvSpPr>
          <p:cNvPr id="22" name="Freeform 22"/>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sp>
        <p:nvSpPr>
          <p:cNvPr id="23" name="Freeform 18">
            <a:extLst>
              <a:ext uri="{FF2B5EF4-FFF2-40B4-BE49-F238E27FC236}">
                <a16:creationId xmlns:a16="http://schemas.microsoft.com/office/drawing/2014/main" id="{C794E1B2-CDBA-E3D3-DAD5-E4F2D606B716}"/>
              </a:ext>
            </a:extLst>
          </p:cNvPr>
          <p:cNvSpPr/>
          <p:nvPr/>
        </p:nvSpPr>
        <p:spPr>
          <a:xfrm>
            <a:off x="745768" y="877911"/>
            <a:ext cx="3516568" cy="960431"/>
          </a:xfrm>
          <a:custGeom>
            <a:avLst/>
            <a:gdLst/>
            <a:ahLst/>
            <a:cxnLst/>
            <a:rect l="l" t="t" r="r" b="b"/>
            <a:pathLst>
              <a:path w="4688758" h="1280575">
                <a:moveTo>
                  <a:pt x="0" y="0"/>
                </a:moveTo>
                <a:lnTo>
                  <a:pt x="4688759" y="0"/>
                </a:lnTo>
                <a:lnTo>
                  <a:pt x="4688759" y="1280575"/>
                </a:lnTo>
                <a:lnTo>
                  <a:pt x="0" y="1280575"/>
                </a:lnTo>
                <a:close/>
              </a:path>
            </a:pathLst>
          </a:custGeom>
          <a:solidFill>
            <a:srgbClr val="FFFFFF"/>
          </a:solidFill>
          <a:ln w="31750">
            <a:solidFill>
              <a:schemeClr val="accent1"/>
            </a:solidFill>
          </a:ln>
        </p:spPr>
      </p:sp>
      <p:sp>
        <p:nvSpPr>
          <p:cNvPr id="24" name="TextBox 20">
            <a:extLst>
              <a:ext uri="{FF2B5EF4-FFF2-40B4-BE49-F238E27FC236}">
                <a16:creationId xmlns:a16="http://schemas.microsoft.com/office/drawing/2014/main" id="{6B9E48ED-F3E9-8796-BB60-64A7F27D9E09}"/>
              </a:ext>
            </a:extLst>
          </p:cNvPr>
          <p:cNvSpPr txBox="1"/>
          <p:nvPr/>
        </p:nvSpPr>
        <p:spPr>
          <a:xfrm>
            <a:off x="821386" y="982448"/>
            <a:ext cx="3365332" cy="935683"/>
          </a:xfrm>
          <a:prstGeom prst="rect">
            <a:avLst/>
          </a:prstGeom>
        </p:spPr>
        <p:txBody>
          <a:bodyPr lIns="50800" tIns="50800" rIns="50800" bIns="50800" rtlCol="0" anchor="t"/>
          <a:lstStyle/>
          <a:p>
            <a:pPr algn="ctr">
              <a:lnSpc>
                <a:spcPts val="5759"/>
              </a:lnSpc>
            </a:pPr>
            <a:r>
              <a:rPr lang="en-US" sz="4800" dirty="0">
                <a:solidFill>
                  <a:srgbClr val="1B87BE"/>
                </a:solidFill>
                <a:latin typeface="Arial Black" panose="020B0A04020102020204" pitchFamily="34" charset="0"/>
              </a:rPr>
              <a:t>EXAMPLE</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sp>
        <p:nvSpPr>
          <p:cNvPr id="7" name="Freeform 7"/>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grpSp>
        <p:nvGrpSpPr>
          <p:cNvPr id="8" name="Group 8"/>
          <p:cNvGrpSpPr/>
          <p:nvPr/>
        </p:nvGrpSpPr>
        <p:grpSpPr>
          <a:xfrm>
            <a:off x="-647805" y="497730"/>
            <a:ext cx="9591227" cy="771411"/>
            <a:chOff x="0" y="0"/>
            <a:chExt cx="3552306" cy="285708"/>
          </a:xfrm>
        </p:grpSpPr>
        <p:sp>
          <p:nvSpPr>
            <p:cNvPr id="9" name="Freeform 9"/>
            <p:cNvSpPr/>
            <p:nvPr/>
          </p:nvSpPr>
          <p:spPr>
            <a:xfrm>
              <a:off x="0" y="0"/>
              <a:ext cx="3552306" cy="285708"/>
            </a:xfrm>
            <a:custGeom>
              <a:avLst/>
              <a:gdLst/>
              <a:ahLst/>
              <a:cxnLst/>
              <a:rect l="l" t="t" r="r" b="b"/>
              <a:pathLst>
                <a:path w="3552306" h="285708">
                  <a:moveTo>
                    <a:pt x="29059" y="0"/>
                  </a:moveTo>
                  <a:lnTo>
                    <a:pt x="3523248" y="0"/>
                  </a:lnTo>
                  <a:cubicBezTo>
                    <a:pt x="3530955" y="0"/>
                    <a:pt x="3538346" y="3062"/>
                    <a:pt x="3543795" y="8511"/>
                  </a:cubicBezTo>
                  <a:cubicBezTo>
                    <a:pt x="3549245" y="13961"/>
                    <a:pt x="3552306" y="21352"/>
                    <a:pt x="3552306" y="29059"/>
                  </a:cubicBezTo>
                  <a:lnTo>
                    <a:pt x="3552306" y="256649"/>
                  </a:lnTo>
                  <a:cubicBezTo>
                    <a:pt x="3552306" y="264356"/>
                    <a:pt x="3549245" y="271747"/>
                    <a:pt x="3543795" y="277197"/>
                  </a:cubicBezTo>
                  <a:cubicBezTo>
                    <a:pt x="3538346" y="282646"/>
                    <a:pt x="3530955" y="285708"/>
                    <a:pt x="3523248" y="285708"/>
                  </a:cubicBezTo>
                  <a:lnTo>
                    <a:pt x="29059" y="285708"/>
                  </a:lnTo>
                  <a:cubicBezTo>
                    <a:pt x="21352" y="285708"/>
                    <a:pt x="13961" y="282646"/>
                    <a:pt x="8511" y="277197"/>
                  </a:cubicBezTo>
                  <a:cubicBezTo>
                    <a:pt x="3062" y="271747"/>
                    <a:pt x="0" y="264356"/>
                    <a:pt x="0" y="256649"/>
                  </a:cubicBezTo>
                  <a:lnTo>
                    <a:pt x="0" y="29059"/>
                  </a:lnTo>
                  <a:cubicBezTo>
                    <a:pt x="0" y="21352"/>
                    <a:pt x="3062" y="13961"/>
                    <a:pt x="8511" y="8511"/>
                  </a:cubicBezTo>
                  <a:cubicBezTo>
                    <a:pt x="13961" y="3062"/>
                    <a:pt x="21352" y="0"/>
                    <a:pt x="29059" y="0"/>
                  </a:cubicBezTo>
                  <a:close/>
                </a:path>
              </a:pathLst>
            </a:custGeom>
            <a:solidFill>
              <a:srgbClr val="8CB23A"/>
            </a:solidFill>
          </p:spPr>
        </p:sp>
        <p:sp>
          <p:nvSpPr>
            <p:cNvPr id="10" name="TextBox 10"/>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sp>
        <p:nvSpPr>
          <p:cNvPr id="11" name="TextBox 11"/>
          <p:cNvSpPr txBox="1"/>
          <p:nvPr/>
        </p:nvSpPr>
        <p:spPr>
          <a:xfrm>
            <a:off x="731520" y="633373"/>
            <a:ext cx="7765685" cy="509627"/>
          </a:xfrm>
          <a:prstGeom prst="rect">
            <a:avLst/>
          </a:prstGeom>
        </p:spPr>
        <p:txBody>
          <a:bodyPr lIns="0" tIns="0" rIns="0" bIns="0" rtlCol="0" anchor="t">
            <a:spAutoFit/>
          </a:bodyPr>
          <a:lstStyle/>
          <a:p>
            <a:pPr algn="l">
              <a:lnSpc>
                <a:spcPts val="4095"/>
              </a:lnSpc>
            </a:pPr>
            <a:r>
              <a:rPr lang="en-US" sz="3413" dirty="0">
                <a:solidFill>
                  <a:srgbClr val="FFFFFF"/>
                </a:solidFill>
                <a:latin typeface="Arial Black" panose="020B0A04020102020204" pitchFamily="34" charset="0"/>
              </a:rPr>
              <a:t>ACT® English Rules:</a:t>
            </a:r>
          </a:p>
        </p:txBody>
      </p:sp>
      <p:sp>
        <p:nvSpPr>
          <p:cNvPr id="12" name="TextBox 12"/>
          <p:cNvSpPr txBox="1"/>
          <p:nvPr/>
        </p:nvSpPr>
        <p:spPr>
          <a:xfrm>
            <a:off x="731520" y="1680497"/>
            <a:ext cx="8211902" cy="2711127"/>
          </a:xfrm>
          <a:prstGeom prst="rect">
            <a:avLst/>
          </a:prstGeom>
        </p:spPr>
        <p:txBody>
          <a:bodyPr lIns="0" tIns="0" rIns="0" bIns="0" rtlCol="0" anchor="t">
            <a:spAutoFit/>
          </a:bodyPr>
          <a:lstStyle/>
          <a:p>
            <a:pPr>
              <a:lnSpc>
                <a:spcPts val="3384"/>
              </a:lnSpc>
            </a:pPr>
            <a:r>
              <a:rPr lang="en-US" sz="2820" dirty="0">
                <a:solidFill>
                  <a:srgbClr val="FFFFFF"/>
                </a:solidFill>
                <a:latin typeface="Arial Black" panose="020B0A04020102020204" pitchFamily="34" charset="0"/>
              </a:rPr>
              <a:t>Collective Nouns</a:t>
            </a:r>
          </a:p>
          <a:p>
            <a:pPr>
              <a:lnSpc>
                <a:spcPts val="2894"/>
              </a:lnSpc>
            </a:pPr>
            <a:endParaRPr lang="en-US" sz="2820" dirty="0">
              <a:solidFill>
                <a:srgbClr val="FFFFFF"/>
              </a:solidFill>
              <a:latin typeface="Arial Black" panose="020B0A04020102020204" pitchFamily="34" charset="0"/>
            </a:endParaRPr>
          </a:p>
          <a:p>
            <a:pPr>
              <a:lnSpc>
                <a:spcPts val="2459"/>
              </a:lnSpc>
            </a:pPr>
            <a:r>
              <a:rPr lang="en-US" sz="2049" spc="-79" dirty="0">
                <a:solidFill>
                  <a:srgbClr val="FFFFFF"/>
                </a:solidFill>
                <a:latin typeface="Arial" panose="020B0604020202020204" pitchFamily="34" charset="0"/>
              </a:rPr>
              <a:t>They represent something plural but they’re treated as if they were singular. (ex. team, class, equipment, everyone, each)</a:t>
            </a:r>
          </a:p>
          <a:p>
            <a:pPr marL="1327516" lvl="3" indent="-331879">
              <a:lnSpc>
                <a:spcPts val="2459"/>
              </a:lnSpc>
              <a:buFont typeface="Arial"/>
              <a:buChar char="￭"/>
            </a:pPr>
            <a:r>
              <a:rPr lang="en-US" sz="2049" spc="-79" dirty="0">
                <a:solidFill>
                  <a:srgbClr val="FFFFFF"/>
                </a:solidFill>
                <a:latin typeface="Arial" panose="020B0604020202020204" pitchFamily="34" charset="0"/>
              </a:rPr>
              <a:t>Ex. “Each one of my family members is/are coming to Thanksgiving.”</a:t>
            </a:r>
          </a:p>
          <a:p>
            <a:pPr marL="1327516" lvl="3" indent="-331879">
              <a:lnSpc>
                <a:spcPts val="2459"/>
              </a:lnSpc>
              <a:buFont typeface="Arial"/>
              <a:buChar char="￭"/>
            </a:pPr>
            <a:r>
              <a:rPr lang="en-US" sz="2049" spc="-79" dirty="0">
                <a:solidFill>
                  <a:srgbClr val="FFFFFF"/>
                </a:solidFill>
                <a:latin typeface="Arial" panose="020B0604020202020204" pitchFamily="34" charset="0"/>
              </a:rPr>
              <a:t>Ex. “My equipment is/are dry.”</a:t>
            </a:r>
          </a:p>
          <a:p>
            <a:pPr marL="1044660" lvl="3" indent="-261165">
              <a:lnSpc>
                <a:spcPts val="2459"/>
              </a:lnSpc>
            </a:pPr>
            <a:endParaRPr lang="en-US" sz="2049" spc="-79" dirty="0">
              <a:solidFill>
                <a:srgbClr val="FFFFFF"/>
              </a:solidFill>
              <a:latin typeface="Arial" panose="020B0604020202020204" pitchFamily="3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sp>
        <p:nvSpPr>
          <p:cNvPr id="7" name="Freeform 7"/>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grpSp>
        <p:nvGrpSpPr>
          <p:cNvPr id="8" name="Group 8"/>
          <p:cNvGrpSpPr/>
          <p:nvPr/>
        </p:nvGrpSpPr>
        <p:grpSpPr>
          <a:xfrm>
            <a:off x="-647805" y="497730"/>
            <a:ext cx="9591227" cy="771411"/>
            <a:chOff x="0" y="0"/>
            <a:chExt cx="3552306" cy="285708"/>
          </a:xfrm>
        </p:grpSpPr>
        <p:sp>
          <p:nvSpPr>
            <p:cNvPr id="9" name="Freeform 9"/>
            <p:cNvSpPr/>
            <p:nvPr/>
          </p:nvSpPr>
          <p:spPr>
            <a:xfrm>
              <a:off x="0" y="0"/>
              <a:ext cx="3552306" cy="285708"/>
            </a:xfrm>
            <a:custGeom>
              <a:avLst/>
              <a:gdLst/>
              <a:ahLst/>
              <a:cxnLst/>
              <a:rect l="l" t="t" r="r" b="b"/>
              <a:pathLst>
                <a:path w="3552306" h="285708">
                  <a:moveTo>
                    <a:pt x="29059" y="0"/>
                  </a:moveTo>
                  <a:lnTo>
                    <a:pt x="3523248" y="0"/>
                  </a:lnTo>
                  <a:cubicBezTo>
                    <a:pt x="3530955" y="0"/>
                    <a:pt x="3538346" y="3062"/>
                    <a:pt x="3543795" y="8511"/>
                  </a:cubicBezTo>
                  <a:cubicBezTo>
                    <a:pt x="3549245" y="13961"/>
                    <a:pt x="3552306" y="21352"/>
                    <a:pt x="3552306" y="29059"/>
                  </a:cubicBezTo>
                  <a:lnTo>
                    <a:pt x="3552306" y="256649"/>
                  </a:lnTo>
                  <a:cubicBezTo>
                    <a:pt x="3552306" y="264356"/>
                    <a:pt x="3549245" y="271747"/>
                    <a:pt x="3543795" y="277197"/>
                  </a:cubicBezTo>
                  <a:cubicBezTo>
                    <a:pt x="3538346" y="282646"/>
                    <a:pt x="3530955" y="285708"/>
                    <a:pt x="3523248" y="285708"/>
                  </a:cubicBezTo>
                  <a:lnTo>
                    <a:pt x="29059" y="285708"/>
                  </a:lnTo>
                  <a:cubicBezTo>
                    <a:pt x="21352" y="285708"/>
                    <a:pt x="13961" y="282646"/>
                    <a:pt x="8511" y="277197"/>
                  </a:cubicBezTo>
                  <a:cubicBezTo>
                    <a:pt x="3062" y="271747"/>
                    <a:pt x="0" y="264356"/>
                    <a:pt x="0" y="256649"/>
                  </a:cubicBezTo>
                  <a:lnTo>
                    <a:pt x="0" y="29059"/>
                  </a:lnTo>
                  <a:cubicBezTo>
                    <a:pt x="0" y="21352"/>
                    <a:pt x="3062" y="13961"/>
                    <a:pt x="8511" y="8511"/>
                  </a:cubicBezTo>
                  <a:cubicBezTo>
                    <a:pt x="13961" y="3062"/>
                    <a:pt x="21352" y="0"/>
                    <a:pt x="29059" y="0"/>
                  </a:cubicBezTo>
                  <a:close/>
                </a:path>
              </a:pathLst>
            </a:custGeom>
            <a:solidFill>
              <a:srgbClr val="8CB23A"/>
            </a:solidFill>
          </p:spPr>
        </p:sp>
        <p:sp>
          <p:nvSpPr>
            <p:cNvPr id="10" name="TextBox 10"/>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sp>
        <p:nvSpPr>
          <p:cNvPr id="11" name="TextBox 11"/>
          <p:cNvSpPr txBox="1"/>
          <p:nvPr/>
        </p:nvSpPr>
        <p:spPr>
          <a:xfrm>
            <a:off x="731520" y="633373"/>
            <a:ext cx="7765685" cy="509627"/>
          </a:xfrm>
          <a:prstGeom prst="rect">
            <a:avLst/>
          </a:prstGeom>
        </p:spPr>
        <p:txBody>
          <a:bodyPr lIns="0" tIns="0" rIns="0" bIns="0" rtlCol="0" anchor="t">
            <a:spAutoFit/>
          </a:bodyPr>
          <a:lstStyle/>
          <a:p>
            <a:pPr algn="l">
              <a:lnSpc>
                <a:spcPts val="4095"/>
              </a:lnSpc>
            </a:pPr>
            <a:r>
              <a:rPr lang="en-US" sz="3413" dirty="0">
                <a:solidFill>
                  <a:srgbClr val="FFFFFF"/>
                </a:solidFill>
                <a:latin typeface="Arial Black" panose="020B0A04020102020204" pitchFamily="34" charset="0"/>
              </a:rPr>
              <a:t>ACT® English Rules:</a:t>
            </a:r>
          </a:p>
        </p:txBody>
      </p:sp>
      <p:sp>
        <p:nvSpPr>
          <p:cNvPr id="12" name="TextBox 12"/>
          <p:cNvSpPr txBox="1"/>
          <p:nvPr/>
        </p:nvSpPr>
        <p:spPr>
          <a:xfrm>
            <a:off x="731520" y="1680497"/>
            <a:ext cx="7210112" cy="3021596"/>
          </a:xfrm>
          <a:prstGeom prst="rect">
            <a:avLst/>
          </a:prstGeom>
        </p:spPr>
        <p:txBody>
          <a:bodyPr lIns="0" tIns="0" rIns="0" bIns="0" rtlCol="0" anchor="t">
            <a:spAutoFit/>
          </a:bodyPr>
          <a:lstStyle/>
          <a:p>
            <a:pPr>
              <a:lnSpc>
                <a:spcPts val="3384"/>
              </a:lnSpc>
            </a:pPr>
            <a:r>
              <a:rPr lang="en-US" sz="2820" dirty="0">
                <a:solidFill>
                  <a:srgbClr val="FFFFFF"/>
                </a:solidFill>
                <a:latin typeface="Arial Black" panose="020B0A04020102020204" pitchFamily="34" charset="0"/>
              </a:rPr>
              <a:t>Cut the Fat</a:t>
            </a:r>
          </a:p>
          <a:p>
            <a:pPr>
              <a:lnSpc>
                <a:spcPts val="2894"/>
              </a:lnSpc>
            </a:pPr>
            <a:endParaRPr lang="en-US" sz="2820" dirty="0">
              <a:solidFill>
                <a:srgbClr val="FFFFFF"/>
              </a:solidFill>
              <a:latin typeface="Arial Black" panose="020B0A04020102020204" pitchFamily="34" charset="0"/>
            </a:endParaRPr>
          </a:p>
          <a:p>
            <a:pPr>
              <a:lnSpc>
                <a:spcPts val="2459"/>
              </a:lnSpc>
            </a:pPr>
            <a:r>
              <a:rPr lang="en-US" sz="2049" spc="-79" dirty="0">
                <a:solidFill>
                  <a:srgbClr val="FFFFFF"/>
                </a:solidFill>
                <a:latin typeface="Arial" panose="020B0604020202020204" pitchFamily="34" charset="0"/>
              </a:rPr>
              <a:t>All of the extra information that separates the subject from the verb is called the prepositional phrase. When you cut the “fat” and put the subject and verb together, it’s easier to see whether or not they agree.</a:t>
            </a:r>
          </a:p>
          <a:p>
            <a:pPr marL="1327516" lvl="3" indent="-331879">
              <a:lnSpc>
                <a:spcPts val="2459"/>
              </a:lnSpc>
              <a:buFont typeface="Arial"/>
              <a:buChar char="￭"/>
            </a:pPr>
            <a:r>
              <a:rPr lang="en-US" sz="2049" spc="-79" dirty="0">
                <a:solidFill>
                  <a:srgbClr val="FFFFFF"/>
                </a:solidFill>
                <a:latin typeface="Arial" panose="020B0604020202020204" pitchFamily="34" charset="0"/>
              </a:rPr>
              <a:t>Ex. “The happy pack of dogs run/runs through the yard.”</a:t>
            </a:r>
          </a:p>
          <a:p>
            <a:pPr marL="1044660" lvl="3" indent="-261165">
              <a:lnSpc>
                <a:spcPts val="2459"/>
              </a:lnSpc>
            </a:pPr>
            <a:endParaRPr lang="en-US" sz="2049" spc="-79" dirty="0">
              <a:solidFill>
                <a:srgbClr val="FFFFFF"/>
              </a:solidFill>
              <a:latin typeface="Arial" panose="020B0604020202020204" pitchFamily="34"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sp>
        <p:nvSpPr>
          <p:cNvPr id="7" name="Freeform 7"/>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grpSp>
        <p:nvGrpSpPr>
          <p:cNvPr id="8" name="Group 8"/>
          <p:cNvGrpSpPr/>
          <p:nvPr/>
        </p:nvGrpSpPr>
        <p:grpSpPr>
          <a:xfrm>
            <a:off x="-647805" y="497730"/>
            <a:ext cx="9591227" cy="771411"/>
            <a:chOff x="0" y="0"/>
            <a:chExt cx="3552306" cy="285708"/>
          </a:xfrm>
        </p:grpSpPr>
        <p:sp>
          <p:nvSpPr>
            <p:cNvPr id="9" name="Freeform 9"/>
            <p:cNvSpPr/>
            <p:nvPr/>
          </p:nvSpPr>
          <p:spPr>
            <a:xfrm>
              <a:off x="0" y="0"/>
              <a:ext cx="3552306" cy="285708"/>
            </a:xfrm>
            <a:custGeom>
              <a:avLst/>
              <a:gdLst/>
              <a:ahLst/>
              <a:cxnLst/>
              <a:rect l="l" t="t" r="r" b="b"/>
              <a:pathLst>
                <a:path w="3552306" h="285708">
                  <a:moveTo>
                    <a:pt x="29059" y="0"/>
                  </a:moveTo>
                  <a:lnTo>
                    <a:pt x="3523248" y="0"/>
                  </a:lnTo>
                  <a:cubicBezTo>
                    <a:pt x="3530955" y="0"/>
                    <a:pt x="3538346" y="3062"/>
                    <a:pt x="3543795" y="8511"/>
                  </a:cubicBezTo>
                  <a:cubicBezTo>
                    <a:pt x="3549245" y="13961"/>
                    <a:pt x="3552306" y="21352"/>
                    <a:pt x="3552306" y="29059"/>
                  </a:cubicBezTo>
                  <a:lnTo>
                    <a:pt x="3552306" y="256649"/>
                  </a:lnTo>
                  <a:cubicBezTo>
                    <a:pt x="3552306" y="264356"/>
                    <a:pt x="3549245" y="271747"/>
                    <a:pt x="3543795" y="277197"/>
                  </a:cubicBezTo>
                  <a:cubicBezTo>
                    <a:pt x="3538346" y="282646"/>
                    <a:pt x="3530955" y="285708"/>
                    <a:pt x="3523248" y="285708"/>
                  </a:cubicBezTo>
                  <a:lnTo>
                    <a:pt x="29059" y="285708"/>
                  </a:lnTo>
                  <a:cubicBezTo>
                    <a:pt x="21352" y="285708"/>
                    <a:pt x="13961" y="282646"/>
                    <a:pt x="8511" y="277197"/>
                  </a:cubicBezTo>
                  <a:cubicBezTo>
                    <a:pt x="3062" y="271747"/>
                    <a:pt x="0" y="264356"/>
                    <a:pt x="0" y="256649"/>
                  </a:cubicBezTo>
                  <a:lnTo>
                    <a:pt x="0" y="29059"/>
                  </a:lnTo>
                  <a:cubicBezTo>
                    <a:pt x="0" y="21352"/>
                    <a:pt x="3062" y="13961"/>
                    <a:pt x="8511" y="8511"/>
                  </a:cubicBezTo>
                  <a:cubicBezTo>
                    <a:pt x="13961" y="3062"/>
                    <a:pt x="21352" y="0"/>
                    <a:pt x="29059" y="0"/>
                  </a:cubicBezTo>
                  <a:close/>
                </a:path>
              </a:pathLst>
            </a:custGeom>
            <a:solidFill>
              <a:srgbClr val="8CB23A"/>
            </a:solidFill>
          </p:spPr>
        </p:sp>
        <p:sp>
          <p:nvSpPr>
            <p:cNvPr id="10" name="TextBox 10"/>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sp>
        <p:nvSpPr>
          <p:cNvPr id="11" name="TextBox 11"/>
          <p:cNvSpPr txBox="1"/>
          <p:nvPr/>
        </p:nvSpPr>
        <p:spPr>
          <a:xfrm>
            <a:off x="731520" y="633373"/>
            <a:ext cx="7765685" cy="509627"/>
          </a:xfrm>
          <a:prstGeom prst="rect">
            <a:avLst/>
          </a:prstGeom>
        </p:spPr>
        <p:txBody>
          <a:bodyPr lIns="0" tIns="0" rIns="0" bIns="0" rtlCol="0" anchor="t">
            <a:spAutoFit/>
          </a:bodyPr>
          <a:lstStyle/>
          <a:p>
            <a:pPr algn="l">
              <a:lnSpc>
                <a:spcPts val="4095"/>
              </a:lnSpc>
            </a:pPr>
            <a:r>
              <a:rPr lang="en-US" sz="3413" dirty="0">
                <a:solidFill>
                  <a:srgbClr val="FFFFFF"/>
                </a:solidFill>
                <a:latin typeface="Arial Black" panose="020B0A04020102020204" pitchFamily="34" charset="0"/>
              </a:rPr>
              <a:t>ACT® English Rules:</a:t>
            </a:r>
          </a:p>
        </p:txBody>
      </p:sp>
      <p:sp>
        <p:nvSpPr>
          <p:cNvPr id="12" name="TextBox 12"/>
          <p:cNvSpPr txBox="1"/>
          <p:nvPr/>
        </p:nvSpPr>
        <p:spPr>
          <a:xfrm>
            <a:off x="731520" y="1680497"/>
            <a:ext cx="7210112" cy="2339230"/>
          </a:xfrm>
          <a:prstGeom prst="rect">
            <a:avLst/>
          </a:prstGeom>
        </p:spPr>
        <p:txBody>
          <a:bodyPr lIns="0" tIns="0" rIns="0" bIns="0" rtlCol="0" anchor="t">
            <a:spAutoFit/>
          </a:bodyPr>
          <a:lstStyle/>
          <a:p>
            <a:pPr>
              <a:lnSpc>
                <a:spcPts val="3384"/>
              </a:lnSpc>
            </a:pPr>
            <a:r>
              <a:rPr lang="en-US" sz="2820" dirty="0">
                <a:solidFill>
                  <a:srgbClr val="FFFFFF"/>
                </a:solidFill>
                <a:latin typeface="Arial Black" panose="020B0A04020102020204" pitchFamily="34" charset="0"/>
              </a:rPr>
              <a:t>Misplaced Modifiers</a:t>
            </a:r>
          </a:p>
          <a:p>
            <a:pPr>
              <a:lnSpc>
                <a:spcPts val="2459"/>
              </a:lnSpc>
            </a:pPr>
            <a:endParaRPr lang="en-US" sz="2820" dirty="0">
              <a:solidFill>
                <a:srgbClr val="FFFFFF"/>
              </a:solidFill>
              <a:latin typeface="Arial Black" panose="020B0A04020102020204" pitchFamily="34" charset="0"/>
            </a:endParaRPr>
          </a:p>
          <a:p>
            <a:pPr>
              <a:lnSpc>
                <a:spcPts val="2459"/>
              </a:lnSpc>
            </a:pPr>
            <a:r>
              <a:rPr lang="en-US" sz="2049" spc="-79" dirty="0">
                <a:solidFill>
                  <a:srgbClr val="FFFFFF"/>
                </a:solidFill>
                <a:latin typeface="Arial" panose="020B0604020202020204" pitchFamily="34" charset="0"/>
              </a:rPr>
              <a:t>If the modifier is in the wrong place it makes the sentence sound crazy.</a:t>
            </a:r>
          </a:p>
          <a:p>
            <a:pPr marL="1327516" lvl="3" indent="-331879">
              <a:lnSpc>
                <a:spcPts val="2459"/>
              </a:lnSpc>
              <a:buFont typeface="Arial"/>
              <a:buChar char="￭"/>
            </a:pPr>
            <a:r>
              <a:rPr lang="en-US" sz="2049" spc="-79" dirty="0">
                <a:solidFill>
                  <a:srgbClr val="FFFFFF"/>
                </a:solidFill>
                <a:latin typeface="Arial" panose="020B0604020202020204" pitchFamily="34" charset="0"/>
              </a:rPr>
              <a:t>Ex. “I was walking down the street and I saw a gold man’s watch.”</a:t>
            </a:r>
          </a:p>
          <a:p>
            <a:pPr marL="1044660" lvl="3" indent="-261165">
              <a:lnSpc>
                <a:spcPts val="2459"/>
              </a:lnSpc>
            </a:pPr>
            <a:endParaRPr lang="en-US" sz="2049" spc="-79" dirty="0">
              <a:solidFill>
                <a:srgbClr val="FFFFFF"/>
              </a:solidFill>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FBF26"/>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sp>
        <p:nvSpPr>
          <p:cNvPr id="7" name="Freeform 7"/>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grpSp>
        <p:nvGrpSpPr>
          <p:cNvPr id="8" name="Group 8"/>
          <p:cNvGrpSpPr/>
          <p:nvPr/>
        </p:nvGrpSpPr>
        <p:grpSpPr>
          <a:xfrm>
            <a:off x="598992" y="1391949"/>
            <a:ext cx="8707268" cy="4806794"/>
            <a:chOff x="0" y="0"/>
            <a:chExt cx="3224914" cy="1780294"/>
          </a:xfrm>
        </p:grpSpPr>
        <p:sp>
          <p:nvSpPr>
            <p:cNvPr id="9" name="Freeform 9"/>
            <p:cNvSpPr/>
            <p:nvPr/>
          </p:nvSpPr>
          <p:spPr>
            <a:xfrm>
              <a:off x="0" y="0"/>
              <a:ext cx="3224914" cy="1780294"/>
            </a:xfrm>
            <a:custGeom>
              <a:avLst/>
              <a:gdLst/>
              <a:ahLst/>
              <a:cxnLst/>
              <a:rect l="l" t="t" r="r" b="b"/>
              <a:pathLst>
                <a:path w="3224914" h="1780294">
                  <a:moveTo>
                    <a:pt x="32009" y="0"/>
                  </a:moveTo>
                  <a:lnTo>
                    <a:pt x="3192905" y="0"/>
                  </a:lnTo>
                  <a:cubicBezTo>
                    <a:pt x="3201395" y="0"/>
                    <a:pt x="3209536" y="3372"/>
                    <a:pt x="3215539" y="9375"/>
                  </a:cubicBezTo>
                  <a:cubicBezTo>
                    <a:pt x="3221542" y="15378"/>
                    <a:pt x="3224914" y="23520"/>
                    <a:pt x="3224914" y="32009"/>
                  </a:cubicBezTo>
                  <a:lnTo>
                    <a:pt x="3224914" y="1748286"/>
                  </a:lnTo>
                  <a:cubicBezTo>
                    <a:pt x="3224914" y="1765963"/>
                    <a:pt x="3210583" y="1780294"/>
                    <a:pt x="3192905" y="1780294"/>
                  </a:cubicBezTo>
                  <a:lnTo>
                    <a:pt x="32009" y="1780294"/>
                  </a:lnTo>
                  <a:cubicBezTo>
                    <a:pt x="23520" y="1780294"/>
                    <a:pt x="15378" y="1776922"/>
                    <a:pt x="9375" y="1770919"/>
                  </a:cubicBezTo>
                  <a:cubicBezTo>
                    <a:pt x="3372" y="1764916"/>
                    <a:pt x="0" y="1756775"/>
                    <a:pt x="0" y="1748286"/>
                  </a:cubicBezTo>
                  <a:lnTo>
                    <a:pt x="0" y="32009"/>
                  </a:lnTo>
                  <a:cubicBezTo>
                    <a:pt x="0" y="23520"/>
                    <a:pt x="3372" y="15378"/>
                    <a:pt x="9375" y="9375"/>
                  </a:cubicBezTo>
                  <a:cubicBezTo>
                    <a:pt x="15378" y="3372"/>
                    <a:pt x="23520" y="0"/>
                    <a:pt x="32009" y="0"/>
                  </a:cubicBezTo>
                  <a:close/>
                </a:path>
              </a:pathLst>
            </a:custGeom>
            <a:solidFill>
              <a:srgbClr val="FFFFFF"/>
            </a:solidFill>
          </p:spPr>
        </p:sp>
        <p:sp>
          <p:nvSpPr>
            <p:cNvPr id="10" name="TextBox 10"/>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grpSp>
        <p:nvGrpSpPr>
          <p:cNvPr id="11" name="Group 11"/>
          <p:cNvGrpSpPr/>
          <p:nvPr/>
        </p:nvGrpSpPr>
        <p:grpSpPr>
          <a:xfrm>
            <a:off x="3061094" y="1798588"/>
            <a:ext cx="3379488" cy="3379488"/>
            <a:chOff x="0" y="0"/>
            <a:chExt cx="4505983" cy="4505983"/>
          </a:xfrm>
        </p:grpSpPr>
        <p:grpSp>
          <p:nvGrpSpPr>
            <p:cNvPr id="12" name="Group 12"/>
            <p:cNvGrpSpPr>
              <a:grpSpLocks noChangeAspect="1"/>
            </p:cNvGrpSpPr>
            <p:nvPr/>
          </p:nvGrpSpPr>
          <p:grpSpPr>
            <a:xfrm>
              <a:off x="0" y="0"/>
              <a:ext cx="4505983" cy="4505983"/>
              <a:chOff x="0" y="0"/>
              <a:chExt cx="2540000" cy="2540000"/>
            </a:xfrm>
          </p:grpSpPr>
          <p:sp>
            <p:nvSpPr>
              <p:cNvPr id="13" name="Freeform 13"/>
              <p:cNvSpPr/>
              <p:nvPr/>
            </p:nvSpPr>
            <p:spPr>
              <a:xfrm>
                <a:off x="1270000" y="0"/>
                <a:ext cx="1337786" cy="1959176"/>
              </a:xfrm>
              <a:custGeom>
                <a:avLst/>
                <a:gdLst/>
                <a:ahLst/>
                <a:cxnLst/>
                <a:rect l="l" t="t" r="r" b="b"/>
                <a:pathLst>
                  <a:path w="1337786" h="1959176">
                    <a:moveTo>
                      <a:pt x="0" y="0"/>
                    </a:moveTo>
                    <a:lnTo>
                      <a:pt x="0" y="0"/>
                    </a:lnTo>
                    <a:cubicBezTo>
                      <a:pt x="465090" y="0"/>
                      <a:pt x="892978" y="254225"/>
                      <a:pt x="1115382" y="662692"/>
                    </a:cubicBezTo>
                    <a:cubicBezTo>
                      <a:pt x="1337786" y="1071159"/>
                      <a:pt x="1319126" y="1568522"/>
                      <a:pt x="1066741" y="1959176"/>
                    </a:cubicBezTo>
                    <a:lnTo>
                      <a:pt x="0" y="1270000"/>
                    </a:lnTo>
                    <a:close/>
                  </a:path>
                </a:pathLst>
              </a:custGeom>
              <a:solidFill>
                <a:srgbClr val="1CDDE1"/>
              </a:solidFill>
            </p:spPr>
          </p:sp>
          <p:sp>
            <p:nvSpPr>
              <p:cNvPr id="14" name="Freeform 14"/>
              <p:cNvSpPr/>
              <p:nvPr/>
            </p:nvSpPr>
            <p:spPr>
              <a:xfrm>
                <a:off x="139785" y="1270000"/>
                <a:ext cx="2230067" cy="1281229"/>
              </a:xfrm>
              <a:custGeom>
                <a:avLst/>
                <a:gdLst/>
                <a:ahLst/>
                <a:cxnLst/>
                <a:rect l="l" t="t" r="r" b="b"/>
                <a:pathLst>
                  <a:path w="2230067" h="1281229">
                    <a:moveTo>
                      <a:pt x="2230067" y="635000"/>
                    </a:moveTo>
                    <a:cubicBezTo>
                      <a:pt x="1997522" y="1037779"/>
                      <a:pt x="1563413" y="1281229"/>
                      <a:pt x="1098468" y="1269603"/>
                    </a:cubicBezTo>
                    <a:cubicBezTo>
                      <a:pt x="633524" y="1257977"/>
                      <a:pt x="212124" y="993135"/>
                      <a:pt x="0" y="579237"/>
                    </a:cubicBezTo>
                    <a:lnTo>
                      <a:pt x="1130215" y="0"/>
                    </a:lnTo>
                    <a:close/>
                  </a:path>
                </a:pathLst>
              </a:custGeom>
              <a:solidFill>
                <a:srgbClr val="41B8D5"/>
              </a:solidFill>
            </p:spPr>
          </p:sp>
          <p:sp>
            <p:nvSpPr>
              <p:cNvPr id="15" name="Freeform 15"/>
              <p:cNvSpPr/>
              <p:nvPr/>
            </p:nvSpPr>
            <p:spPr>
              <a:xfrm>
                <a:off x="-56717" y="0"/>
                <a:ext cx="1326717" cy="1905000"/>
              </a:xfrm>
              <a:custGeom>
                <a:avLst/>
                <a:gdLst/>
                <a:ahLst/>
                <a:cxnLst/>
                <a:rect l="l" t="t" r="r" b="b"/>
                <a:pathLst>
                  <a:path w="1326717" h="1905000">
                    <a:moveTo>
                      <a:pt x="226865" y="1905000"/>
                    </a:moveTo>
                    <a:cubicBezTo>
                      <a:pt x="12" y="1512080"/>
                      <a:pt x="0" y="1027986"/>
                      <a:pt x="226833" y="635055"/>
                    </a:cubicBezTo>
                    <a:cubicBezTo>
                      <a:pt x="453666" y="242124"/>
                      <a:pt x="872885" y="45"/>
                      <a:pt x="1326590" y="0"/>
                    </a:cubicBezTo>
                    <a:lnTo>
                      <a:pt x="1326717" y="1270000"/>
                    </a:lnTo>
                    <a:close/>
                  </a:path>
                </a:pathLst>
              </a:custGeom>
              <a:solidFill>
                <a:srgbClr val="1B87BE"/>
              </a:solidFill>
            </p:spPr>
          </p:sp>
        </p:grpSp>
      </p:grpSp>
      <p:sp>
        <p:nvSpPr>
          <p:cNvPr id="16" name="AutoShape 16"/>
          <p:cNvSpPr/>
          <p:nvPr/>
        </p:nvSpPr>
        <p:spPr>
          <a:xfrm flipH="1">
            <a:off x="4698915" y="4638036"/>
            <a:ext cx="208764" cy="860003"/>
          </a:xfrm>
          <a:prstGeom prst="line">
            <a:avLst/>
          </a:prstGeom>
          <a:ln w="28575" cap="flat">
            <a:solidFill>
              <a:srgbClr val="41B8D5"/>
            </a:solidFill>
            <a:prstDash val="sysDot"/>
            <a:headEnd type="none" w="sm" len="sm"/>
            <a:tailEnd type="none" w="sm" len="sm"/>
          </a:ln>
        </p:spPr>
      </p:sp>
      <p:grpSp>
        <p:nvGrpSpPr>
          <p:cNvPr id="17" name="Group 17"/>
          <p:cNvGrpSpPr/>
          <p:nvPr/>
        </p:nvGrpSpPr>
        <p:grpSpPr>
          <a:xfrm rot="22079">
            <a:off x="6718026" y="2938933"/>
            <a:ext cx="2367119" cy="384316"/>
            <a:chOff x="0" y="0"/>
            <a:chExt cx="876711" cy="142339"/>
          </a:xfrm>
        </p:grpSpPr>
        <p:sp>
          <p:nvSpPr>
            <p:cNvPr id="18" name="Freeform 18"/>
            <p:cNvSpPr/>
            <p:nvPr/>
          </p:nvSpPr>
          <p:spPr>
            <a:xfrm>
              <a:off x="0" y="0"/>
              <a:ext cx="876711" cy="142339"/>
            </a:xfrm>
            <a:custGeom>
              <a:avLst/>
              <a:gdLst/>
              <a:ahLst/>
              <a:cxnLst/>
              <a:rect l="l" t="t" r="r" b="b"/>
              <a:pathLst>
                <a:path w="876711" h="142339">
                  <a:moveTo>
                    <a:pt x="71170" y="0"/>
                  </a:moveTo>
                  <a:lnTo>
                    <a:pt x="805541" y="0"/>
                  </a:lnTo>
                  <a:cubicBezTo>
                    <a:pt x="844847" y="0"/>
                    <a:pt x="876711" y="31864"/>
                    <a:pt x="876711" y="71170"/>
                  </a:cubicBezTo>
                  <a:lnTo>
                    <a:pt x="876711" y="71170"/>
                  </a:lnTo>
                  <a:cubicBezTo>
                    <a:pt x="876711" y="90045"/>
                    <a:pt x="869212" y="108147"/>
                    <a:pt x="855866" y="121494"/>
                  </a:cubicBezTo>
                  <a:cubicBezTo>
                    <a:pt x="842519" y="134841"/>
                    <a:pt x="824416" y="142339"/>
                    <a:pt x="805541" y="142339"/>
                  </a:cubicBezTo>
                  <a:lnTo>
                    <a:pt x="71170" y="142339"/>
                  </a:lnTo>
                  <a:cubicBezTo>
                    <a:pt x="52294" y="142339"/>
                    <a:pt x="34192" y="134841"/>
                    <a:pt x="20845" y="121494"/>
                  </a:cubicBezTo>
                  <a:cubicBezTo>
                    <a:pt x="7498" y="108147"/>
                    <a:pt x="0" y="90045"/>
                    <a:pt x="0" y="71170"/>
                  </a:cubicBezTo>
                  <a:lnTo>
                    <a:pt x="0" y="71170"/>
                  </a:lnTo>
                  <a:cubicBezTo>
                    <a:pt x="0" y="52294"/>
                    <a:pt x="7498" y="34192"/>
                    <a:pt x="20845" y="20845"/>
                  </a:cubicBezTo>
                  <a:cubicBezTo>
                    <a:pt x="34192" y="7498"/>
                    <a:pt x="52294" y="0"/>
                    <a:pt x="71170" y="0"/>
                  </a:cubicBezTo>
                  <a:close/>
                </a:path>
              </a:pathLst>
            </a:custGeom>
            <a:solidFill>
              <a:srgbClr val="1CDDE1"/>
            </a:solidFill>
          </p:spPr>
        </p:sp>
        <p:sp>
          <p:nvSpPr>
            <p:cNvPr id="19" name="TextBox 19"/>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sp>
        <p:nvSpPr>
          <p:cNvPr id="20" name="AutoShape 20"/>
          <p:cNvSpPr/>
          <p:nvPr/>
        </p:nvSpPr>
        <p:spPr>
          <a:xfrm flipV="1">
            <a:off x="6311900" y="3020944"/>
            <a:ext cx="809832" cy="454932"/>
          </a:xfrm>
          <a:prstGeom prst="line">
            <a:avLst/>
          </a:prstGeom>
          <a:ln w="28575" cap="flat">
            <a:solidFill>
              <a:srgbClr val="1CDDE1"/>
            </a:solidFill>
            <a:prstDash val="sysDot"/>
            <a:headEnd type="none" w="sm" len="sm"/>
            <a:tailEnd type="none" w="sm" len="sm"/>
          </a:ln>
        </p:spPr>
      </p:sp>
      <p:sp>
        <p:nvSpPr>
          <p:cNvPr id="21" name="AutoShape 21"/>
          <p:cNvSpPr/>
          <p:nvPr/>
        </p:nvSpPr>
        <p:spPr>
          <a:xfrm>
            <a:off x="3057469" y="2185381"/>
            <a:ext cx="609793" cy="631749"/>
          </a:xfrm>
          <a:prstGeom prst="line">
            <a:avLst/>
          </a:prstGeom>
          <a:ln w="28575" cap="flat">
            <a:solidFill>
              <a:srgbClr val="1B87BE"/>
            </a:solidFill>
            <a:prstDash val="sysDot"/>
            <a:headEnd type="none" w="sm" len="sm"/>
            <a:tailEnd type="none" w="sm" len="sm"/>
          </a:ln>
        </p:spPr>
      </p:sp>
      <p:grpSp>
        <p:nvGrpSpPr>
          <p:cNvPr id="22" name="Group 22"/>
          <p:cNvGrpSpPr/>
          <p:nvPr/>
        </p:nvGrpSpPr>
        <p:grpSpPr>
          <a:xfrm>
            <a:off x="852293" y="1898450"/>
            <a:ext cx="2338341" cy="384316"/>
            <a:chOff x="0" y="0"/>
            <a:chExt cx="866052" cy="142339"/>
          </a:xfrm>
        </p:grpSpPr>
        <p:sp>
          <p:nvSpPr>
            <p:cNvPr id="23" name="Freeform 23"/>
            <p:cNvSpPr/>
            <p:nvPr/>
          </p:nvSpPr>
          <p:spPr>
            <a:xfrm>
              <a:off x="0" y="0"/>
              <a:ext cx="866052" cy="142339"/>
            </a:xfrm>
            <a:custGeom>
              <a:avLst/>
              <a:gdLst/>
              <a:ahLst/>
              <a:cxnLst/>
              <a:rect l="l" t="t" r="r" b="b"/>
              <a:pathLst>
                <a:path w="866052" h="142339">
                  <a:moveTo>
                    <a:pt x="71170" y="0"/>
                  </a:moveTo>
                  <a:lnTo>
                    <a:pt x="794882" y="0"/>
                  </a:lnTo>
                  <a:cubicBezTo>
                    <a:pt x="813758" y="0"/>
                    <a:pt x="831860" y="7498"/>
                    <a:pt x="845207" y="20845"/>
                  </a:cubicBezTo>
                  <a:cubicBezTo>
                    <a:pt x="858554" y="34192"/>
                    <a:pt x="866052" y="52294"/>
                    <a:pt x="866052" y="71170"/>
                  </a:cubicBezTo>
                  <a:lnTo>
                    <a:pt x="866052" y="71170"/>
                  </a:lnTo>
                  <a:cubicBezTo>
                    <a:pt x="866052" y="90045"/>
                    <a:pt x="858554" y="108147"/>
                    <a:pt x="845207" y="121494"/>
                  </a:cubicBezTo>
                  <a:cubicBezTo>
                    <a:pt x="831860" y="134841"/>
                    <a:pt x="813758" y="142339"/>
                    <a:pt x="794882" y="142339"/>
                  </a:cubicBezTo>
                  <a:lnTo>
                    <a:pt x="71170" y="142339"/>
                  </a:lnTo>
                  <a:cubicBezTo>
                    <a:pt x="52294" y="142339"/>
                    <a:pt x="34192" y="134841"/>
                    <a:pt x="20845" y="121494"/>
                  </a:cubicBezTo>
                  <a:cubicBezTo>
                    <a:pt x="7498" y="108147"/>
                    <a:pt x="0" y="90045"/>
                    <a:pt x="0" y="71170"/>
                  </a:cubicBezTo>
                  <a:lnTo>
                    <a:pt x="0" y="71170"/>
                  </a:lnTo>
                  <a:cubicBezTo>
                    <a:pt x="0" y="52294"/>
                    <a:pt x="7498" y="34192"/>
                    <a:pt x="20845" y="20845"/>
                  </a:cubicBezTo>
                  <a:cubicBezTo>
                    <a:pt x="34192" y="7498"/>
                    <a:pt x="52294" y="0"/>
                    <a:pt x="71170" y="0"/>
                  </a:cubicBezTo>
                  <a:close/>
                </a:path>
              </a:pathLst>
            </a:custGeom>
            <a:solidFill>
              <a:srgbClr val="1B87BE"/>
            </a:solidFill>
          </p:spPr>
        </p:sp>
        <p:sp>
          <p:nvSpPr>
            <p:cNvPr id="24" name="TextBox 24"/>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grpSp>
        <p:nvGrpSpPr>
          <p:cNvPr id="25" name="Group 25"/>
          <p:cNvGrpSpPr/>
          <p:nvPr/>
        </p:nvGrpSpPr>
        <p:grpSpPr>
          <a:xfrm>
            <a:off x="2852496" y="1976784"/>
            <a:ext cx="208597" cy="208597"/>
            <a:chOff x="0" y="0"/>
            <a:chExt cx="278130" cy="278130"/>
          </a:xfrm>
        </p:grpSpPr>
        <p:grpSp>
          <p:nvGrpSpPr>
            <p:cNvPr id="26" name="Group 26"/>
            <p:cNvGrpSpPr/>
            <p:nvPr/>
          </p:nvGrpSpPr>
          <p:grpSpPr>
            <a:xfrm>
              <a:off x="0" y="0"/>
              <a:ext cx="278130" cy="278130"/>
              <a:chOff x="0" y="0"/>
              <a:chExt cx="812800" cy="812800"/>
            </a:xfrm>
          </p:grpSpPr>
          <p:sp>
            <p:nvSpPr>
              <p:cNvPr id="27" name="Freeform 2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alpha val="55686"/>
                </a:srgbClr>
              </a:solidFill>
            </p:spPr>
          </p:sp>
          <p:sp>
            <p:nvSpPr>
              <p:cNvPr id="28" name="TextBox 28"/>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grpSp>
          <p:nvGrpSpPr>
            <p:cNvPr id="29" name="Group 29"/>
            <p:cNvGrpSpPr/>
            <p:nvPr/>
          </p:nvGrpSpPr>
          <p:grpSpPr>
            <a:xfrm>
              <a:off x="64217" y="64217"/>
              <a:ext cx="149696" cy="149696"/>
              <a:chOff x="0" y="0"/>
              <a:chExt cx="812800" cy="812800"/>
            </a:xfrm>
          </p:grpSpPr>
          <p:sp>
            <p:nvSpPr>
              <p:cNvPr id="30" name="Freeform 3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31" name="TextBox 31"/>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grpSp>
      <p:grpSp>
        <p:nvGrpSpPr>
          <p:cNvPr id="32" name="Group 32"/>
          <p:cNvGrpSpPr/>
          <p:nvPr/>
        </p:nvGrpSpPr>
        <p:grpSpPr>
          <a:xfrm>
            <a:off x="6851280" y="3025847"/>
            <a:ext cx="208597" cy="208597"/>
            <a:chOff x="0" y="0"/>
            <a:chExt cx="278130" cy="278130"/>
          </a:xfrm>
        </p:grpSpPr>
        <p:grpSp>
          <p:nvGrpSpPr>
            <p:cNvPr id="33" name="Group 33"/>
            <p:cNvGrpSpPr/>
            <p:nvPr/>
          </p:nvGrpSpPr>
          <p:grpSpPr>
            <a:xfrm>
              <a:off x="0" y="0"/>
              <a:ext cx="278130" cy="278130"/>
              <a:chOff x="0" y="0"/>
              <a:chExt cx="812800" cy="812800"/>
            </a:xfrm>
          </p:grpSpPr>
          <p:sp>
            <p:nvSpPr>
              <p:cNvPr id="34" name="Freeform 3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alpha val="55686"/>
                </a:srgbClr>
              </a:solidFill>
            </p:spPr>
          </p:sp>
          <p:sp>
            <p:nvSpPr>
              <p:cNvPr id="35" name="TextBox 35"/>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grpSp>
          <p:nvGrpSpPr>
            <p:cNvPr id="36" name="Group 36"/>
            <p:cNvGrpSpPr/>
            <p:nvPr/>
          </p:nvGrpSpPr>
          <p:grpSpPr>
            <a:xfrm>
              <a:off x="64217" y="64217"/>
              <a:ext cx="149696" cy="149696"/>
              <a:chOff x="0" y="0"/>
              <a:chExt cx="812800" cy="812800"/>
            </a:xfrm>
          </p:grpSpPr>
          <p:sp>
            <p:nvSpPr>
              <p:cNvPr id="37" name="Freeform 3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38" name="TextBox 38"/>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grpSp>
      <p:grpSp>
        <p:nvGrpSpPr>
          <p:cNvPr id="39" name="Group 39"/>
          <p:cNvGrpSpPr/>
          <p:nvPr/>
        </p:nvGrpSpPr>
        <p:grpSpPr>
          <a:xfrm rot="22079">
            <a:off x="2289371" y="5411799"/>
            <a:ext cx="2631657" cy="384316"/>
            <a:chOff x="0" y="0"/>
            <a:chExt cx="974688" cy="142339"/>
          </a:xfrm>
        </p:grpSpPr>
        <p:sp>
          <p:nvSpPr>
            <p:cNvPr id="40" name="Freeform 40"/>
            <p:cNvSpPr/>
            <p:nvPr/>
          </p:nvSpPr>
          <p:spPr>
            <a:xfrm>
              <a:off x="0" y="0"/>
              <a:ext cx="974688" cy="142339"/>
            </a:xfrm>
            <a:custGeom>
              <a:avLst/>
              <a:gdLst/>
              <a:ahLst/>
              <a:cxnLst/>
              <a:rect l="l" t="t" r="r" b="b"/>
              <a:pathLst>
                <a:path w="974688" h="142339">
                  <a:moveTo>
                    <a:pt x="71170" y="0"/>
                  </a:moveTo>
                  <a:lnTo>
                    <a:pt x="903518" y="0"/>
                  </a:lnTo>
                  <a:cubicBezTo>
                    <a:pt x="942824" y="0"/>
                    <a:pt x="974688" y="31864"/>
                    <a:pt x="974688" y="71170"/>
                  </a:cubicBezTo>
                  <a:lnTo>
                    <a:pt x="974688" y="71170"/>
                  </a:lnTo>
                  <a:cubicBezTo>
                    <a:pt x="974688" y="90045"/>
                    <a:pt x="967189" y="108147"/>
                    <a:pt x="953843" y="121494"/>
                  </a:cubicBezTo>
                  <a:cubicBezTo>
                    <a:pt x="940496" y="134841"/>
                    <a:pt x="922393" y="142339"/>
                    <a:pt x="903518" y="142339"/>
                  </a:cubicBezTo>
                  <a:lnTo>
                    <a:pt x="71170" y="142339"/>
                  </a:lnTo>
                  <a:cubicBezTo>
                    <a:pt x="52294" y="142339"/>
                    <a:pt x="34192" y="134841"/>
                    <a:pt x="20845" y="121494"/>
                  </a:cubicBezTo>
                  <a:cubicBezTo>
                    <a:pt x="7498" y="108147"/>
                    <a:pt x="0" y="90045"/>
                    <a:pt x="0" y="71170"/>
                  </a:cubicBezTo>
                  <a:lnTo>
                    <a:pt x="0" y="71170"/>
                  </a:lnTo>
                  <a:cubicBezTo>
                    <a:pt x="0" y="52294"/>
                    <a:pt x="7498" y="34192"/>
                    <a:pt x="20845" y="20845"/>
                  </a:cubicBezTo>
                  <a:cubicBezTo>
                    <a:pt x="34192" y="7498"/>
                    <a:pt x="52294" y="0"/>
                    <a:pt x="71170" y="0"/>
                  </a:cubicBezTo>
                  <a:close/>
                </a:path>
              </a:pathLst>
            </a:custGeom>
            <a:solidFill>
              <a:srgbClr val="41B8D5"/>
            </a:solidFill>
          </p:spPr>
        </p:sp>
        <p:sp>
          <p:nvSpPr>
            <p:cNvPr id="41" name="TextBox 41"/>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grpSp>
        <p:nvGrpSpPr>
          <p:cNvPr id="42" name="Group 42"/>
          <p:cNvGrpSpPr/>
          <p:nvPr/>
        </p:nvGrpSpPr>
        <p:grpSpPr>
          <a:xfrm>
            <a:off x="4569298" y="5498039"/>
            <a:ext cx="208597" cy="208597"/>
            <a:chOff x="0" y="0"/>
            <a:chExt cx="278130" cy="278130"/>
          </a:xfrm>
        </p:grpSpPr>
        <p:grpSp>
          <p:nvGrpSpPr>
            <p:cNvPr id="43" name="Group 43"/>
            <p:cNvGrpSpPr/>
            <p:nvPr/>
          </p:nvGrpSpPr>
          <p:grpSpPr>
            <a:xfrm>
              <a:off x="0" y="0"/>
              <a:ext cx="278130" cy="278130"/>
              <a:chOff x="0" y="0"/>
              <a:chExt cx="812800" cy="812800"/>
            </a:xfrm>
          </p:grpSpPr>
          <p:sp>
            <p:nvSpPr>
              <p:cNvPr id="44" name="Freeform 4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alpha val="55686"/>
                </a:srgbClr>
              </a:solidFill>
            </p:spPr>
          </p:sp>
          <p:sp>
            <p:nvSpPr>
              <p:cNvPr id="45" name="TextBox 45"/>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grpSp>
          <p:nvGrpSpPr>
            <p:cNvPr id="46" name="Group 46"/>
            <p:cNvGrpSpPr/>
            <p:nvPr/>
          </p:nvGrpSpPr>
          <p:grpSpPr>
            <a:xfrm>
              <a:off x="64217" y="64217"/>
              <a:ext cx="149696" cy="149696"/>
              <a:chOff x="0" y="0"/>
              <a:chExt cx="812800" cy="812800"/>
            </a:xfrm>
          </p:grpSpPr>
          <p:sp>
            <p:nvSpPr>
              <p:cNvPr id="47" name="Freeform 4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48" name="TextBox 48"/>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grpSp>
      <p:sp>
        <p:nvSpPr>
          <p:cNvPr id="49" name="TextBox 49"/>
          <p:cNvSpPr txBox="1"/>
          <p:nvPr/>
        </p:nvSpPr>
        <p:spPr>
          <a:xfrm>
            <a:off x="598992" y="743951"/>
            <a:ext cx="9174480" cy="1035412"/>
          </a:xfrm>
          <a:prstGeom prst="rect">
            <a:avLst/>
          </a:prstGeom>
        </p:spPr>
        <p:txBody>
          <a:bodyPr wrap="square" lIns="0" tIns="0" rIns="0" bIns="0" rtlCol="0" anchor="t">
            <a:spAutoFit/>
          </a:bodyPr>
          <a:lstStyle/>
          <a:p>
            <a:pPr>
              <a:lnSpc>
                <a:spcPts val="4095"/>
              </a:lnSpc>
            </a:pPr>
            <a:r>
              <a:rPr lang="en-US" sz="3200" dirty="0">
                <a:solidFill>
                  <a:srgbClr val="FFFFFF"/>
                </a:solidFill>
                <a:latin typeface="Arial Black" panose="020B0A04020102020204" pitchFamily="34" charset="0"/>
              </a:rPr>
              <a:t>Focus on Easy and Medium Questions</a:t>
            </a:r>
          </a:p>
          <a:p>
            <a:pPr algn="l">
              <a:lnSpc>
                <a:spcPts val="4095"/>
              </a:lnSpc>
            </a:pPr>
            <a:endParaRPr lang="en-US" sz="3413" dirty="0">
              <a:solidFill>
                <a:srgbClr val="FFFFFF"/>
              </a:solidFill>
              <a:latin typeface="Arial Black" panose="020B0A04020102020204" pitchFamily="34" charset="0"/>
            </a:endParaRPr>
          </a:p>
        </p:txBody>
      </p:sp>
      <p:sp>
        <p:nvSpPr>
          <p:cNvPr id="50" name="TextBox 50"/>
          <p:cNvSpPr txBox="1"/>
          <p:nvPr/>
        </p:nvSpPr>
        <p:spPr>
          <a:xfrm>
            <a:off x="6805268" y="2986426"/>
            <a:ext cx="2412580" cy="272639"/>
          </a:xfrm>
          <a:prstGeom prst="rect">
            <a:avLst/>
          </a:prstGeom>
        </p:spPr>
        <p:txBody>
          <a:bodyPr wrap="square" lIns="0" tIns="0" rIns="0" bIns="0" rtlCol="0" anchor="t">
            <a:spAutoFit/>
          </a:bodyPr>
          <a:lstStyle/>
          <a:p>
            <a:pPr algn="ctr">
              <a:lnSpc>
                <a:spcPts val="2169"/>
              </a:lnSpc>
              <a:spcBef>
                <a:spcPct val="0"/>
              </a:spcBef>
            </a:pPr>
            <a:r>
              <a:rPr lang="en-US" sz="1600" dirty="0">
                <a:solidFill>
                  <a:srgbClr val="FFFFFF"/>
                </a:solidFill>
                <a:latin typeface="Arial Black" panose="020B0A04020102020204" pitchFamily="34" charset="0"/>
              </a:rPr>
              <a:t>Easy Questions </a:t>
            </a:r>
          </a:p>
        </p:txBody>
      </p:sp>
      <p:sp>
        <p:nvSpPr>
          <p:cNvPr id="51" name="TextBox 51"/>
          <p:cNvSpPr txBox="1"/>
          <p:nvPr/>
        </p:nvSpPr>
        <p:spPr>
          <a:xfrm>
            <a:off x="529808" y="1946425"/>
            <a:ext cx="2668683" cy="272639"/>
          </a:xfrm>
          <a:prstGeom prst="rect">
            <a:avLst/>
          </a:prstGeom>
        </p:spPr>
        <p:txBody>
          <a:bodyPr wrap="square" lIns="0" tIns="0" rIns="0" bIns="0" rtlCol="0" anchor="t">
            <a:spAutoFit/>
          </a:bodyPr>
          <a:lstStyle/>
          <a:p>
            <a:pPr algn="ctr">
              <a:lnSpc>
                <a:spcPts val="2169"/>
              </a:lnSpc>
              <a:spcBef>
                <a:spcPct val="0"/>
              </a:spcBef>
            </a:pPr>
            <a:r>
              <a:rPr lang="en-US" sz="1600" dirty="0">
                <a:solidFill>
                  <a:srgbClr val="FFFFFF"/>
                </a:solidFill>
                <a:latin typeface="Arial Black" panose="020B0A04020102020204" pitchFamily="34" charset="0"/>
              </a:rPr>
              <a:t>Hard Questions </a:t>
            </a:r>
          </a:p>
        </p:txBody>
      </p:sp>
      <p:sp>
        <p:nvSpPr>
          <p:cNvPr id="52" name="TextBox 52"/>
          <p:cNvSpPr txBox="1"/>
          <p:nvPr/>
        </p:nvSpPr>
        <p:spPr>
          <a:xfrm>
            <a:off x="2064759" y="5470880"/>
            <a:ext cx="2842920" cy="272639"/>
          </a:xfrm>
          <a:prstGeom prst="rect">
            <a:avLst/>
          </a:prstGeom>
        </p:spPr>
        <p:txBody>
          <a:bodyPr wrap="square" lIns="0" tIns="0" rIns="0" bIns="0" rtlCol="0" anchor="t">
            <a:spAutoFit/>
          </a:bodyPr>
          <a:lstStyle/>
          <a:p>
            <a:pPr algn="ctr">
              <a:lnSpc>
                <a:spcPts val="2169"/>
              </a:lnSpc>
              <a:spcBef>
                <a:spcPct val="0"/>
              </a:spcBef>
            </a:pPr>
            <a:r>
              <a:rPr lang="en-US" sz="1600" dirty="0">
                <a:solidFill>
                  <a:srgbClr val="FFFFFF"/>
                </a:solidFill>
                <a:latin typeface="Arial Black" panose="020B0A04020102020204" pitchFamily="34" charset="0"/>
              </a:rPr>
              <a:t>Medium Questions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sp>
        <p:nvSpPr>
          <p:cNvPr id="7" name="Freeform 7"/>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grpSp>
        <p:nvGrpSpPr>
          <p:cNvPr id="8" name="Group 8"/>
          <p:cNvGrpSpPr/>
          <p:nvPr/>
        </p:nvGrpSpPr>
        <p:grpSpPr>
          <a:xfrm>
            <a:off x="-647805" y="497730"/>
            <a:ext cx="9591227" cy="771411"/>
            <a:chOff x="0" y="0"/>
            <a:chExt cx="3552306" cy="285708"/>
          </a:xfrm>
        </p:grpSpPr>
        <p:sp>
          <p:nvSpPr>
            <p:cNvPr id="9" name="Freeform 9"/>
            <p:cNvSpPr/>
            <p:nvPr/>
          </p:nvSpPr>
          <p:spPr>
            <a:xfrm>
              <a:off x="0" y="0"/>
              <a:ext cx="3552306" cy="285708"/>
            </a:xfrm>
            <a:custGeom>
              <a:avLst/>
              <a:gdLst/>
              <a:ahLst/>
              <a:cxnLst/>
              <a:rect l="l" t="t" r="r" b="b"/>
              <a:pathLst>
                <a:path w="3552306" h="285708">
                  <a:moveTo>
                    <a:pt x="29059" y="0"/>
                  </a:moveTo>
                  <a:lnTo>
                    <a:pt x="3523248" y="0"/>
                  </a:lnTo>
                  <a:cubicBezTo>
                    <a:pt x="3530955" y="0"/>
                    <a:pt x="3538346" y="3062"/>
                    <a:pt x="3543795" y="8511"/>
                  </a:cubicBezTo>
                  <a:cubicBezTo>
                    <a:pt x="3549245" y="13961"/>
                    <a:pt x="3552306" y="21352"/>
                    <a:pt x="3552306" y="29059"/>
                  </a:cubicBezTo>
                  <a:lnTo>
                    <a:pt x="3552306" y="256649"/>
                  </a:lnTo>
                  <a:cubicBezTo>
                    <a:pt x="3552306" y="264356"/>
                    <a:pt x="3549245" y="271747"/>
                    <a:pt x="3543795" y="277197"/>
                  </a:cubicBezTo>
                  <a:cubicBezTo>
                    <a:pt x="3538346" y="282646"/>
                    <a:pt x="3530955" y="285708"/>
                    <a:pt x="3523248" y="285708"/>
                  </a:cubicBezTo>
                  <a:lnTo>
                    <a:pt x="29059" y="285708"/>
                  </a:lnTo>
                  <a:cubicBezTo>
                    <a:pt x="21352" y="285708"/>
                    <a:pt x="13961" y="282646"/>
                    <a:pt x="8511" y="277197"/>
                  </a:cubicBezTo>
                  <a:cubicBezTo>
                    <a:pt x="3062" y="271747"/>
                    <a:pt x="0" y="264356"/>
                    <a:pt x="0" y="256649"/>
                  </a:cubicBezTo>
                  <a:lnTo>
                    <a:pt x="0" y="29059"/>
                  </a:lnTo>
                  <a:cubicBezTo>
                    <a:pt x="0" y="21352"/>
                    <a:pt x="3062" y="13961"/>
                    <a:pt x="8511" y="8511"/>
                  </a:cubicBezTo>
                  <a:cubicBezTo>
                    <a:pt x="13961" y="3062"/>
                    <a:pt x="21352" y="0"/>
                    <a:pt x="29059" y="0"/>
                  </a:cubicBezTo>
                  <a:close/>
                </a:path>
              </a:pathLst>
            </a:custGeom>
            <a:solidFill>
              <a:srgbClr val="8CB23A"/>
            </a:solidFill>
          </p:spPr>
        </p:sp>
        <p:sp>
          <p:nvSpPr>
            <p:cNvPr id="10" name="TextBox 10"/>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sp>
        <p:nvSpPr>
          <p:cNvPr id="11" name="TextBox 11"/>
          <p:cNvSpPr txBox="1"/>
          <p:nvPr/>
        </p:nvSpPr>
        <p:spPr>
          <a:xfrm>
            <a:off x="731520" y="633373"/>
            <a:ext cx="7765685" cy="509627"/>
          </a:xfrm>
          <a:prstGeom prst="rect">
            <a:avLst/>
          </a:prstGeom>
        </p:spPr>
        <p:txBody>
          <a:bodyPr lIns="0" tIns="0" rIns="0" bIns="0" rtlCol="0" anchor="t">
            <a:spAutoFit/>
          </a:bodyPr>
          <a:lstStyle/>
          <a:p>
            <a:pPr algn="l">
              <a:lnSpc>
                <a:spcPts val="4095"/>
              </a:lnSpc>
            </a:pPr>
            <a:r>
              <a:rPr lang="en-US" sz="3413" dirty="0">
                <a:solidFill>
                  <a:srgbClr val="FFFFFF"/>
                </a:solidFill>
                <a:latin typeface="Arial Black" panose="020B0A04020102020204" pitchFamily="34" charset="0"/>
              </a:rPr>
              <a:t>ACT® English Rules:</a:t>
            </a:r>
          </a:p>
        </p:txBody>
      </p:sp>
      <p:sp>
        <p:nvSpPr>
          <p:cNvPr id="12" name="TextBox 12"/>
          <p:cNvSpPr txBox="1"/>
          <p:nvPr/>
        </p:nvSpPr>
        <p:spPr>
          <a:xfrm>
            <a:off x="731520" y="1680497"/>
            <a:ext cx="8290560" cy="2970300"/>
          </a:xfrm>
          <a:prstGeom prst="rect">
            <a:avLst/>
          </a:prstGeom>
        </p:spPr>
        <p:txBody>
          <a:bodyPr lIns="0" tIns="0" rIns="0" bIns="0" rtlCol="0" anchor="t">
            <a:spAutoFit/>
          </a:bodyPr>
          <a:lstStyle/>
          <a:p>
            <a:pPr>
              <a:lnSpc>
                <a:spcPts val="3384"/>
              </a:lnSpc>
            </a:pPr>
            <a:r>
              <a:rPr lang="en-US" sz="2820" dirty="0">
                <a:solidFill>
                  <a:srgbClr val="FFFFFF"/>
                </a:solidFill>
                <a:latin typeface="Arial Black" panose="020B0A04020102020204" pitchFamily="34" charset="0"/>
              </a:rPr>
              <a:t>Parallel Structure</a:t>
            </a:r>
          </a:p>
          <a:p>
            <a:pPr>
              <a:lnSpc>
                <a:spcPts val="2459"/>
              </a:lnSpc>
            </a:pPr>
            <a:endParaRPr lang="en-US" sz="2820" dirty="0">
              <a:solidFill>
                <a:srgbClr val="FFFFFF"/>
              </a:solidFill>
              <a:latin typeface="Arial Black" panose="020B0A04020102020204" pitchFamily="34" charset="0"/>
            </a:endParaRPr>
          </a:p>
          <a:p>
            <a:pPr>
              <a:lnSpc>
                <a:spcPts val="2459"/>
              </a:lnSpc>
            </a:pPr>
            <a:r>
              <a:rPr lang="en-US" sz="2049" spc="-79" dirty="0">
                <a:solidFill>
                  <a:srgbClr val="FFFFFF"/>
                </a:solidFill>
                <a:latin typeface="Arial" panose="020B0604020202020204" pitchFamily="34" charset="0"/>
              </a:rPr>
              <a:t>Your verb tenses, voice, etc. need to be consistent.</a:t>
            </a:r>
          </a:p>
          <a:p>
            <a:pPr marL="1327516" lvl="3" indent="-331879">
              <a:lnSpc>
                <a:spcPts val="2459"/>
              </a:lnSpc>
              <a:buFont typeface="Arial"/>
              <a:buChar char="￭"/>
            </a:pPr>
            <a:r>
              <a:rPr lang="en-US" sz="2049" spc="-79" dirty="0">
                <a:solidFill>
                  <a:srgbClr val="FFFFFF"/>
                </a:solidFill>
                <a:latin typeface="Arial" panose="020B0604020202020204" pitchFamily="34" charset="0"/>
              </a:rPr>
              <a:t>Ex. “Last weekend in New Orleans, I listened to music, danced at a club, and drinking at a bar.”</a:t>
            </a:r>
          </a:p>
          <a:p>
            <a:pPr marL="1327516" lvl="3" indent="-331879">
              <a:lnSpc>
                <a:spcPts val="2459"/>
              </a:lnSpc>
              <a:buFont typeface="Arial"/>
              <a:buChar char="￭"/>
            </a:pPr>
            <a:r>
              <a:rPr lang="en-US" sz="2049" spc="-79" dirty="0">
                <a:solidFill>
                  <a:srgbClr val="FFFFFF"/>
                </a:solidFill>
                <a:latin typeface="Arial" panose="020B0604020202020204" pitchFamily="34" charset="0"/>
              </a:rPr>
              <a:t>Ex. “I went to Barbados last year. I had a lot of fun. I ate a lot of really good food. I went on a jeep tour around the island. I went on a cruise ship and he even went swimming in the ocean.”</a:t>
            </a:r>
          </a:p>
          <a:p>
            <a:pPr marL="1044660" lvl="3" indent="-261165">
              <a:lnSpc>
                <a:spcPts val="2459"/>
              </a:lnSpc>
            </a:pPr>
            <a:endParaRPr lang="en-US" sz="2049" spc="-79" dirty="0">
              <a:solidFill>
                <a:srgbClr val="FFFFFF"/>
              </a:solidFill>
              <a:latin typeface="Arial" panose="020B0604020202020204" pitchFamily="34"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sp>
        <p:nvSpPr>
          <p:cNvPr id="7" name="Freeform 7"/>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grpSp>
        <p:nvGrpSpPr>
          <p:cNvPr id="8" name="Group 8"/>
          <p:cNvGrpSpPr/>
          <p:nvPr/>
        </p:nvGrpSpPr>
        <p:grpSpPr>
          <a:xfrm>
            <a:off x="-647805" y="497730"/>
            <a:ext cx="9591227" cy="771411"/>
            <a:chOff x="0" y="0"/>
            <a:chExt cx="3552306" cy="285708"/>
          </a:xfrm>
        </p:grpSpPr>
        <p:sp>
          <p:nvSpPr>
            <p:cNvPr id="9" name="Freeform 9"/>
            <p:cNvSpPr/>
            <p:nvPr/>
          </p:nvSpPr>
          <p:spPr>
            <a:xfrm>
              <a:off x="0" y="0"/>
              <a:ext cx="3552306" cy="285708"/>
            </a:xfrm>
            <a:custGeom>
              <a:avLst/>
              <a:gdLst/>
              <a:ahLst/>
              <a:cxnLst/>
              <a:rect l="l" t="t" r="r" b="b"/>
              <a:pathLst>
                <a:path w="3552306" h="285708">
                  <a:moveTo>
                    <a:pt x="29059" y="0"/>
                  </a:moveTo>
                  <a:lnTo>
                    <a:pt x="3523248" y="0"/>
                  </a:lnTo>
                  <a:cubicBezTo>
                    <a:pt x="3530955" y="0"/>
                    <a:pt x="3538346" y="3062"/>
                    <a:pt x="3543795" y="8511"/>
                  </a:cubicBezTo>
                  <a:cubicBezTo>
                    <a:pt x="3549245" y="13961"/>
                    <a:pt x="3552306" y="21352"/>
                    <a:pt x="3552306" y="29059"/>
                  </a:cubicBezTo>
                  <a:lnTo>
                    <a:pt x="3552306" y="256649"/>
                  </a:lnTo>
                  <a:cubicBezTo>
                    <a:pt x="3552306" y="264356"/>
                    <a:pt x="3549245" y="271747"/>
                    <a:pt x="3543795" y="277197"/>
                  </a:cubicBezTo>
                  <a:cubicBezTo>
                    <a:pt x="3538346" y="282646"/>
                    <a:pt x="3530955" y="285708"/>
                    <a:pt x="3523248" y="285708"/>
                  </a:cubicBezTo>
                  <a:lnTo>
                    <a:pt x="29059" y="285708"/>
                  </a:lnTo>
                  <a:cubicBezTo>
                    <a:pt x="21352" y="285708"/>
                    <a:pt x="13961" y="282646"/>
                    <a:pt x="8511" y="277197"/>
                  </a:cubicBezTo>
                  <a:cubicBezTo>
                    <a:pt x="3062" y="271747"/>
                    <a:pt x="0" y="264356"/>
                    <a:pt x="0" y="256649"/>
                  </a:cubicBezTo>
                  <a:lnTo>
                    <a:pt x="0" y="29059"/>
                  </a:lnTo>
                  <a:cubicBezTo>
                    <a:pt x="0" y="21352"/>
                    <a:pt x="3062" y="13961"/>
                    <a:pt x="8511" y="8511"/>
                  </a:cubicBezTo>
                  <a:cubicBezTo>
                    <a:pt x="13961" y="3062"/>
                    <a:pt x="21352" y="0"/>
                    <a:pt x="29059" y="0"/>
                  </a:cubicBezTo>
                  <a:close/>
                </a:path>
              </a:pathLst>
            </a:custGeom>
            <a:solidFill>
              <a:srgbClr val="8CB23A"/>
            </a:solidFill>
          </p:spPr>
        </p:sp>
        <p:sp>
          <p:nvSpPr>
            <p:cNvPr id="10" name="TextBox 10"/>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sp>
        <p:nvSpPr>
          <p:cNvPr id="11" name="TextBox 11"/>
          <p:cNvSpPr txBox="1"/>
          <p:nvPr/>
        </p:nvSpPr>
        <p:spPr>
          <a:xfrm>
            <a:off x="731520" y="633373"/>
            <a:ext cx="7765685" cy="509627"/>
          </a:xfrm>
          <a:prstGeom prst="rect">
            <a:avLst/>
          </a:prstGeom>
        </p:spPr>
        <p:txBody>
          <a:bodyPr lIns="0" tIns="0" rIns="0" bIns="0" rtlCol="0" anchor="t">
            <a:spAutoFit/>
          </a:bodyPr>
          <a:lstStyle/>
          <a:p>
            <a:pPr algn="l">
              <a:lnSpc>
                <a:spcPts val="4095"/>
              </a:lnSpc>
            </a:pPr>
            <a:r>
              <a:rPr lang="en-US" sz="3413" dirty="0">
                <a:solidFill>
                  <a:srgbClr val="FFFFFF"/>
                </a:solidFill>
                <a:latin typeface="Arial Black" panose="020B0A04020102020204" pitchFamily="34" charset="0"/>
              </a:rPr>
              <a:t>ACT® English Rules:</a:t>
            </a:r>
          </a:p>
        </p:txBody>
      </p:sp>
      <p:sp>
        <p:nvSpPr>
          <p:cNvPr id="12" name="TextBox 12"/>
          <p:cNvSpPr txBox="1"/>
          <p:nvPr/>
        </p:nvSpPr>
        <p:spPr>
          <a:xfrm>
            <a:off x="731520" y="1680497"/>
            <a:ext cx="7765685" cy="2438400"/>
          </a:xfrm>
          <a:prstGeom prst="rect">
            <a:avLst/>
          </a:prstGeom>
        </p:spPr>
        <p:txBody>
          <a:bodyPr lIns="0" tIns="0" rIns="0" bIns="0" rtlCol="0" anchor="t">
            <a:spAutoFit/>
          </a:bodyPr>
          <a:lstStyle/>
          <a:p>
            <a:pPr>
              <a:lnSpc>
                <a:spcPts val="3384"/>
              </a:lnSpc>
            </a:pPr>
            <a:r>
              <a:rPr lang="en-US" sz="2820" dirty="0">
                <a:solidFill>
                  <a:srgbClr val="FFFFFF"/>
                </a:solidFill>
                <a:latin typeface="Arial Black" panose="020B0A04020102020204" pitchFamily="34" charset="0"/>
              </a:rPr>
              <a:t>Ambiguity</a:t>
            </a:r>
          </a:p>
          <a:p>
            <a:pPr>
              <a:lnSpc>
                <a:spcPts val="3384"/>
              </a:lnSpc>
            </a:pPr>
            <a:endParaRPr lang="en-US" sz="2820" dirty="0">
              <a:solidFill>
                <a:srgbClr val="FFFFFF"/>
              </a:solidFill>
              <a:latin typeface="Arial Black" panose="020B0A04020102020204" pitchFamily="34" charset="0"/>
            </a:endParaRPr>
          </a:p>
          <a:p>
            <a:pPr>
              <a:lnSpc>
                <a:spcPts val="2459"/>
              </a:lnSpc>
            </a:pPr>
            <a:r>
              <a:rPr lang="en-US" sz="2049" spc="-79" dirty="0">
                <a:solidFill>
                  <a:srgbClr val="FFFFFF"/>
                </a:solidFill>
                <a:latin typeface="Arial" panose="020B0604020202020204" pitchFamily="34" charset="0"/>
              </a:rPr>
              <a:t>You cannot use a pronoun in the place of a subject if it’s not clear what/whom you’re referring to. </a:t>
            </a:r>
          </a:p>
          <a:p>
            <a:pPr marL="1327516" lvl="3" indent="-331879">
              <a:lnSpc>
                <a:spcPts val="2459"/>
              </a:lnSpc>
              <a:buFont typeface="Arial"/>
              <a:buChar char="￭"/>
            </a:pPr>
            <a:r>
              <a:rPr lang="en-US" sz="2049" spc="-79" dirty="0">
                <a:solidFill>
                  <a:srgbClr val="FFFFFF"/>
                </a:solidFill>
                <a:latin typeface="Arial" panose="020B0604020202020204" pitchFamily="34" charset="0"/>
              </a:rPr>
              <a:t>Ex. “Susan and LaToya are going to her house after the workshop.”</a:t>
            </a:r>
          </a:p>
          <a:p>
            <a:pPr marL="1044660" lvl="3" indent="-261165">
              <a:lnSpc>
                <a:spcPts val="2459"/>
              </a:lnSpc>
            </a:pPr>
            <a:endParaRPr lang="en-US" sz="2049" spc="-79" dirty="0">
              <a:solidFill>
                <a:srgbClr val="FFFFFF"/>
              </a:solidFill>
              <a:latin typeface="Arial" panose="020B0604020202020204" pitchFamily="34"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8FBF26"/>
        </a:solidFill>
        <a:effectLst/>
      </p:bgPr>
    </p:bg>
    <p:spTree>
      <p:nvGrpSpPr>
        <p:cNvPr id="1" name=""/>
        <p:cNvGrpSpPr/>
        <p:nvPr/>
      </p:nvGrpSpPr>
      <p:grpSpPr>
        <a:xfrm>
          <a:off x="0" y="0"/>
          <a:ext cx="0" cy="0"/>
          <a:chOff x="0" y="0"/>
          <a:chExt cx="0" cy="0"/>
        </a:xfrm>
      </p:grpSpPr>
      <p:grpSp>
        <p:nvGrpSpPr>
          <p:cNvPr id="2" name="Group 2"/>
          <p:cNvGrpSpPr/>
          <p:nvPr/>
        </p:nvGrpSpPr>
        <p:grpSpPr>
          <a:xfrm>
            <a:off x="-1996677" y="-2086924"/>
            <a:ext cx="5817926" cy="6890152"/>
            <a:chOff x="0" y="0"/>
            <a:chExt cx="7757235" cy="9186869"/>
          </a:xfrm>
        </p:grpSpPr>
        <p:grpSp>
          <p:nvGrpSpPr>
            <p:cNvPr id="3" name="Group 3"/>
            <p:cNvGrpSpPr/>
            <p:nvPr/>
          </p:nvGrpSpPr>
          <p:grpSpPr>
            <a:xfrm rot="-2700000">
              <a:off x="1363649" y="1933696"/>
              <a:ext cx="6479935" cy="2439845"/>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alpha val="14902"/>
                </a:srgbClr>
              </a:solidFill>
            </p:spPr>
          </p:sp>
        </p:grpSp>
        <p:grpSp>
          <p:nvGrpSpPr>
            <p:cNvPr id="5" name="Group 5"/>
            <p:cNvGrpSpPr/>
            <p:nvPr/>
          </p:nvGrpSpPr>
          <p:grpSpPr>
            <a:xfrm rot="-2700000">
              <a:off x="-159593" y="4636502"/>
              <a:ext cx="6980076" cy="2439845"/>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CCCED2">
                  <a:alpha val="14902"/>
                </a:srgbClr>
              </a:solidFill>
            </p:spPr>
          </p:sp>
        </p:grpSp>
      </p:grpSp>
      <p:grpSp>
        <p:nvGrpSpPr>
          <p:cNvPr id="7" name="Group 7"/>
          <p:cNvGrpSpPr/>
          <p:nvPr/>
        </p:nvGrpSpPr>
        <p:grpSpPr>
          <a:xfrm>
            <a:off x="5430392" y="6102010"/>
            <a:ext cx="2048794" cy="2426380"/>
            <a:chOff x="0" y="0"/>
            <a:chExt cx="2731725" cy="3235173"/>
          </a:xfrm>
        </p:grpSpPr>
        <p:grpSp>
          <p:nvGrpSpPr>
            <p:cNvPr id="8" name="Group 8"/>
            <p:cNvGrpSpPr/>
            <p:nvPr/>
          </p:nvGrpSpPr>
          <p:grpSpPr>
            <a:xfrm rot="-2700000">
              <a:off x="480212" y="680955"/>
              <a:ext cx="2281921" cy="859196"/>
              <a:chOff x="0" y="0"/>
              <a:chExt cx="1079350" cy="406400"/>
            </a:xfrm>
          </p:grpSpPr>
          <p:sp>
            <p:nvSpPr>
              <p:cNvPr id="9" name="Freeform 9"/>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solidFill>
            </p:spPr>
          </p:sp>
        </p:grpSp>
        <p:grpSp>
          <p:nvGrpSpPr>
            <p:cNvPr id="10" name="Group 10"/>
            <p:cNvGrpSpPr/>
            <p:nvPr/>
          </p:nvGrpSpPr>
          <p:grpSpPr>
            <a:xfrm rot="-2700000">
              <a:off x="-56201" y="1632753"/>
              <a:ext cx="2458047" cy="859196"/>
              <a:chOff x="0" y="0"/>
              <a:chExt cx="1162657" cy="406400"/>
            </a:xfrm>
          </p:grpSpPr>
          <p:sp>
            <p:nvSpPr>
              <p:cNvPr id="11" name="Freeform 11"/>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FFFFFF"/>
              </a:solidFill>
            </p:spPr>
          </p:sp>
        </p:grpSp>
      </p:grpSp>
      <p:grpSp>
        <p:nvGrpSpPr>
          <p:cNvPr id="12" name="Group 12"/>
          <p:cNvGrpSpPr/>
          <p:nvPr/>
        </p:nvGrpSpPr>
        <p:grpSpPr>
          <a:xfrm>
            <a:off x="8304142" y="-188626"/>
            <a:ext cx="2031570" cy="2528771"/>
            <a:chOff x="0" y="0"/>
            <a:chExt cx="2708760" cy="3371695"/>
          </a:xfrm>
        </p:grpSpPr>
        <p:grpSp>
          <p:nvGrpSpPr>
            <p:cNvPr id="13" name="Group 13"/>
            <p:cNvGrpSpPr/>
            <p:nvPr/>
          </p:nvGrpSpPr>
          <p:grpSpPr>
            <a:xfrm rot="-2700000">
              <a:off x="16262" y="1527745"/>
              <a:ext cx="2552216" cy="1103159"/>
              <a:chOff x="0" y="0"/>
              <a:chExt cx="940228" cy="406400"/>
            </a:xfrm>
          </p:grpSpPr>
          <p:sp>
            <p:nvSpPr>
              <p:cNvPr id="14" name="Freeform 14"/>
              <p:cNvSpPr/>
              <p:nvPr/>
            </p:nvSpPr>
            <p:spPr>
              <a:xfrm>
                <a:off x="17780" y="22860"/>
                <a:ext cx="914828" cy="360680"/>
              </a:xfrm>
              <a:custGeom>
                <a:avLst/>
                <a:gdLst/>
                <a:ahLst/>
                <a:cxnLst/>
                <a:rect l="l" t="t" r="r" b="b"/>
                <a:pathLst>
                  <a:path w="914828" h="360680">
                    <a:moveTo>
                      <a:pt x="914828" y="180340"/>
                    </a:moveTo>
                    <a:cubicBezTo>
                      <a:pt x="914828" y="81280"/>
                      <a:pt x="834818"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FFFFFF"/>
              </a:solidFill>
            </p:spPr>
          </p:sp>
        </p:grpSp>
        <p:grpSp>
          <p:nvGrpSpPr>
            <p:cNvPr id="15" name="Group 15"/>
            <p:cNvGrpSpPr/>
            <p:nvPr/>
          </p:nvGrpSpPr>
          <p:grpSpPr>
            <a:xfrm rot="-2700000">
              <a:off x="313039" y="669232"/>
              <a:ext cx="2349818" cy="1103159"/>
              <a:chOff x="0" y="0"/>
              <a:chExt cx="865665" cy="406400"/>
            </a:xfrm>
          </p:grpSpPr>
          <p:sp>
            <p:nvSpPr>
              <p:cNvPr id="16" name="Freeform 16"/>
              <p:cNvSpPr/>
              <p:nvPr/>
            </p:nvSpPr>
            <p:spPr>
              <a:xfrm>
                <a:off x="17780" y="22860"/>
                <a:ext cx="840266" cy="360680"/>
              </a:xfrm>
              <a:custGeom>
                <a:avLst/>
                <a:gdLst/>
                <a:ahLst/>
                <a:cxnLst/>
                <a:rect l="l" t="t" r="r" b="b"/>
                <a:pathLst>
                  <a:path w="840266" h="360680">
                    <a:moveTo>
                      <a:pt x="840266" y="180340"/>
                    </a:moveTo>
                    <a:cubicBezTo>
                      <a:pt x="840266" y="81280"/>
                      <a:pt x="760256" y="0"/>
                      <a:pt x="659926"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5" y="279400"/>
                      <a:pt x="840265" y="180340"/>
                    </a:cubicBezTo>
                    <a:close/>
                  </a:path>
                </a:pathLst>
              </a:custGeom>
              <a:solidFill>
                <a:srgbClr val="1B87BE"/>
              </a:solidFill>
            </p:spPr>
          </p:sp>
        </p:grpSp>
      </p:grpSp>
      <p:sp>
        <p:nvSpPr>
          <p:cNvPr id="21" name="TextBox 21"/>
          <p:cNvSpPr txBox="1"/>
          <p:nvPr/>
        </p:nvSpPr>
        <p:spPr>
          <a:xfrm>
            <a:off x="1078973" y="2206385"/>
            <a:ext cx="6765330" cy="4667945"/>
          </a:xfrm>
          <a:prstGeom prst="rect">
            <a:avLst/>
          </a:prstGeom>
        </p:spPr>
        <p:txBody>
          <a:bodyPr lIns="0" tIns="0" rIns="0" bIns="0" rtlCol="0" anchor="t">
            <a:spAutoFit/>
          </a:bodyPr>
          <a:lstStyle/>
          <a:p>
            <a:pPr>
              <a:lnSpc>
                <a:spcPts val="2999"/>
              </a:lnSpc>
            </a:pPr>
            <a:r>
              <a:rPr lang="en-US" sz="2499" spc="-97" dirty="0">
                <a:solidFill>
                  <a:srgbClr val="FFFFFF"/>
                </a:solidFill>
                <a:latin typeface="Arial" panose="020B0604020202020204" pitchFamily="34" charset="0"/>
              </a:rPr>
              <a:t>The county cleared this path and paved it with packed gravel, so </a:t>
            </a:r>
            <a:r>
              <a:rPr lang="en-US" sz="2499" u="sng" spc="-97" dirty="0">
                <a:solidFill>
                  <a:srgbClr val="FFFFFF"/>
                </a:solidFill>
                <a:latin typeface="Arial" panose="020B0604020202020204" pitchFamily="34" charset="0"/>
              </a:rPr>
              <a:t>they</a:t>
            </a:r>
            <a:r>
              <a:rPr lang="en-US" sz="2499" spc="-97" dirty="0">
                <a:solidFill>
                  <a:srgbClr val="FFFFFF"/>
                </a:solidFill>
                <a:latin typeface="Arial" panose="020B0604020202020204" pitchFamily="34" charset="0"/>
              </a:rPr>
              <a:t> would have a peaceful place to hike and bike. </a:t>
            </a:r>
          </a:p>
          <a:p>
            <a:pPr>
              <a:lnSpc>
                <a:spcPts val="2999"/>
              </a:lnSpc>
            </a:pPr>
            <a:endParaRPr lang="en-US" sz="2499" spc="-97" dirty="0">
              <a:solidFill>
                <a:srgbClr val="FFFFFF"/>
              </a:solidFill>
              <a:latin typeface="Arial" panose="020B0604020202020204" pitchFamily="34" charset="0"/>
            </a:endParaRPr>
          </a:p>
          <a:p>
            <a:pPr>
              <a:lnSpc>
                <a:spcPts val="2999"/>
              </a:lnSpc>
            </a:pPr>
            <a:r>
              <a:rPr lang="en-US" sz="2499" spc="-97" dirty="0">
                <a:solidFill>
                  <a:srgbClr val="FFFFFF"/>
                </a:solidFill>
                <a:latin typeface="Arial" panose="020B0604020202020204" pitchFamily="34" charset="0"/>
              </a:rPr>
              <a:t>A. NO CHANGE</a:t>
            </a:r>
          </a:p>
          <a:p>
            <a:pPr>
              <a:lnSpc>
                <a:spcPts val="2999"/>
              </a:lnSpc>
            </a:pPr>
            <a:r>
              <a:rPr lang="en-US" sz="2499" spc="-97" dirty="0">
                <a:solidFill>
                  <a:srgbClr val="FFFFFF"/>
                </a:solidFill>
                <a:latin typeface="Arial" panose="020B0604020202020204" pitchFamily="34" charset="0"/>
              </a:rPr>
              <a:t>B. knowing they</a:t>
            </a:r>
          </a:p>
          <a:p>
            <a:pPr>
              <a:lnSpc>
                <a:spcPts val="2999"/>
              </a:lnSpc>
            </a:pPr>
            <a:r>
              <a:rPr lang="en-US" sz="2499" spc="-97" dirty="0">
                <a:solidFill>
                  <a:srgbClr val="FFFFFF"/>
                </a:solidFill>
                <a:latin typeface="Arial" panose="020B0604020202020204" pitchFamily="34" charset="0"/>
              </a:rPr>
              <a:t>C. that they</a:t>
            </a:r>
          </a:p>
          <a:p>
            <a:pPr>
              <a:lnSpc>
                <a:spcPts val="2999"/>
              </a:lnSpc>
            </a:pPr>
            <a:r>
              <a:rPr lang="en-US" sz="2499" spc="-97" dirty="0">
                <a:solidFill>
                  <a:srgbClr val="FFFFFF"/>
                </a:solidFill>
                <a:latin typeface="Arial" panose="020B0604020202020204" pitchFamily="34" charset="0"/>
              </a:rPr>
              <a:t>D. people </a:t>
            </a:r>
          </a:p>
          <a:p>
            <a:pPr>
              <a:lnSpc>
                <a:spcPts val="2999"/>
              </a:lnSpc>
            </a:pPr>
            <a:endParaRPr lang="en-US" sz="2499" spc="-97" dirty="0">
              <a:solidFill>
                <a:srgbClr val="FFFFFF"/>
              </a:solidFill>
              <a:latin typeface="Arial" panose="020B0604020202020204" pitchFamily="34" charset="0"/>
            </a:endParaRPr>
          </a:p>
          <a:p>
            <a:pPr>
              <a:lnSpc>
                <a:spcPts val="2999"/>
              </a:lnSpc>
            </a:pPr>
            <a:endParaRPr lang="en-US" sz="2499" spc="-97" dirty="0">
              <a:solidFill>
                <a:srgbClr val="FFFFFF"/>
              </a:solidFill>
              <a:latin typeface="Arial" panose="020B0604020202020204" pitchFamily="34" charset="0"/>
            </a:endParaRPr>
          </a:p>
          <a:p>
            <a:pPr>
              <a:lnSpc>
                <a:spcPts val="1802"/>
              </a:lnSpc>
            </a:pPr>
            <a:endParaRPr lang="en-US" sz="2499" spc="-97" dirty="0">
              <a:solidFill>
                <a:srgbClr val="FFFFFF"/>
              </a:solidFill>
              <a:latin typeface="Arial" panose="020B0604020202020204" pitchFamily="34" charset="0"/>
            </a:endParaRPr>
          </a:p>
          <a:p>
            <a:pPr>
              <a:lnSpc>
                <a:spcPts val="2253"/>
              </a:lnSpc>
            </a:pPr>
            <a:endParaRPr lang="en-US" sz="2499" spc="-97" dirty="0">
              <a:solidFill>
                <a:srgbClr val="FFFFFF"/>
              </a:solidFill>
              <a:latin typeface="Arial" panose="020B0604020202020204" pitchFamily="34" charset="0"/>
            </a:endParaRPr>
          </a:p>
          <a:p>
            <a:pPr algn="l">
              <a:lnSpc>
                <a:spcPts val="2253"/>
              </a:lnSpc>
            </a:pPr>
            <a:endParaRPr lang="en-US" sz="2499" spc="-97" dirty="0">
              <a:solidFill>
                <a:srgbClr val="FFFFFF"/>
              </a:solidFill>
              <a:latin typeface="Arial" panose="020B0604020202020204" pitchFamily="34" charset="0"/>
            </a:endParaRPr>
          </a:p>
        </p:txBody>
      </p:sp>
      <p:sp>
        <p:nvSpPr>
          <p:cNvPr id="22" name="Freeform 22"/>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sp>
        <p:nvSpPr>
          <p:cNvPr id="23" name="Freeform 18">
            <a:extLst>
              <a:ext uri="{FF2B5EF4-FFF2-40B4-BE49-F238E27FC236}">
                <a16:creationId xmlns:a16="http://schemas.microsoft.com/office/drawing/2014/main" id="{9B3C9FB4-4D51-B3E7-67ED-B29EC952CAB7}"/>
              </a:ext>
            </a:extLst>
          </p:cNvPr>
          <p:cNvSpPr/>
          <p:nvPr/>
        </p:nvSpPr>
        <p:spPr>
          <a:xfrm>
            <a:off x="745768" y="877911"/>
            <a:ext cx="3516568" cy="960431"/>
          </a:xfrm>
          <a:custGeom>
            <a:avLst/>
            <a:gdLst/>
            <a:ahLst/>
            <a:cxnLst/>
            <a:rect l="l" t="t" r="r" b="b"/>
            <a:pathLst>
              <a:path w="4688758" h="1280575">
                <a:moveTo>
                  <a:pt x="0" y="0"/>
                </a:moveTo>
                <a:lnTo>
                  <a:pt x="4688759" y="0"/>
                </a:lnTo>
                <a:lnTo>
                  <a:pt x="4688759" y="1280575"/>
                </a:lnTo>
                <a:lnTo>
                  <a:pt x="0" y="1280575"/>
                </a:lnTo>
                <a:close/>
              </a:path>
            </a:pathLst>
          </a:custGeom>
          <a:solidFill>
            <a:srgbClr val="FFFFFF"/>
          </a:solidFill>
          <a:ln w="31750">
            <a:solidFill>
              <a:schemeClr val="accent1"/>
            </a:solidFill>
          </a:ln>
        </p:spPr>
      </p:sp>
      <p:sp>
        <p:nvSpPr>
          <p:cNvPr id="24" name="TextBox 20">
            <a:extLst>
              <a:ext uri="{FF2B5EF4-FFF2-40B4-BE49-F238E27FC236}">
                <a16:creationId xmlns:a16="http://schemas.microsoft.com/office/drawing/2014/main" id="{CDA7A899-34DB-2989-574E-91A954582294}"/>
              </a:ext>
            </a:extLst>
          </p:cNvPr>
          <p:cNvSpPr txBox="1"/>
          <p:nvPr/>
        </p:nvSpPr>
        <p:spPr>
          <a:xfrm>
            <a:off x="821386" y="982448"/>
            <a:ext cx="3365332" cy="935683"/>
          </a:xfrm>
          <a:prstGeom prst="rect">
            <a:avLst/>
          </a:prstGeom>
        </p:spPr>
        <p:txBody>
          <a:bodyPr lIns="50800" tIns="50800" rIns="50800" bIns="50800" rtlCol="0" anchor="t"/>
          <a:lstStyle/>
          <a:p>
            <a:pPr algn="ctr">
              <a:lnSpc>
                <a:spcPts val="5759"/>
              </a:lnSpc>
            </a:pPr>
            <a:r>
              <a:rPr lang="en-US" sz="4800" dirty="0">
                <a:solidFill>
                  <a:srgbClr val="1B87BE"/>
                </a:solidFill>
                <a:latin typeface="Arial Black" panose="020B0A04020102020204" pitchFamily="34" charset="0"/>
              </a:rPr>
              <a:t>EXAMPLE</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sp>
        <p:nvSpPr>
          <p:cNvPr id="7" name="Freeform 7"/>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grpSp>
        <p:nvGrpSpPr>
          <p:cNvPr id="8" name="Group 8"/>
          <p:cNvGrpSpPr/>
          <p:nvPr/>
        </p:nvGrpSpPr>
        <p:grpSpPr>
          <a:xfrm>
            <a:off x="-647805" y="497730"/>
            <a:ext cx="9591227" cy="771411"/>
            <a:chOff x="0" y="0"/>
            <a:chExt cx="3552306" cy="285708"/>
          </a:xfrm>
        </p:grpSpPr>
        <p:sp>
          <p:nvSpPr>
            <p:cNvPr id="9" name="Freeform 9"/>
            <p:cNvSpPr/>
            <p:nvPr/>
          </p:nvSpPr>
          <p:spPr>
            <a:xfrm>
              <a:off x="0" y="0"/>
              <a:ext cx="3552306" cy="285708"/>
            </a:xfrm>
            <a:custGeom>
              <a:avLst/>
              <a:gdLst/>
              <a:ahLst/>
              <a:cxnLst/>
              <a:rect l="l" t="t" r="r" b="b"/>
              <a:pathLst>
                <a:path w="3552306" h="285708">
                  <a:moveTo>
                    <a:pt x="29059" y="0"/>
                  </a:moveTo>
                  <a:lnTo>
                    <a:pt x="3523248" y="0"/>
                  </a:lnTo>
                  <a:cubicBezTo>
                    <a:pt x="3530955" y="0"/>
                    <a:pt x="3538346" y="3062"/>
                    <a:pt x="3543795" y="8511"/>
                  </a:cubicBezTo>
                  <a:cubicBezTo>
                    <a:pt x="3549245" y="13961"/>
                    <a:pt x="3552306" y="21352"/>
                    <a:pt x="3552306" y="29059"/>
                  </a:cubicBezTo>
                  <a:lnTo>
                    <a:pt x="3552306" y="256649"/>
                  </a:lnTo>
                  <a:cubicBezTo>
                    <a:pt x="3552306" y="264356"/>
                    <a:pt x="3549245" y="271747"/>
                    <a:pt x="3543795" y="277197"/>
                  </a:cubicBezTo>
                  <a:cubicBezTo>
                    <a:pt x="3538346" y="282646"/>
                    <a:pt x="3530955" y="285708"/>
                    <a:pt x="3523248" y="285708"/>
                  </a:cubicBezTo>
                  <a:lnTo>
                    <a:pt x="29059" y="285708"/>
                  </a:lnTo>
                  <a:cubicBezTo>
                    <a:pt x="21352" y="285708"/>
                    <a:pt x="13961" y="282646"/>
                    <a:pt x="8511" y="277197"/>
                  </a:cubicBezTo>
                  <a:cubicBezTo>
                    <a:pt x="3062" y="271747"/>
                    <a:pt x="0" y="264356"/>
                    <a:pt x="0" y="256649"/>
                  </a:cubicBezTo>
                  <a:lnTo>
                    <a:pt x="0" y="29059"/>
                  </a:lnTo>
                  <a:cubicBezTo>
                    <a:pt x="0" y="21352"/>
                    <a:pt x="3062" y="13961"/>
                    <a:pt x="8511" y="8511"/>
                  </a:cubicBezTo>
                  <a:cubicBezTo>
                    <a:pt x="13961" y="3062"/>
                    <a:pt x="21352" y="0"/>
                    <a:pt x="29059" y="0"/>
                  </a:cubicBezTo>
                  <a:close/>
                </a:path>
              </a:pathLst>
            </a:custGeom>
            <a:solidFill>
              <a:srgbClr val="8CB23A"/>
            </a:solidFill>
          </p:spPr>
        </p:sp>
        <p:sp>
          <p:nvSpPr>
            <p:cNvPr id="10" name="TextBox 10"/>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sp>
        <p:nvSpPr>
          <p:cNvPr id="11" name="TextBox 11"/>
          <p:cNvSpPr txBox="1"/>
          <p:nvPr/>
        </p:nvSpPr>
        <p:spPr>
          <a:xfrm>
            <a:off x="731520" y="633373"/>
            <a:ext cx="7765685" cy="509627"/>
          </a:xfrm>
          <a:prstGeom prst="rect">
            <a:avLst/>
          </a:prstGeom>
        </p:spPr>
        <p:txBody>
          <a:bodyPr lIns="0" tIns="0" rIns="0" bIns="0" rtlCol="0" anchor="t">
            <a:spAutoFit/>
          </a:bodyPr>
          <a:lstStyle/>
          <a:p>
            <a:pPr algn="l">
              <a:lnSpc>
                <a:spcPts val="4095"/>
              </a:lnSpc>
            </a:pPr>
            <a:r>
              <a:rPr lang="en-US" sz="3413" dirty="0">
                <a:solidFill>
                  <a:srgbClr val="FFFFFF"/>
                </a:solidFill>
                <a:latin typeface="Arial Black" panose="020B0A04020102020204" pitchFamily="34" charset="0"/>
              </a:rPr>
              <a:t>ACT® English Rules:</a:t>
            </a:r>
          </a:p>
        </p:txBody>
      </p:sp>
      <p:sp>
        <p:nvSpPr>
          <p:cNvPr id="12" name="TextBox 12"/>
          <p:cNvSpPr txBox="1"/>
          <p:nvPr/>
        </p:nvSpPr>
        <p:spPr>
          <a:xfrm>
            <a:off x="731520" y="1680497"/>
            <a:ext cx="7765685" cy="2775247"/>
          </a:xfrm>
          <a:prstGeom prst="rect">
            <a:avLst/>
          </a:prstGeom>
        </p:spPr>
        <p:txBody>
          <a:bodyPr lIns="0" tIns="0" rIns="0" bIns="0" rtlCol="0" anchor="t">
            <a:spAutoFit/>
          </a:bodyPr>
          <a:lstStyle/>
          <a:p>
            <a:pPr>
              <a:lnSpc>
                <a:spcPts val="3384"/>
              </a:lnSpc>
            </a:pPr>
            <a:r>
              <a:rPr lang="en-US" sz="2820" dirty="0">
                <a:solidFill>
                  <a:srgbClr val="FFFFFF"/>
                </a:solidFill>
                <a:latin typeface="Arial Black" panose="020B0A04020102020204" pitchFamily="34" charset="0"/>
              </a:rPr>
              <a:t>Redundancy</a:t>
            </a:r>
          </a:p>
          <a:p>
            <a:pPr>
              <a:lnSpc>
                <a:spcPts val="3384"/>
              </a:lnSpc>
            </a:pPr>
            <a:endParaRPr lang="en-US" sz="2820" dirty="0">
              <a:solidFill>
                <a:srgbClr val="FFFFFF"/>
              </a:solidFill>
              <a:latin typeface="Arial Black" panose="020B0A04020102020204" pitchFamily="34" charset="0"/>
            </a:endParaRPr>
          </a:p>
          <a:p>
            <a:pPr>
              <a:lnSpc>
                <a:spcPts val="2459"/>
              </a:lnSpc>
            </a:pPr>
            <a:r>
              <a:rPr lang="en-US" sz="2049" spc="-79" dirty="0">
                <a:solidFill>
                  <a:srgbClr val="FFFFFF"/>
                </a:solidFill>
                <a:latin typeface="Arial" panose="020B0604020202020204" pitchFamily="34" charset="0"/>
              </a:rPr>
              <a:t>Redundancy is when you’re repeating yourself unnecessarily.</a:t>
            </a:r>
          </a:p>
          <a:p>
            <a:pPr marL="1327516" lvl="3" indent="-331879">
              <a:lnSpc>
                <a:spcPts val="2459"/>
              </a:lnSpc>
              <a:buFont typeface="Arial"/>
              <a:buChar char="￭"/>
            </a:pPr>
            <a:r>
              <a:rPr lang="en-US" sz="2049" spc="-79" dirty="0">
                <a:solidFill>
                  <a:srgbClr val="FFFFFF"/>
                </a:solidFill>
                <a:latin typeface="Arial" panose="020B0604020202020204" pitchFamily="34" charset="0"/>
              </a:rPr>
              <a:t>Ex. “My legs are sore because I’ve been jumping up and down all day.”</a:t>
            </a:r>
          </a:p>
          <a:p>
            <a:pPr marL="1327516" lvl="3" indent="-331879">
              <a:lnSpc>
                <a:spcPts val="2459"/>
              </a:lnSpc>
              <a:buFont typeface="Arial"/>
              <a:buChar char="￭"/>
            </a:pPr>
            <a:r>
              <a:rPr lang="en-US" sz="2049" spc="-79" dirty="0">
                <a:solidFill>
                  <a:srgbClr val="FFFFFF"/>
                </a:solidFill>
                <a:latin typeface="Arial" panose="020B0604020202020204" pitchFamily="34" charset="0"/>
              </a:rPr>
              <a:t>Ex. “I was zig-zagging from left to right.”</a:t>
            </a:r>
          </a:p>
          <a:p>
            <a:pPr marL="1327516" lvl="3" indent="-331879">
              <a:lnSpc>
                <a:spcPts val="2459"/>
              </a:lnSpc>
              <a:buFont typeface="Arial"/>
              <a:buChar char="￭"/>
            </a:pPr>
            <a:r>
              <a:rPr lang="en-US" sz="2049" spc="-79" dirty="0">
                <a:solidFill>
                  <a:srgbClr val="FFFFFF"/>
                </a:solidFill>
                <a:latin typeface="Arial" panose="020B0604020202020204" pitchFamily="34" charset="0"/>
              </a:rPr>
              <a:t>Ex. “I’m going to kill him to death.”</a:t>
            </a:r>
          </a:p>
          <a:p>
            <a:pPr marL="1044660" lvl="3" indent="-261165">
              <a:lnSpc>
                <a:spcPts val="2459"/>
              </a:lnSpc>
            </a:pPr>
            <a:endParaRPr lang="en-US" sz="2049" spc="-79" dirty="0">
              <a:solidFill>
                <a:srgbClr val="FFFFFF"/>
              </a:solidFill>
              <a:latin typeface="Arial" panose="020B0604020202020204" pitchFamily="34"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sp>
        <p:nvSpPr>
          <p:cNvPr id="7" name="Freeform 7"/>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grpSp>
        <p:nvGrpSpPr>
          <p:cNvPr id="8" name="Group 8"/>
          <p:cNvGrpSpPr/>
          <p:nvPr/>
        </p:nvGrpSpPr>
        <p:grpSpPr>
          <a:xfrm>
            <a:off x="-647805" y="497730"/>
            <a:ext cx="9591227" cy="771411"/>
            <a:chOff x="0" y="0"/>
            <a:chExt cx="3552306" cy="285708"/>
          </a:xfrm>
        </p:grpSpPr>
        <p:sp>
          <p:nvSpPr>
            <p:cNvPr id="9" name="Freeform 9"/>
            <p:cNvSpPr/>
            <p:nvPr/>
          </p:nvSpPr>
          <p:spPr>
            <a:xfrm>
              <a:off x="0" y="0"/>
              <a:ext cx="3552306" cy="285708"/>
            </a:xfrm>
            <a:custGeom>
              <a:avLst/>
              <a:gdLst/>
              <a:ahLst/>
              <a:cxnLst/>
              <a:rect l="l" t="t" r="r" b="b"/>
              <a:pathLst>
                <a:path w="3552306" h="285708">
                  <a:moveTo>
                    <a:pt x="29059" y="0"/>
                  </a:moveTo>
                  <a:lnTo>
                    <a:pt x="3523248" y="0"/>
                  </a:lnTo>
                  <a:cubicBezTo>
                    <a:pt x="3530955" y="0"/>
                    <a:pt x="3538346" y="3062"/>
                    <a:pt x="3543795" y="8511"/>
                  </a:cubicBezTo>
                  <a:cubicBezTo>
                    <a:pt x="3549245" y="13961"/>
                    <a:pt x="3552306" y="21352"/>
                    <a:pt x="3552306" y="29059"/>
                  </a:cubicBezTo>
                  <a:lnTo>
                    <a:pt x="3552306" y="256649"/>
                  </a:lnTo>
                  <a:cubicBezTo>
                    <a:pt x="3552306" y="264356"/>
                    <a:pt x="3549245" y="271747"/>
                    <a:pt x="3543795" y="277197"/>
                  </a:cubicBezTo>
                  <a:cubicBezTo>
                    <a:pt x="3538346" y="282646"/>
                    <a:pt x="3530955" y="285708"/>
                    <a:pt x="3523248" y="285708"/>
                  </a:cubicBezTo>
                  <a:lnTo>
                    <a:pt x="29059" y="285708"/>
                  </a:lnTo>
                  <a:cubicBezTo>
                    <a:pt x="21352" y="285708"/>
                    <a:pt x="13961" y="282646"/>
                    <a:pt x="8511" y="277197"/>
                  </a:cubicBezTo>
                  <a:cubicBezTo>
                    <a:pt x="3062" y="271747"/>
                    <a:pt x="0" y="264356"/>
                    <a:pt x="0" y="256649"/>
                  </a:cubicBezTo>
                  <a:lnTo>
                    <a:pt x="0" y="29059"/>
                  </a:lnTo>
                  <a:cubicBezTo>
                    <a:pt x="0" y="21352"/>
                    <a:pt x="3062" y="13961"/>
                    <a:pt x="8511" y="8511"/>
                  </a:cubicBezTo>
                  <a:cubicBezTo>
                    <a:pt x="13961" y="3062"/>
                    <a:pt x="21352" y="0"/>
                    <a:pt x="29059" y="0"/>
                  </a:cubicBezTo>
                  <a:close/>
                </a:path>
              </a:pathLst>
            </a:custGeom>
            <a:solidFill>
              <a:srgbClr val="8CB23A"/>
            </a:solidFill>
          </p:spPr>
        </p:sp>
        <p:sp>
          <p:nvSpPr>
            <p:cNvPr id="10" name="TextBox 10"/>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sp>
        <p:nvSpPr>
          <p:cNvPr id="11" name="TextBox 11"/>
          <p:cNvSpPr txBox="1"/>
          <p:nvPr/>
        </p:nvSpPr>
        <p:spPr>
          <a:xfrm>
            <a:off x="731520" y="633373"/>
            <a:ext cx="7765685" cy="509627"/>
          </a:xfrm>
          <a:prstGeom prst="rect">
            <a:avLst/>
          </a:prstGeom>
        </p:spPr>
        <p:txBody>
          <a:bodyPr lIns="0" tIns="0" rIns="0" bIns="0" rtlCol="0" anchor="t">
            <a:spAutoFit/>
          </a:bodyPr>
          <a:lstStyle/>
          <a:p>
            <a:pPr algn="l">
              <a:lnSpc>
                <a:spcPts val="4095"/>
              </a:lnSpc>
            </a:pPr>
            <a:r>
              <a:rPr lang="en-US" sz="3413" dirty="0">
                <a:solidFill>
                  <a:srgbClr val="FFFFFF"/>
                </a:solidFill>
                <a:latin typeface="Arial Black" panose="020B0A04020102020204" pitchFamily="34" charset="0"/>
              </a:rPr>
              <a:t>ACT® English Rules:</a:t>
            </a:r>
          </a:p>
        </p:txBody>
      </p:sp>
      <p:sp>
        <p:nvSpPr>
          <p:cNvPr id="12" name="TextBox 12"/>
          <p:cNvSpPr txBox="1"/>
          <p:nvPr/>
        </p:nvSpPr>
        <p:spPr>
          <a:xfrm>
            <a:off x="731520" y="1680497"/>
            <a:ext cx="7765685" cy="1828800"/>
          </a:xfrm>
          <a:prstGeom prst="rect">
            <a:avLst/>
          </a:prstGeom>
        </p:spPr>
        <p:txBody>
          <a:bodyPr lIns="0" tIns="0" rIns="0" bIns="0" rtlCol="0" anchor="t">
            <a:spAutoFit/>
          </a:bodyPr>
          <a:lstStyle/>
          <a:p>
            <a:pPr>
              <a:lnSpc>
                <a:spcPts val="3384"/>
              </a:lnSpc>
            </a:pPr>
            <a:r>
              <a:rPr lang="en-US" sz="2820" dirty="0">
                <a:solidFill>
                  <a:srgbClr val="FFFFFF"/>
                </a:solidFill>
                <a:latin typeface="Arial Black" panose="020B0A04020102020204" pitchFamily="34" charset="0"/>
              </a:rPr>
              <a:t>Run-on Sentences</a:t>
            </a:r>
          </a:p>
          <a:p>
            <a:pPr>
              <a:lnSpc>
                <a:spcPts val="3384"/>
              </a:lnSpc>
            </a:pPr>
            <a:endParaRPr lang="en-US" sz="2820" dirty="0">
              <a:solidFill>
                <a:srgbClr val="FFFFFF"/>
              </a:solidFill>
              <a:latin typeface="Arial Black" panose="020B0A04020102020204" pitchFamily="34" charset="0"/>
            </a:endParaRPr>
          </a:p>
          <a:p>
            <a:pPr>
              <a:lnSpc>
                <a:spcPts val="2459"/>
              </a:lnSpc>
            </a:pPr>
            <a:r>
              <a:rPr lang="en-US" sz="2049" spc="-79" dirty="0">
                <a:solidFill>
                  <a:srgbClr val="FFFFFF"/>
                </a:solidFill>
                <a:latin typeface="Arial" panose="020B0604020202020204" pitchFamily="34" charset="0"/>
              </a:rPr>
              <a:t>There should be a pause but there’s not one.</a:t>
            </a:r>
          </a:p>
          <a:p>
            <a:pPr marL="1327516" lvl="3" indent="-331879">
              <a:lnSpc>
                <a:spcPts val="2459"/>
              </a:lnSpc>
              <a:buFont typeface="Arial"/>
              <a:buChar char="￭"/>
            </a:pPr>
            <a:r>
              <a:rPr lang="en-US" sz="2049" spc="-79" dirty="0">
                <a:solidFill>
                  <a:srgbClr val="FFFFFF"/>
                </a:solidFill>
                <a:latin typeface="Arial" panose="020B0604020202020204" pitchFamily="34" charset="0"/>
              </a:rPr>
              <a:t>Ex. “I can’t stand that girl she gets on my nerves.”</a:t>
            </a:r>
          </a:p>
          <a:p>
            <a:pPr marL="1044660" lvl="3" indent="-261165">
              <a:lnSpc>
                <a:spcPts val="2459"/>
              </a:lnSpc>
            </a:pPr>
            <a:endParaRPr lang="en-US" sz="2049" spc="-79" dirty="0">
              <a:solidFill>
                <a:srgbClr val="FFFFFF"/>
              </a:solidFill>
              <a:latin typeface="Arial" panose="020B0604020202020204" pitchFamily="34"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8FBF26"/>
        </a:solidFill>
        <a:effectLst/>
      </p:bgPr>
    </p:bg>
    <p:spTree>
      <p:nvGrpSpPr>
        <p:cNvPr id="1" name=""/>
        <p:cNvGrpSpPr/>
        <p:nvPr/>
      </p:nvGrpSpPr>
      <p:grpSpPr>
        <a:xfrm>
          <a:off x="0" y="0"/>
          <a:ext cx="0" cy="0"/>
          <a:chOff x="0" y="0"/>
          <a:chExt cx="0" cy="0"/>
        </a:xfrm>
      </p:grpSpPr>
      <p:grpSp>
        <p:nvGrpSpPr>
          <p:cNvPr id="2" name="Group 2"/>
          <p:cNvGrpSpPr/>
          <p:nvPr/>
        </p:nvGrpSpPr>
        <p:grpSpPr>
          <a:xfrm>
            <a:off x="-1996677" y="-2086924"/>
            <a:ext cx="5817926" cy="6890152"/>
            <a:chOff x="0" y="0"/>
            <a:chExt cx="7757235" cy="9186869"/>
          </a:xfrm>
        </p:grpSpPr>
        <p:grpSp>
          <p:nvGrpSpPr>
            <p:cNvPr id="3" name="Group 3"/>
            <p:cNvGrpSpPr/>
            <p:nvPr/>
          </p:nvGrpSpPr>
          <p:grpSpPr>
            <a:xfrm rot="-2700000">
              <a:off x="1363649" y="1933696"/>
              <a:ext cx="6479935" cy="2439845"/>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alpha val="14902"/>
                </a:srgbClr>
              </a:solidFill>
            </p:spPr>
          </p:sp>
        </p:grpSp>
        <p:grpSp>
          <p:nvGrpSpPr>
            <p:cNvPr id="5" name="Group 5"/>
            <p:cNvGrpSpPr/>
            <p:nvPr/>
          </p:nvGrpSpPr>
          <p:grpSpPr>
            <a:xfrm rot="-2700000">
              <a:off x="-159593" y="4636502"/>
              <a:ext cx="6980076" cy="2439845"/>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CCCED2">
                  <a:alpha val="14902"/>
                </a:srgbClr>
              </a:solidFill>
            </p:spPr>
          </p:sp>
        </p:grpSp>
      </p:grpSp>
      <p:grpSp>
        <p:nvGrpSpPr>
          <p:cNvPr id="7" name="Group 7"/>
          <p:cNvGrpSpPr/>
          <p:nvPr/>
        </p:nvGrpSpPr>
        <p:grpSpPr>
          <a:xfrm>
            <a:off x="5430392" y="6102010"/>
            <a:ext cx="2048794" cy="2426380"/>
            <a:chOff x="0" y="0"/>
            <a:chExt cx="2731725" cy="3235173"/>
          </a:xfrm>
        </p:grpSpPr>
        <p:grpSp>
          <p:nvGrpSpPr>
            <p:cNvPr id="8" name="Group 8"/>
            <p:cNvGrpSpPr/>
            <p:nvPr/>
          </p:nvGrpSpPr>
          <p:grpSpPr>
            <a:xfrm rot="-2700000">
              <a:off x="480212" y="680955"/>
              <a:ext cx="2281921" cy="859196"/>
              <a:chOff x="0" y="0"/>
              <a:chExt cx="1079350" cy="406400"/>
            </a:xfrm>
          </p:grpSpPr>
          <p:sp>
            <p:nvSpPr>
              <p:cNvPr id="9" name="Freeform 9"/>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solidFill>
            </p:spPr>
          </p:sp>
        </p:grpSp>
        <p:grpSp>
          <p:nvGrpSpPr>
            <p:cNvPr id="10" name="Group 10"/>
            <p:cNvGrpSpPr/>
            <p:nvPr/>
          </p:nvGrpSpPr>
          <p:grpSpPr>
            <a:xfrm rot="-2700000">
              <a:off x="-56201" y="1632753"/>
              <a:ext cx="2458047" cy="859196"/>
              <a:chOff x="0" y="0"/>
              <a:chExt cx="1162657" cy="406400"/>
            </a:xfrm>
          </p:grpSpPr>
          <p:sp>
            <p:nvSpPr>
              <p:cNvPr id="11" name="Freeform 11"/>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FFFFFF"/>
              </a:solidFill>
            </p:spPr>
          </p:sp>
        </p:grpSp>
      </p:grpSp>
      <p:grpSp>
        <p:nvGrpSpPr>
          <p:cNvPr id="12" name="Group 12"/>
          <p:cNvGrpSpPr/>
          <p:nvPr/>
        </p:nvGrpSpPr>
        <p:grpSpPr>
          <a:xfrm>
            <a:off x="8304142" y="-188626"/>
            <a:ext cx="2031570" cy="2528771"/>
            <a:chOff x="0" y="0"/>
            <a:chExt cx="2708760" cy="3371695"/>
          </a:xfrm>
        </p:grpSpPr>
        <p:grpSp>
          <p:nvGrpSpPr>
            <p:cNvPr id="13" name="Group 13"/>
            <p:cNvGrpSpPr/>
            <p:nvPr/>
          </p:nvGrpSpPr>
          <p:grpSpPr>
            <a:xfrm rot="-2700000">
              <a:off x="16262" y="1527745"/>
              <a:ext cx="2552216" cy="1103159"/>
              <a:chOff x="0" y="0"/>
              <a:chExt cx="940228" cy="406400"/>
            </a:xfrm>
          </p:grpSpPr>
          <p:sp>
            <p:nvSpPr>
              <p:cNvPr id="14" name="Freeform 14"/>
              <p:cNvSpPr/>
              <p:nvPr/>
            </p:nvSpPr>
            <p:spPr>
              <a:xfrm>
                <a:off x="17780" y="22860"/>
                <a:ext cx="914828" cy="360680"/>
              </a:xfrm>
              <a:custGeom>
                <a:avLst/>
                <a:gdLst/>
                <a:ahLst/>
                <a:cxnLst/>
                <a:rect l="l" t="t" r="r" b="b"/>
                <a:pathLst>
                  <a:path w="914828" h="360680">
                    <a:moveTo>
                      <a:pt x="914828" y="180340"/>
                    </a:moveTo>
                    <a:cubicBezTo>
                      <a:pt x="914828" y="81280"/>
                      <a:pt x="834818"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FFFFFF"/>
              </a:solidFill>
            </p:spPr>
          </p:sp>
        </p:grpSp>
        <p:grpSp>
          <p:nvGrpSpPr>
            <p:cNvPr id="15" name="Group 15"/>
            <p:cNvGrpSpPr/>
            <p:nvPr/>
          </p:nvGrpSpPr>
          <p:grpSpPr>
            <a:xfrm rot="-2700000">
              <a:off x="313039" y="669232"/>
              <a:ext cx="2349818" cy="1103159"/>
              <a:chOff x="0" y="0"/>
              <a:chExt cx="865665" cy="406400"/>
            </a:xfrm>
          </p:grpSpPr>
          <p:sp>
            <p:nvSpPr>
              <p:cNvPr id="16" name="Freeform 16"/>
              <p:cNvSpPr/>
              <p:nvPr/>
            </p:nvSpPr>
            <p:spPr>
              <a:xfrm>
                <a:off x="17780" y="22860"/>
                <a:ext cx="840266" cy="360680"/>
              </a:xfrm>
              <a:custGeom>
                <a:avLst/>
                <a:gdLst/>
                <a:ahLst/>
                <a:cxnLst/>
                <a:rect l="l" t="t" r="r" b="b"/>
                <a:pathLst>
                  <a:path w="840266" h="360680">
                    <a:moveTo>
                      <a:pt x="840266" y="180340"/>
                    </a:moveTo>
                    <a:cubicBezTo>
                      <a:pt x="840266" y="81280"/>
                      <a:pt x="760256" y="0"/>
                      <a:pt x="659926"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5" y="279400"/>
                      <a:pt x="840265" y="180340"/>
                    </a:cubicBezTo>
                    <a:close/>
                  </a:path>
                </a:pathLst>
              </a:custGeom>
              <a:solidFill>
                <a:srgbClr val="1B87BE"/>
              </a:solidFill>
            </p:spPr>
          </p:sp>
        </p:grpSp>
      </p:grpSp>
      <p:sp>
        <p:nvSpPr>
          <p:cNvPr id="21" name="TextBox 21"/>
          <p:cNvSpPr txBox="1"/>
          <p:nvPr/>
        </p:nvSpPr>
        <p:spPr>
          <a:xfrm>
            <a:off x="1078973" y="2206385"/>
            <a:ext cx="6765330" cy="4667945"/>
          </a:xfrm>
          <a:prstGeom prst="rect">
            <a:avLst/>
          </a:prstGeom>
        </p:spPr>
        <p:txBody>
          <a:bodyPr lIns="0" tIns="0" rIns="0" bIns="0" rtlCol="0" anchor="t">
            <a:spAutoFit/>
          </a:bodyPr>
          <a:lstStyle/>
          <a:p>
            <a:pPr>
              <a:lnSpc>
                <a:spcPts val="2999"/>
              </a:lnSpc>
            </a:pPr>
            <a:r>
              <a:rPr lang="en-US" sz="2499" spc="-97" dirty="0">
                <a:solidFill>
                  <a:srgbClr val="FFFFFF"/>
                </a:solidFill>
                <a:latin typeface="Arial" panose="020B0604020202020204" pitchFamily="34" charset="0"/>
              </a:rPr>
              <a:t>At 2 p.m., on October 27, 1904; thousands of New York City residents poured into the streets of Manhattan.</a:t>
            </a:r>
          </a:p>
          <a:p>
            <a:pPr>
              <a:lnSpc>
                <a:spcPts val="2999"/>
              </a:lnSpc>
            </a:pPr>
            <a:endParaRPr lang="en-US" sz="2499" spc="-97" dirty="0">
              <a:solidFill>
                <a:srgbClr val="FFFFFF"/>
              </a:solidFill>
              <a:latin typeface="Arial" panose="020B0604020202020204" pitchFamily="34" charset="0"/>
            </a:endParaRPr>
          </a:p>
          <a:p>
            <a:pPr>
              <a:lnSpc>
                <a:spcPts val="2999"/>
              </a:lnSpc>
            </a:pPr>
            <a:r>
              <a:rPr lang="en-US" sz="2499" spc="-97" dirty="0">
                <a:solidFill>
                  <a:srgbClr val="FFFFFF"/>
                </a:solidFill>
                <a:latin typeface="Arial" panose="020B0604020202020204" pitchFamily="34" charset="0"/>
              </a:rPr>
              <a:t>F. NO CHANGE</a:t>
            </a:r>
          </a:p>
          <a:p>
            <a:pPr>
              <a:lnSpc>
                <a:spcPts val="2999"/>
              </a:lnSpc>
            </a:pPr>
            <a:r>
              <a:rPr lang="en-US" sz="2499" spc="-97" dirty="0">
                <a:solidFill>
                  <a:srgbClr val="FFFFFF"/>
                </a:solidFill>
                <a:latin typeface="Arial" panose="020B0604020202020204" pitchFamily="34" charset="0"/>
              </a:rPr>
              <a:t>G. 2 p.m. on October 27, 1904, thousands</a:t>
            </a:r>
          </a:p>
          <a:p>
            <a:pPr>
              <a:lnSpc>
                <a:spcPts val="2999"/>
              </a:lnSpc>
            </a:pPr>
            <a:r>
              <a:rPr lang="en-US" sz="2499" spc="-97" dirty="0">
                <a:solidFill>
                  <a:srgbClr val="FFFFFF"/>
                </a:solidFill>
                <a:latin typeface="Arial" panose="020B0604020202020204" pitchFamily="34" charset="0"/>
              </a:rPr>
              <a:t>H. 2 p.m., on October 27, 1904; thousands</a:t>
            </a:r>
          </a:p>
          <a:p>
            <a:pPr>
              <a:lnSpc>
                <a:spcPts val="2999"/>
              </a:lnSpc>
            </a:pPr>
            <a:r>
              <a:rPr lang="en-US" sz="2499" spc="-97" dirty="0">
                <a:solidFill>
                  <a:srgbClr val="FFFFFF"/>
                </a:solidFill>
                <a:latin typeface="Arial" panose="020B0604020202020204" pitchFamily="34" charset="0"/>
              </a:rPr>
              <a:t>J. 2 p.m. on October 27, 1904, thousands,</a:t>
            </a:r>
          </a:p>
          <a:p>
            <a:pPr>
              <a:lnSpc>
                <a:spcPts val="2999"/>
              </a:lnSpc>
            </a:pPr>
            <a:endParaRPr lang="en-US" sz="2499" spc="-97" dirty="0">
              <a:solidFill>
                <a:srgbClr val="FFFFFF"/>
              </a:solidFill>
              <a:latin typeface="Arial" panose="020B0604020202020204" pitchFamily="34" charset="0"/>
            </a:endParaRPr>
          </a:p>
          <a:p>
            <a:pPr>
              <a:lnSpc>
                <a:spcPts val="2999"/>
              </a:lnSpc>
            </a:pPr>
            <a:endParaRPr lang="en-US" sz="2499" spc="-97" dirty="0">
              <a:solidFill>
                <a:srgbClr val="FFFFFF"/>
              </a:solidFill>
              <a:latin typeface="Arial" panose="020B0604020202020204" pitchFamily="34" charset="0"/>
            </a:endParaRPr>
          </a:p>
          <a:p>
            <a:pPr>
              <a:lnSpc>
                <a:spcPts val="1802"/>
              </a:lnSpc>
            </a:pPr>
            <a:endParaRPr lang="en-US" sz="2499" spc="-97" dirty="0">
              <a:solidFill>
                <a:srgbClr val="FFFFFF"/>
              </a:solidFill>
              <a:latin typeface="Arial" panose="020B0604020202020204" pitchFamily="34" charset="0"/>
            </a:endParaRPr>
          </a:p>
          <a:p>
            <a:pPr>
              <a:lnSpc>
                <a:spcPts val="2253"/>
              </a:lnSpc>
            </a:pPr>
            <a:endParaRPr lang="en-US" sz="2499" spc="-97" dirty="0">
              <a:solidFill>
                <a:srgbClr val="FFFFFF"/>
              </a:solidFill>
              <a:latin typeface="Arial" panose="020B0604020202020204" pitchFamily="34" charset="0"/>
            </a:endParaRPr>
          </a:p>
          <a:p>
            <a:pPr algn="l">
              <a:lnSpc>
                <a:spcPts val="2253"/>
              </a:lnSpc>
            </a:pPr>
            <a:endParaRPr lang="en-US" sz="2499" spc="-97" dirty="0">
              <a:solidFill>
                <a:srgbClr val="FFFFFF"/>
              </a:solidFill>
              <a:latin typeface="Arial" panose="020B0604020202020204" pitchFamily="34" charset="0"/>
            </a:endParaRPr>
          </a:p>
        </p:txBody>
      </p:sp>
      <p:sp>
        <p:nvSpPr>
          <p:cNvPr id="22" name="Freeform 22"/>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sp>
        <p:nvSpPr>
          <p:cNvPr id="23" name="Freeform 18">
            <a:extLst>
              <a:ext uri="{FF2B5EF4-FFF2-40B4-BE49-F238E27FC236}">
                <a16:creationId xmlns:a16="http://schemas.microsoft.com/office/drawing/2014/main" id="{5A9AC8DE-ADB2-B6E9-0329-A7031160EDD3}"/>
              </a:ext>
            </a:extLst>
          </p:cNvPr>
          <p:cNvSpPr/>
          <p:nvPr/>
        </p:nvSpPr>
        <p:spPr>
          <a:xfrm>
            <a:off x="745768" y="877911"/>
            <a:ext cx="3516568" cy="960431"/>
          </a:xfrm>
          <a:custGeom>
            <a:avLst/>
            <a:gdLst/>
            <a:ahLst/>
            <a:cxnLst/>
            <a:rect l="l" t="t" r="r" b="b"/>
            <a:pathLst>
              <a:path w="4688758" h="1280575">
                <a:moveTo>
                  <a:pt x="0" y="0"/>
                </a:moveTo>
                <a:lnTo>
                  <a:pt x="4688759" y="0"/>
                </a:lnTo>
                <a:lnTo>
                  <a:pt x="4688759" y="1280575"/>
                </a:lnTo>
                <a:lnTo>
                  <a:pt x="0" y="1280575"/>
                </a:lnTo>
                <a:close/>
              </a:path>
            </a:pathLst>
          </a:custGeom>
          <a:solidFill>
            <a:srgbClr val="FFFFFF"/>
          </a:solidFill>
          <a:ln w="31750">
            <a:solidFill>
              <a:schemeClr val="accent1"/>
            </a:solidFill>
          </a:ln>
        </p:spPr>
      </p:sp>
      <p:sp>
        <p:nvSpPr>
          <p:cNvPr id="24" name="TextBox 20">
            <a:extLst>
              <a:ext uri="{FF2B5EF4-FFF2-40B4-BE49-F238E27FC236}">
                <a16:creationId xmlns:a16="http://schemas.microsoft.com/office/drawing/2014/main" id="{F3537533-4931-4C1E-2192-314911EC8CFD}"/>
              </a:ext>
            </a:extLst>
          </p:cNvPr>
          <p:cNvSpPr txBox="1"/>
          <p:nvPr/>
        </p:nvSpPr>
        <p:spPr>
          <a:xfrm>
            <a:off x="821386" y="982448"/>
            <a:ext cx="3365332" cy="935683"/>
          </a:xfrm>
          <a:prstGeom prst="rect">
            <a:avLst/>
          </a:prstGeom>
        </p:spPr>
        <p:txBody>
          <a:bodyPr lIns="50800" tIns="50800" rIns="50800" bIns="50800" rtlCol="0" anchor="t"/>
          <a:lstStyle/>
          <a:p>
            <a:pPr algn="ctr">
              <a:lnSpc>
                <a:spcPts val="5759"/>
              </a:lnSpc>
            </a:pPr>
            <a:r>
              <a:rPr lang="en-US" sz="4800" dirty="0">
                <a:solidFill>
                  <a:srgbClr val="1B87BE"/>
                </a:solidFill>
                <a:latin typeface="Arial Black" panose="020B0A04020102020204" pitchFamily="34" charset="0"/>
              </a:rPr>
              <a:t>EXAMPLE</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8FBF26"/>
        </a:solidFill>
        <a:effectLst/>
      </p:bgPr>
    </p:bg>
    <p:spTree>
      <p:nvGrpSpPr>
        <p:cNvPr id="1" name=""/>
        <p:cNvGrpSpPr/>
        <p:nvPr/>
      </p:nvGrpSpPr>
      <p:grpSpPr>
        <a:xfrm>
          <a:off x="0" y="0"/>
          <a:ext cx="0" cy="0"/>
          <a:chOff x="0" y="0"/>
          <a:chExt cx="0" cy="0"/>
        </a:xfrm>
      </p:grpSpPr>
      <p:grpSp>
        <p:nvGrpSpPr>
          <p:cNvPr id="2" name="Group 2"/>
          <p:cNvGrpSpPr/>
          <p:nvPr/>
        </p:nvGrpSpPr>
        <p:grpSpPr>
          <a:xfrm>
            <a:off x="-1996677" y="-2086924"/>
            <a:ext cx="5817926" cy="6890152"/>
            <a:chOff x="0" y="0"/>
            <a:chExt cx="7757235" cy="9186869"/>
          </a:xfrm>
        </p:grpSpPr>
        <p:grpSp>
          <p:nvGrpSpPr>
            <p:cNvPr id="3" name="Group 3"/>
            <p:cNvGrpSpPr/>
            <p:nvPr/>
          </p:nvGrpSpPr>
          <p:grpSpPr>
            <a:xfrm rot="-2700000">
              <a:off x="1363649" y="1933696"/>
              <a:ext cx="6479935" cy="2439845"/>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alpha val="14902"/>
                </a:srgbClr>
              </a:solidFill>
            </p:spPr>
          </p:sp>
        </p:grpSp>
        <p:grpSp>
          <p:nvGrpSpPr>
            <p:cNvPr id="5" name="Group 5"/>
            <p:cNvGrpSpPr/>
            <p:nvPr/>
          </p:nvGrpSpPr>
          <p:grpSpPr>
            <a:xfrm rot="-2700000">
              <a:off x="-159593" y="4636502"/>
              <a:ext cx="6980076" cy="2439845"/>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CCCED2">
                  <a:alpha val="14902"/>
                </a:srgbClr>
              </a:solidFill>
            </p:spPr>
          </p:sp>
        </p:grpSp>
      </p:grpSp>
      <p:grpSp>
        <p:nvGrpSpPr>
          <p:cNvPr id="7" name="Group 7"/>
          <p:cNvGrpSpPr/>
          <p:nvPr/>
        </p:nvGrpSpPr>
        <p:grpSpPr>
          <a:xfrm>
            <a:off x="5430392" y="6102010"/>
            <a:ext cx="2048794" cy="2426380"/>
            <a:chOff x="0" y="0"/>
            <a:chExt cx="2731725" cy="3235173"/>
          </a:xfrm>
        </p:grpSpPr>
        <p:grpSp>
          <p:nvGrpSpPr>
            <p:cNvPr id="8" name="Group 8"/>
            <p:cNvGrpSpPr/>
            <p:nvPr/>
          </p:nvGrpSpPr>
          <p:grpSpPr>
            <a:xfrm rot="-2700000">
              <a:off x="480212" y="680955"/>
              <a:ext cx="2281921" cy="859196"/>
              <a:chOff x="0" y="0"/>
              <a:chExt cx="1079350" cy="406400"/>
            </a:xfrm>
          </p:grpSpPr>
          <p:sp>
            <p:nvSpPr>
              <p:cNvPr id="9" name="Freeform 9"/>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1B87BE"/>
              </a:solidFill>
            </p:spPr>
          </p:sp>
        </p:grpSp>
        <p:grpSp>
          <p:nvGrpSpPr>
            <p:cNvPr id="10" name="Group 10"/>
            <p:cNvGrpSpPr/>
            <p:nvPr/>
          </p:nvGrpSpPr>
          <p:grpSpPr>
            <a:xfrm rot="-2700000">
              <a:off x="-56201" y="1632753"/>
              <a:ext cx="2458047" cy="859196"/>
              <a:chOff x="0" y="0"/>
              <a:chExt cx="1162657" cy="406400"/>
            </a:xfrm>
          </p:grpSpPr>
          <p:sp>
            <p:nvSpPr>
              <p:cNvPr id="11" name="Freeform 11"/>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FFFFFF"/>
              </a:solidFill>
            </p:spPr>
          </p:sp>
        </p:grpSp>
      </p:grpSp>
      <p:grpSp>
        <p:nvGrpSpPr>
          <p:cNvPr id="12" name="Group 12"/>
          <p:cNvGrpSpPr/>
          <p:nvPr/>
        </p:nvGrpSpPr>
        <p:grpSpPr>
          <a:xfrm>
            <a:off x="8304142" y="-188626"/>
            <a:ext cx="2031570" cy="2528771"/>
            <a:chOff x="0" y="0"/>
            <a:chExt cx="2708760" cy="3371695"/>
          </a:xfrm>
        </p:grpSpPr>
        <p:grpSp>
          <p:nvGrpSpPr>
            <p:cNvPr id="13" name="Group 13"/>
            <p:cNvGrpSpPr/>
            <p:nvPr/>
          </p:nvGrpSpPr>
          <p:grpSpPr>
            <a:xfrm rot="-2700000">
              <a:off x="16262" y="1527745"/>
              <a:ext cx="2552216" cy="1103159"/>
              <a:chOff x="0" y="0"/>
              <a:chExt cx="940228" cy="406400"/>
            </a:xfrm>
          </p:grpSpPr>
          <p:sp>
            <p:nvSpPr>
              <p:cNvPr id="14" name="Freeform 14"/>
              <p:cNvSpPr/>
              <p:nvPr/>
            </p:nvSpPr>
            <p:spPr>
              <a:xfrm>
                <a:off x="17780" y="22860"/>
                <a:ext cx="914828" cy="360680"/>
              </a:xfrm>
              <a:custGeom>
                <a:avLst/>
                <a:gdLst/>
                <a:ahLst/>
                <a:cxnLst/>
                <a:rect l="l" t="t" r="r" b="b"/>
                <a:pathLst>
                  <a:path w="914828" h="360680">
                    <a:moveTo>
                      <a:pt x="914828" y="180340"/>
                    </a:moveTo>
                    <a:cubicBezTo>
                      <a:pt x="914828" y="81280"/>
                      <a:pt x="834818"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FFFFFF"/>
              </a:solidFill>
            </p:spPr>
          </p:sp>
        </p:grpSp>
        <p:grpSp>
          <p:nvGrpSpPr>
            <p:cNvPr id="15" name="Group 15"/>
            <p:cNvGrpSpPr/>
            <p:nvPr/>
          </p:nvGrpSpPr>
          <p:grpSpPr>
            <a:xfrm rot="-2700000">
              <a:off x="313039" y="669232"/>
              <a:ext cx="2349818" cy="1103159"/>
              <a:chOff x="0" y="0"/>
              <a:chExt cx="865665" cy="406400"/>
            </a:xfrm>
          </p:grpSpPr>
          <p:sp>
            <p:nvSpPr>
              <p:cNvPr id="16" name="Freeform 16"/>
              <p:cNvSpPr/>
              <p:nvPr/>
            </p:nvSpPr>
            <p:spPr>
              <a:xfrm>
                <a:off x="17780" y="22860"/>
                <a:ext cx="840266" cy="360680"/>
              </a:xfrm>
              <a:custGeom>
                <a:avLst/>
                <a:gdLst/>
                <a:ahLst/>
                <a:cxnLst/>
                <a:rect l="l" t="t" r="r" b="b"/>
                <a:pathLst>
                  <a:path w="840266" h="360680">
                    <a:moveTo>
                      <a:pt x="840266" y="180340"/>
                    </a:moveTo>
                    <a:cubicBezTo>
                      <a:pt x="840266" y="81280"/>
                      <a:pt x="760256" y="0"/>
                      <a:pt x="659926"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5" y="279400"/>
                      <a:pt x="840265" y="180340"/>
                    </a:cubicBezTo>
                    <a:close/>
                  </a:path>
                </a:pathLst>
              </a:custGeom>
              <a:solidFill>
                <a:srgbClr val="1B87BE"/>
              </a:solidFill>
            </p:spPr>
          </p:sp>
        </p:grpSp>
      </p:grpSp>
      <p:sp>
        <p:nvSpPr>
          <p:cNvPr id="21" name="TextBox 21"/>
          <p:cNvSpPr txBox="1"/>
          <p:nvPr/>
        </p:nvSpPr>
        <p:spPr>
          <a:xfrm>
            <a:off x="1078973" y="2206385"/>
            <a:ext cx="7126632" cy="3898503"/>
          </a:xfrm>
          <a:prstGeom prst="rect">
            <a:avLst/>
          </a:prstGeom>
        </p:spPr>
        <p:txBody>
          <a:bodyPr lIns="0" tIns="0" rIns="0" bIns="0" rtlCol="0" anchor="t">
            <a:spAutoFit/>
          </a:bodyPr>
          <a:lstStyle/>
          <a:p>
            <a:pPr>
              <a:lnSpc>
                <a:spcPts val="2999"/>
              </a:lnSpc>
            </a:pPr>
            <a:r>
              <a:rPr lang="en-US" sz="2499" spc="-97" dirty="0">
                <a:solidFill>
                  <a:srgbClr val="FFFFFF"/>
                </a:solidFill>
                <a:latin typeface="Arial" panose="020B0604020202020204" pitchFamily="34" charset="0"/>
              </a:rPr>
              <a:t>The few times that I’ve helped a friend with yard work </a:t>
            </a:r>
            <a:r>
              <a:rPr lang="en-US" sz="2499" u="sng" spc="-97" dirty="0">
                <a:solidFill>
                  <a:srgbClr val="FFFFFF"/>
                </a:solidFill>
                <a:latin typeface="Arial" panose="020B0604020202020204" pitchFamily="34" charset="0"/>
              </a:rPr>
              <a:t>has given</a:t>
            </a:r>
            <a:r>
              <a:rPr lang="en-US" sz="2499" spc="-97" dirty="0">
                <a:solidFill>
                  <a:srgbClr val="FFFFFF"/>
                </a:solidFill>
                <a:latin typeface="Arial" panose="020B0604020202020204" pitchFamily="34" charset="0"/>
              </a:rPr>
              <a:t> me the joy of touching the soil with an open palm, of patting down the berm around a newly transplanted sapling. </a:t>
            </a:r>
          </a:p>
          <a:p>
            <a:pPr marL="719666" lvl="2">
              <a:lnSpc>
                <a:spcPts val="2999"/>
              </a:lnSpc>
            </a:pPr>
            <a:endParaRPr lang="en-US" sz="2499" spc="-97" dirty="0">
              <a:solidFill>
                <a:srgbClr val="FFFFFF"/>
              </a:solidFill>
              <a:latin typeface="Arial" panose="020B0604020202020204" pitchFamily="34" charset="0"/>
            </a:endParaRPr>
          </a:p>
          <a:p>
            <a:pPr>
              <a:lnSpc>
                <a:spcPts val="2999"/>
              </a:lnSpc>
            </a:pPr>
            <a:endParaRPr lang="en-US" sz="2499" spc="-97" dirty="0">
              <a:solidFill>
                <a:srgbClr val="FFFFFF"/>
              </a:solidFill>
              <a:latin typeface="Arial" panose="020B0604020202020204" pitchFamily="34" charset="0"/>
            </a:endParaRPr>
          </a:p>
          <a:p>
            <a:pPr>
              <a:lnSpc>
                <a:spcPts val="2999"/>
              </a:lnSpc>
            </a:pPr>
            <a:endParaRPr lang="en-US" sz="2499" spc="-97" dirty="0">
              <a:solidFill>
                <a:srgbClr val="FFFFFF"/>
              </a:solidFill>
              <a:latin typeface="Arial" panose="020B0604020202020204" pitchFamily="34" charset="0"/>
            </a:endParaRPr>
          </a:p>
          <a:p>
            <a:pPr>
              <a:lnSpc>
                <a:spcPts val="2999"/>
              </a:lnSpc>
            </a:pPr>
            <a:endParaRPr lang="en-US" sz="2499" spc="-97" dirty="0">
              <a:solidFill>
                <a:srgbClr val="FFFFFF"/>
              </a:solidFill>
              <a:latin typeface="Arial" panose="020B0604020202020204" pitchFamily="34" charset="0"/>
            </a:endParaRPr>
          </a:p>
          <a:p>
            <a:pPr>
              <a:lnSpc>
                <a:spcPts val="1802"/>
              </a:lnSpc>
            </a:pPr>
            <a:endParaRPr lang="en-US" sz="2499" spc="-97" dirty="0">
              <a:solidFill>
                <a:srgbClr val="FFFFFF"/>
              </a:solidFill>
              <a:latin typeface="Arial" panose="020B0604020202020204" pitchFamily="34" charset="0"/>
            </a:endParaRPr>
          </a:p>
          <a:p>
            <a:pPr>
              <a:lnSpc>
                <a:spcPts val="2253"/>
              </a:lnSpc>
            </a:pPr>
            <a:endParaRPr lang="en-US" sz="2499" spc="-97" dirty="0">
              <a:solidFill>
                <a:srgbClr val="FFFFFF"/>
              </a:solidFill>
              <a:latin typeface="Arial" panose="020B0604020202020204" pitchFamily="34" charset="0"/>
            </a:endParaRPr>
          </a:p>
          <a:p>
            <a:pPr algn="l">
              <a:lnSpc>
                <a:spcPts val="2253"/>
              </a:lnSpc>
            </a:pPr>
            <a:endParaRPr lang="en-US" sz="2499" spc="-97" dirty="0">
              <a:solidFill>
                <a:srgbClr val="FFFFFF"/>
              </a:solidFill>
              <a:latin typeface="Arial" panose="020B0604020202020204" pitchFamily="34" charset="0"/>
            </a:endParaRPr>
          </a:p>
        </p:txBody>
      </p:sp>
      <p:sp>
        <p:nvSpPr>
          <p:cNvPr id="22" name="Freeform 22"/>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sp>
        <p:nvSpPr>
          <p:cNvPr id="23" name="Freeform 18">
            <a:extLst>
              <a:ext uri="{FF2B5EF4-FFF2-40B4-BE49-F238E27FC236}">
                <a16:creationId xmlns:a16="http://schemas.microsoft.com/office/drawing/2014/main" id="{E86E8415-F21E-58A6-A4AA-090F99AF60D2}"/>
              </a:ext>
            </a:extLst>
          </p:cNvPr>
          <p:cNvSpPr/>
          <p:nvPr/>
        </p:nvSpPr>
        <p:spPr>
          <a:xfrm>
            <a:off x="745768" y="877911"/>
            <a:ext cx="3516568" cy="960431"/>
          </a:xfrm>
          <a:custGeom>
            <a:avLst/>
            <a:gdLst/>
            <a:ahLst/>
            <a:cxnLst/>
            <a:rect l="l" t="t" r="r" b="b"/>
            <a:pathLst>
              <a:path w="4688758" h="1280575">
                <a:moveTo>
                  <a:pt x="0" y="0"/>
                </a:moveTo>
                <a:lnTo>
                  <a:pt x="4688759" y="0"/>
                </a:lnTo>
                <a:lnTo>
                  <a:pt x="4688759" y="1280575"/>
                </a:lnTo>
                <a:lnTo>
                  <a:pt x="0" y="1280575"/>
                </a:lnTo>
                <a:close/>
              </a:path>
            </a:pathLst>
          </a:custGeom>
          <a:solidFill>
            <a:srgbClr val="FFFFFF"/>
          </a:solidFill>
          <a:ln w="31750">
            <a:solidFill>
              <a:schemeClr val="accent1"/>
            </a:solidFill>
          </a:ln>
        </p:spPr>
      </p:sp>
      <p:sp>
        <p:nvSpPr>
          <p:cNvPr id="24" name="TextBox 20">
            <a:extLst>
              <a:ext uri="{FF2B5EF4-FFF2-40B4-BE49-F238E27FC236}">
                <a16:creationId xmlns:a16="http://schemas.microsoft.com/office/drawing/2014/main" id="{FFB54F16-BA34-21D4-BE3D-EEE0545B76C2}"/>
              </a:ext>
            </a:extLst>
          </p:cNvPr>
          <p:cNvSpPr txBox="1"/>
          <p:nvPr/>
        </p:nvSpPr>
        <p:spPr>
          <a:xfrm>
            <a:off x="821386" y="982448"/>
            <a:ext cx="3365332" cy="935683"/>
          </a:xfrm>
          <a:prstGeom prst="rect">
            <a:avLst/>
          </a:prstGeom>
        </p:spPr>
        <p:txBody>
          <a:bodyPr lIns="50800" tIns="50800" rIns="50800" bIns="50800" rtlCol="0" anchor="t"/>
          <a:lstStyle/>
          <a:p>
            <a:pPr algn="ctr">
              <a:lnSpc>
                <a:spcPts val="5759"/>
              </a:lnSpc>
            </a:pPr>
            <a:r>
              <a:rPr lang="en-US" sz="4800" dirty="0">
                <a:solidFill>
                  <a:srgbClr val="1B87BE"/>
                </a:solidFill>
                <a:latin typeface="Arial Black" panose="020B0A04020102020204" pitchFamily="34" charset="0"/>
              </a:rPr>
              <a:t>EXAMPLE</a:t>
            </a:r>
          </a:p>
        </p:txBody>
      </p:sp>
      <p:sp>
        <p:nvSpPr>
          <p:cNvPr id="26" name="TextBox 25">
            <a:extLst>
              <a:ext uri="{FF2B5EF4-FFF2-40B4-BE49-F238E27FC236}">
                <a16:creationId xmlns:a16="http://schemas.microsoft.com/office/drawing/2014/main" id="{05F0D938-01A4-2B3E-C285-35317CB053B7}"/>
              </a:ext>
            </a:extLst>
          </p:cNvPr>
          <p:cNvSpPr txBox="1"/>
          <p:nvPr/>
        </p:nvSpPr>
        <p:spPr>
          <a:xfrm>
            <a:off x="304800" y="4048634"/>
            <a:ext cx="5842000" cy="1631216"/>
          </a:xfrm>
          <a:prstGeom prst="rect">
            <a:avLst/>
          </a:prstGeom>
          <a:noFill/>
        </p:spPr>
        <p:txBody>
          <a:bodyPr wrap="square">
            <a:spAutoFit/>
          </a:bodyPr>
          <a:lstStyle/>
          <a:p>
            <a:pPr marL="1176866" lvl="2" indent="-457200">
              <a:lnSpc>
                <a:spcPts val="2999"/>
              </a:lnSpc>
              <a:buAutoNum type="alphaUcPeriod"/>
            </a:pPr>
            <a:r>
              <a:rPr lang="en-US" sz="2500" spc="-97" dirty="0">
                <a:solidFill>
                  <a:srgbClr val="FFFFFF"/>
                </a:solidFill>
                <a:latin typeface="Arial" panose="020B0604020202020204" pitchFamily="34" charset="0"/>
              </a:rPr>
              <a:t>NO CHANGE</a:t>
            </a:r>
          </a:p>
          <a:p>
            <a:pPr marL="1176866" lvl="2" indent="-457200">
              <a:lnSpc>
                <a:spcPts val="2999"/>
              </a:lnSpc>
              <a:buAutoNum type="alphaUcPeriod"/>
            </a:pPr>
            <a:r>
              <a:rPr lang="en-US" sz="2500" spc="-97" dirty="0">
                <a:solidFill>
                  <a:srgbClr val="FFFFFF"/>
                </a:solidFill>
                <a:latin typeface="Arial" panose="020B0604020202020204" pitchFamily="34" charset="0"/>
              </a:rPr>
              <a:t>have given</a:t>
            </a:r>
          </a:p>
          <a:p>
            <a:pPr marL="1176866" lvl="2" indent="-457200">
              <a:lnSpc>
                <a:spcPts val="2999"/>
              </a:lnSpc>
              <a:buAutoNum type="alphaUcPeriod"/>
            </a:pPr>
            <a:r>
              <a:rPr lang="en-US" sz="2500" spc="-97" dirty="0">
                <a:solidFill>
                  <a:srgbClr val="FFFFFF"/>
                </a:solidFill>
                <a:latin typeface="Arial" panose="020B0604020202020204" pitchFamily="34" charset="0"/>
              </a:rPr>
              <a:t>has gave</a:t>
            </a:r>
          </a:p>
          <a:p>
            <a:pPr marL="1176866" lvl="2" indent="-457200">
              <a:lnSpc>
                <a:spcPts val="2999"/>
              </a:lnSpc>
              <a:buAutoNum type="alphaUcPeriod"/>
            </a:pPr>
            <a:r>
              <a:rPr lang="en-US" sz="2500" spc="-97" dirty="0">
                <a:solidFill>
                  <a:srgbClr val="FFFFFF"/>
                </a:solidFill>
                <a:latin typeface="Arial" panose="020B0604020202020204" pitchFamily="34" charset="0"/>
              </a:rPr>
              <a:t>have gave</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1B87BE"/>
        </a:solidFill>
        <a:effectLst/>
      </p:bgPr>
    </p:bg>
    <p:spTree>
      <p:nvGrpSpPr>
        <p:cNvPr id="1" name=""/>
        <p:cNvGrpSpPr/>
        <p:nvPr/>
      </p:nvGrpSpPr>
      <p:grpSpPr>
        <a:xfrm>
          <a:off x="0" y="0"/>
          <a:ext cx="0" cy="0"/>
          <a:chOff x="0" y="0"/>
          <a:chExt cx="0" cy="0"/>
        </a:xfrm>
      </p:grpSpPr>
      <p:grpSp>
        <p:nvGrpSpPr>
          <p:cNvPr id="2" name="Group 2"/>
          <p:cNvGrpSpPr/>
          <p:nvPr/>
        </p:nvGrpSpPr>
        <p:grpSpPr>
          <a:xfrm>
            <a:off x="5213131" y="1480320"/>
            <a:ext cx="6219948" cy="7108592"/>
            <a:chOff x="0" y="0"/>
            <a:chExt cx="8293263" cy="9478123"/>
          </a:xfrm>
        </p:grpSpPr>
        <p:grpSp>
          <p:nvGrpSpPr>
            <p:cNvPr id="3" name="Group 3"/>
            <p:cNvGrpSpPr/>
            <p:nvPr/>
          </p:nvGrpSpPr>
          <p:grpSpPr>
            <a:xfrm rot="-2700000">
              <a:off x="-497669" y="4111569"/>
              <a:ext cx="9288601" cy="2439845"/>
              <a:chOff x="0" y="0"/>
              <a:chExt cx="1547184" cy="406400"/>
            </a:xfrm>
          </p:grpSpPr>
          <p:sp>
            <p:nvSpPr>
              <p:cNvPr id="4" name="Freeform 4"/>
              <p:cNvSpPr/>
              <p:nvPr/>
            </p:nvSpPr>
            <p:spPr>
              <a:xfrm>
                <a:off x="17780" y="22860"/>
                <a:ext cx="1521784" cy="360680"/>
              </a:xfrm>
              <a:custGeom>
                <a:avLst/>
                <a:gdLst/>
                <a:ahLst/>
                <a:cxnLst/>
                <a:rect l="l" t="t" r="r" b="b"/>
                <a:pathLst>
                  <a:path w="1521784" h="360680">
                    <a:moveTo>
                      <a:pt x="1521784" y="180340"/>
                    </a:moveTo>
                    <a:cubicBezTo>
                      <a:pt x="1521784" y="81280"/>
                      <a:pt x="1441774" y="0"/>
                      <a:pt x="1341444" y="0"/>
                    </a:cubicBezTo>
                    <a:lnTo>
                      <a:pt x="172720" y="0"/>
                    </a:lnTo>
                    <a:lnTo>
                      <a:pt x="172720" y="1270"/>
                    </a:lnTo>
                    <a:cubicBezTo>
                      <a:pt x="76200" y="5080"/>
                      <a:pt x="0" y="83820"/>
                      <a:pt x="0" y="180340"/>
                    </a:cubicBezTo>
                    <a:cubicBezTo>
                      <a:pt x="0" y="276860"/>
                      <a:pt x="77470" y="355600"/>
                      <a:pt x="172720" y="359410"/>
                    </a:cubicBezTo>
                    <a:lnTo>
                      <a:pt x="172720" y="360680"/>
                    </a:lnTo>
                    <a:lnTo>
                      <a:pt x="1341444" y="360680"/>
                    </a:lnTo>
                    <a:cubicBezTo>
                      <a:pt x="1440503" y="360680"/>
                      <a:pt x="1521783" y="279400"/>
                      <a:pt x="1521783" y="180340"/>
                    </a:cubicBezTo>
                    <a:close/>
                  </a:path>
                </a:pathLst>
              </a:custGeom>
              <a:solidFill>
                <a:srgbClr val="FFFFFF">
                  <a:alpha val="14902"/>
                </a:srgbClr>
              </a:solidFill>
            </p:spPr>
          </p:sp>
        </p:grpSp>
        <p:grpSp>
          <p:nvGrpSpPr>
            <p:cNvPr id="5" name="Group 5"/>
            <p:cNvGrpSpPr/>
            <p:nvPr/>
          </p:nvGrpSpPr>
          <p:grpSpPr>
            <a:xfrm rot="-2700000">
              <a:off x="853641" y="2265589"/>
              <a:ext cx="7418671" cy="2439845"/>
              <a:chOff x="0" y="0"/>
              <a:chExt cx="1235713" cy="406400"/>
            </a:xfrm>
          </p:grpSpPr>
          <p:sp>
            <p:nvSpPr>
              <p:cNvPr id="6" name="Freeform 6"/>
              <p:cNvSpPr/>
              <p:nvPr/>
            </p:nvSpPr>
            <p:spPr>
              <a:xfrm>
                <a:off x="17780" y="22860"/>
                <a:ext cx="1210313" cy="360680"/>
              </a:xfrm>
              <a:custGeom>
                <a:avLst/>
                <a:gdLst/>
                <a:ahLst/>
                <a:cxnLst/>
                <a:rect l="l" t="t" r="r" b="b"/>
                <a:pathLst>
                  <a:path w="1210313" h="360680">
                    <a:moveTo>
                      <a:pt x="1210313" y="180340"/>
                    </a:moveTo>
                    <a:cubicBezTo>
                      <a:pt x="1210313" y="81280"/>
                      <a:pt x="1130303" y="0"/>
                      <a:pt x="1029973" y="0"/>
                    </a:cubicBezTo>
                    <a:lnTo>
                      <a:pt x="172720" y="0"/>
                    </a:lnTo>
                    <a:lnTo>
                      <a:pt x="172720" y="1270"/>
                    </a:lnTo>
                    <a:cubicBezTo>
                      <a:pt x="76200" y="5080"/>
                      <a:pt x="0" y="83820"/>
                      <a:pt x="0" y="180340"/>
                    </a:cubicBezTo>
                    <a:cubicBezTo>
                      <a:pt x="0" y="276860"/>
                      <a:pt x="77470" y="355600"/>
                      <a:pt x="172720" y="359410"/>
                    </a:cubicBezTo>
                    <a:lnTo>
                      <a:pt x="172720" y="360680"/>
                    </a:lnTo>
                    <a:lnTo>
                      <a:pt x="1029973" y="360680"/>
                    </a:lnTo>
                    <a:cubicBezTo>
                      <a:pt x="1129033" y="360680"/>
                      <a:pt x="1210313" y="279400"/>
                      <a:pt x="1210313" y="180340"/>
                    </a:cubicBezTo>
                    <a:close/>
                  </a:path>
                </a:pathLst>
              </a:custGeom>
              <a:solidFill>
                <a:srgbClr val="B1B3B6">
                  <a:alpha val="14902"/>
                </a:srgbClr>
              </a:solidFill>
            </p:spPr>
          </p:sp>
        </p:grpSp>
      </p:grpSp>
      <p:sp>
        <p:nvSpPr>
          <p:cNvPr id="7" name="Freeform 7"/>
          <p:cNvSpPr/>
          <p:nvPr/>
        </p:nvSpPr>
        <p:spPr>
          <a:xfrm>
            <a:off x="7528406" y="6198744"/>
            <a:ext cx="1937599" cy="769873"/>
          </a:xfrm>
          <a:custGeom>
            <a:avLst/>
            <a:gdLst/>
            <a:ahLst/>
            <a:cxnLst/>
            <a:rect l="l" t="t" r="r" b="b"/>
            <a:pathLst>
              <a:path w="1937599" h="769873">
                <a:moveTo>
                  <a:pt x="0" y="0"/>
                </a:moveTo>
                <a:lnTo>
                  <a:pt x="1937599" y="0"/>
                </a:lnTo>
                <a:lnTo>
                  <a:pt x="1937599" y="769872"/>
                </a:lnTo>
                <a:lnTo>
                  <a:pt x="0" y="769872"/>
                </a:lnTo>
                <a:lnTo>
                  <a:pt x="0" y="0"/>
                </a:lnTo>
                <a:close/>
              </a:path>
            </a:pathLst>
          </a:custGeom>
          <a:blipFill>
            <a:blip r:embed="rId3"/>
            <a:stretch>
              <a:fillRect/>
            </a:stretch>
          </a:blipFill>
        </p:spPr>
      </p:sp>
      <p:grpSp>
        <p:nvGrpSpPr>
          <p:cNvPr id="8" name="Group 8"/>
          <p:cNvGrpSpPr/>
          <p:nvPr/>
        </p:nvGrpSpPr>
        <p:grpSpPr>
          <a:xfrm>
            <a:off x="-647805" y="497730"/>
            <a:ext cx="9591227" cy="771411"/>
            <a:chOff x="0" y="0"/>
            <a:chExt cx="3552306" cy="285708"/>
          </a:xfrm>
        </p:grpSpPr>
        <p:sp>
          <p:nvSpPr>
            <p:cNvPr id="9" name="Freeform 9"/>
            <p:cNvSpPr/>
            <p:nvPr/>
          </p:nvSpPr>
          <p:spPr>
            <a:xfrm>
              <a:off x="0" y="0"/>
              <a:ext cx="3552306" cy="285708"/>
            </a:xfrm>
            <a:custGeom>
              <a:avLst/>
              <a:gdLst/>
              <a:ahLst/>
              <a:cxnLst/>
              <a:rect l="l" t="t" r="r" b="b"/>
              <a:pathLst>
                <a:path w="3552306" h="285708">
                  <a:moveTo>
                    <a:pt x="29059" y="0"/>
                  </a:moveTo>
                  <a:lnTo>
                    <a:pt x="3523248" y="0"/>
                  </a:lnTo>
                  <a:cubicBezTo>
                    <a:pt x="3530955" y="0"/>
                    <a:pt x="3538346" y="3062"/>
                    <a:pt x="3543795" y="8511"/>
                  </a:cubicBezTo>
                  <a:cubicBezTo>
                    <a:pt x="3549245" y="13961"/>
                    <a:pt x="3552306" y="21352"/>
                    <a:pt x="3552306" y="29059"/>
                  </a:cubicBezTo>
                  <a:lnTo>
                    <a:pt x="3552306" y="256649"/>
                  </a:lnTo>
                  <a:cubicBezTo>
                    <a:pt x="3552306" y="264356"/>
                    <a:pt x="3549245" y="271747"/>
                    <a:pt x="3543795" y="277197"/>
                  </a:cubicBezTo>
                  <a:cubicBezTo>
                    <a:pt x="3538346" y="282646"/>
                    <a:pt x="3530955" y="285708"/>
                    <a:pt x="3523248" y="285708"/>
                  </a:cubicBezTo>
                  <a:lnTo>
                    <a:pt x="29059" y="285708"/>
                  </a:lnTo>
                  <a:cubicBezTo>
                    <a:pt x="21352" y="285708"/>
                    <a:pt x="13961" y="282646"/>
                    <a:pt x="8511" y="277197"/>
                  </a:cubicBezTo>
                  <a:cubicBezTo>
                    <a:pt x="3062" y="271747"/>
                    <a:pt x="0" y="264356"/>
                    <a:pt x="0" y="256649"/>
                  </a:cubicBezTo>
                  <a:lnTo>
                    <a:pt x="0" y="29059"/>
                  </a:lnTo>
                  <a:cubicBezTo>
                    <a:pt x="0" y="21352"/>
                    <a:pt x="3062" y="13961"/>
                    <a:pt x="8511" y="8511"/>
                  </a:cubicBezTo>
                  <a:cubicBezTo>
                    <a:pt x="13961" y="3062"/>
                    <a:pt x="21352" y="0"/>
                    <a:pt x="29059" y="0"/>
                  </a:cubicBezTo>
                  <a:close/>
                </a:path>
              </a:pathLst>
            </a:custGeom>
            <a:solidFill>
              <a:srgbClr val="8CB23A"/>
            </a:solidFill>
          </p:spPr>
        </p:sp>
        <p:sp>
          <p:nvSpPr>
            <p:cNvPr id="10" name="TextBox 10"/>
            <p:cNvSpPr txBox="1"/>
            <p:nvPr/>
          </p:nvSpPr>
          <p:spPr>
            <a:xfrm>
              <a:off x="0" y="-9525"/>
              <a:ext cx="812800" cy="822325"/>
            </a:xfrm>
            <a:prstGeom prst="rect">
              <a:avLst/>
            </a:prstGeom>
          </p:spPr>
          <p:txBody>
            <a:bodyPr lIns="50800" tIns="50800" rIns="50800" bIns="50800" rtlCol="0" anchor="ctr"/>
            <a:lstStyle/>
            <a:p>
              <a:pPr algn="ctr">
                <a:lnSpc>
                  <a:spcPts val="1536"/>
                </a:lnSpc>
              </a:pPr>
              <a:endParaRPr/>
            </a:p>
          </p:txBody>
        </p:sp>
      </p:grpSp>
      <p:sp>
        <p:nvSpPr>
          <p:cNvPr id="11" name="TextBox 11"/>
          <p:cNvSpPr txBox="1"/>
          <p:nvPr/>
        </p:nvSpPr>
        <p:spPr>
          <a:xfrm>
            <a:off x="731520" y="633373"/>
            <a:ext cx="7765685" cy="509627"/>
          </a:xfrm>
          <a:prstGeom prst="rect">
            <a:avLst/>
          </a:prstGeom>
        </p:spPr>
        <p:txBody>
          <a:bodyPr lIns="0" tIns="0" rIns="0" bIns="0" rtlCol="0" anchor="t">
            <a:spAutoFit/>
          </a:bodyPr>
          <a:lstStyle/>
          <a:p>
            <a:pPr algn="l">
              <a:lnSpc>
                <a:spcPts val="4095"/>
              </a:lnSpc>
            </a:pPr>
            <a:r>
              <a:rPr lang="en-US" sz="3413" dirty="0">
                <a:solidFill>
                  <a:srgbClr val="FFFFFF"/>
                </a:solidFill>
                <a:latin typeface="Arial Black" panose="020B0A04020102020204" pitchFamily="34" charset="0"/>
              </a:rPr>
              <a:t>English Tips</a:t>
            </a:r>
          </a:p>
        </p:txBody>
      </p:sp>
      <p:grpSp>
        <p:nvGrpSpPr>
          <p:cNvPr id="12" name="Group 12"/>
          <p:cNvGrpSpPr/>
          <p:nvPr/>
        </p:nvGrpSpPr>
        <p:grpSpPr>
          <a:xfrm>
            <a:off x="1102337" y="1527945"/>
            <a:ext cx="356346" cy="356346"/>
            <a:chOff x="0" y="0"/>
            <a:chExt cx="475128" cy="475128"/>
          </a:xfrm>
        </p:grpSpPr>
        <p:grpSp>
          <p:nvGrpSpPr>
            <p:cNvPr id="13" name="Group 13"/>
            <p:cNvGrpSpPr/>
            <p:nvPr/>
          </p:nvGrpSpPr>
          <p:grpSpPr>
            <a:xfrm>
              <a:off x="0" y="0"/>
              <a:ext cx="475128" cy="475128"/>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5" name="TextBox 15"/>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16" name="TextBox 16"/>
            <p:cNvSpPr txBox="1"/>
            <p:nvPr/>
          </p:nvSpPr>
          <p:spPr>
            <a:xfrm>
              <a:off x="74980" y="33803"/>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1</a:t>
              </a:r>
            </a:p>
          </p:txBody>
        </p:sp>
      </p:grpSp>
      <p:grpSp>
        <p:nvGrpSpPr>
          <p:cNvPr id="17" name="Group 17"/>
          <p:cNvGrpSpPr/>
          <p:nvPr/>
        </p:nvGrpSpPr>
        <p:grpSpPr>
          <a:xfrm>
            <a:off x="1102337" y="2303418"/>
            <a:ext cx="356346" cy="356346"/>
            <a:chOff x="0" y="0"/>
            <a:chExt cx="475128" cy="475128"/>
          </a:xfrm>
        </p:grpSpPr>
        <p:grpSp>
          <p:nvGrpSpPr>
            <p:cNvPr id="18" name="Group 18"/>
            <p:cNvGrpSpPr/>
            <p:nvPr/>
          </p:nvGrpSpPr>
          <p:grpSpPr>
            <a:xfrm>
              <a:off x="0" y="0"/>
              <a:ext cx="475128" cy="475128"/>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20" name="TextBox 20"/>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21" name="TextBox 21"/>
            <p:cNvSpPr txBox="1"/>
            <p:nvPr/>
          </p:nvSpPr>
          <p:spPr>
            <a:xfrm>
              <a:off x="74980" y="62708"/>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2</a:t>
              </a:r>
            </a:p>
          </p:txBody>
        </p:sp>
      </p:grpSp>
      <p:grpSp>
        <p:nvGrpSpPr>
          <p:cNvPr id="22" name="Group 22"/>
          <p:cNvGrpSpPr/>
          <p:nvPr/>
        </p:nvGrpSpPr>
        <p:grpSpPr>
          <a:xfrm>
            <a:off x="1102337" y="3500203"/>
            <a:ext cx="356346" cy="356346"/>
            <a:chOff x="0" y="0"/>
            <a:chExt cx="475128" cy="475128"/>
          </a:xfrm>
        </p:grpSpPr>
        <p:grpSp>
          <p:nvGrpSpPr>
            <p:cNvPr id="23" name="Group 23"/>
            <p:cNvGrpSpPr/>
            <p:nvPr/>
          </p:nvGrpSpPr>
          <p:grpSpPr>
            <a:xfrm>
              <a:off x="0" y="0"/>
              <a:ext cx="475128" cy="475128"/>
              <a:chOff x="0" y="0"/>
              <a:chExt cx="812800" cy="812800"/>
            </a:xfrm>
          </p:grpSpPr>
          <p:sp>
            <p:nvSpPr>
              <p:cNvPr id="24" name="Freeform 2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25" name="TextBox 25"/>
              <p:cNvSpPr txBox="1"/>
              <p:nvPr/>
            </p:nvSpPr>
            <p:spPr>
              <a:xfrm>
                <a:off x="76200" y="66675"/>
                <a:ext cx="660400" cy="669925"/>
              </a:xfrm>
              <a:prstGeom prst="rect">
                <a:avLst/>
              </a:prstGeom>
            </p:spPr>
            <p:txBody>
              <a:bodyPr lIns="50800" tIns="50800" rIns="50800" bIns="50800" rtlCol="0" anchor="ctr"/>
              <a:lstStyle/>
              <a:p>
                <a:pPr algn="ctr">
                  <a:lnSpc>
                    <a:spcPts val="1536"/>
                  </a:lnSpc>
                </a:pPr>
                <a:endParaRPr/>
              </a:p>
            </p:txBody>
          </p:sp>
        </p:grpSp>
        <p:sp>
          <p:nvSpPr>
            <p:cNvPr id="26" name="TextBox 26"/>
            <p:cNvSpPr txBox="1"/>
            <p:nvPr/>
          </p:nvSpPr>
          <p:spPr>
            <a:xfrm>
              <a:off x="86423" y="68216"/>
              <a:ext cx="317009" cy="397117"/>
            </a:xfrm>
            <a:prstGeom prst="rect">
              <a:avLst/>
            </a:prstGeom>
          </p:spPr>
          <p:txBody>
            <a:bodyPr lIns="0" tIns="0" rIns="0" bIns="0" rtlCol="0" anchor="t">
              <a:spAutoFit/>
            </a:bodyPr>
            <a:lstStyle/>
            <a:p>
              <a:pPr algn="ctr">
                <a:lnSpc>
                  <a:spcPts val="2381"/>
                </a:lnSpc>
                <a:spcBef>
                  <a:spcPct val="0"/>
                </a:spcBef>
              </a:pPr>
              <a:r>
                <a:rPr lang="en-US" sz="1984" dirty="0">
                  <a:solidFill>
                    <a:srgbClr val="1B87BE"/>
                  </a:solidFill>
                  <a:latin typeface="Arial Black" panose="020B0A04020102020204" pitchFamily="34" charset="0"/>
                </a:rPr>
                <a:t>3</a:t>
              </a:r>
            </a:p>
          </p:txBody>
        </p:sp>
      </p:grpSp>
      <p:sp>
        <p:nvSpPr>
          <p:cNvPr id="27" name="TextBox 27"/>
          <p:cNvSpPr txBox="1"/>
          <p:nvPr/>
        </p:nvSpPr>
        <p:spPr>
          <a:xfrm>
            <a:off x="1651304" y="1503291"/>
            <a:ext cx="6291174" cy="733425"/>
          </a:xfrm>
          <a:prstGeom prst="rect">
            <a:avLst/>
          </a:prstGeom>
        </p:spPr>
        <p:txBody>
          <a:bodyPr lIns="0" tIns="0" rIns="0" bIns="0" rtlCol="0" anchor="t">
            <a:spAutoFit/>
          </a:bodyPr>
          <a:lstStyle/>
          <a:p>
            <a:pPr algn="l">
              <a:lnSpc>
                <a:spcPts val="2879"/>
              </a:lnSpc>
            </a:pPr>
            <a:r>
              <a:rPr lang="en-US" sz="2399" dirty="0">
                <a:solidFill>
                  <a:srgbClr val="FFFFFF"/>
                </a:solidFill>
                <a:latin typeface="Arial" panose="020B0604020202020204" pitchFamily="34" charset="0"/>
              </a:rPr>
              <a:t>The shortest answer is usually right if it makes sense!</a:t>
            </a:r>
          </a:p>
        </p:txBody>
      </p:sp>
      <p:sp>
        <p:nvSpPr>
          <p:cNvPr id="28" name="TextBox 28"/>
          <p:cNvSpPr txBox="1"/>
          <p:nvPr/>
        </p:nvSpPr>
        <p:spPr>
          <a:xfrm>
            <a:off x="1651304" y="2293893"/>
            <a:ext cx="5836546" cy="1095375"/>
          </a:xfrm>
          <a:prstGeom prst="rect">
            <a:avLst/>
          </a:prstGeom>
        </p:spPr>
        <p:txBody>
          <a:bodyPr lIns="0" tIns="0" rIns="0" bIns="0" rtlCol="0" anchor="t">
            <a:spAutoFit/>
          </a:bodyPr>
          <a:lstStyle/>
          <a:p>
            <a:pPr algn="l">
              <a:lnSpc>
                <a:spcPts val="2879"/>
              </a:lnSpc>
            </a:pPr>
            <a:r>
              <a:rPr lang="en-US" sz="2400" dirty="0">
                <a:solidFill>
                  <a:srgbClr val="FFFFFF"/>
                </a:solidFill>
                <a:latin typeface="Arial" panose="020B0604020202020204" pitchFamily="34" charset="0"/>
              </a:rPr>
              <a:t>Don’t be afraid to select DELETE the Underlined Portion or NO CHANGE as the answer.</a:t>
            </a:r>
          </a:p>
        </p:txBody>
      </p:sp>
      <p:sp>
        <p:nvSpPr>
          <p:cNvPr id="29" name="TextBox 29"/>
          <p:cNvSpPr txBox="1"/>
          <p:nvPr/>
        </p:nvSpPr>
        <p:spPr>
          <a:xfrm>
            <a:off x="1651304" y="3474993"/>
            <a:ext cx="6845901" cy="733425"/>
          </a:xfrm>
          <a:prstGeom prst="rect">
            <a:avLst/>
          </a:prstGeom>
        </p:spPr>
        <p:txBody>
          <a:bodyPr lIns="0" tIns="0" rIns="0" bIns="0" rtlCol="0" anchor="t">
            <a:spAutoFit/>
          </a:bodyPr>
          <a:lstStyle/>
          <a:p>
            <a:pPr algn="l">
              <a:lnSpc>
                <a:spcPts val="2879"/>
              </a:lnSpc>
            </a:pPr>
            <a:r>
              <a:rPr lang="en-US" sz="2400" dirty="0">
                <a:solidFill>
                  <a:srgbClr val="FFFFFF"/>
                </a:solidFill>
                <a:latin typeface="Arial" panose="020B0604020202020204" pitchFamily="34" charset="0"/>
              </a:rPr>
              <a:t>Be sure to review rules for punctuation and grammar.</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rot="2563858">
            <a:off x="-1313834" y="67056"/>
            <a:ext cx="3495329" cy="1172891"/>
            <a:chOff x="0" y="0"/>
            <a:chExt cx="1211111" cy="406400"/>
          </a:xfrm>
        </p:grpSpPr>
        <p:sp>
          <p:nvSpPr>
            <p:cNvPr id="3" name="Freeform 3"/>
            <p:cNvSpPr/>
            <p:nvPr/>
          </p:nvSpPr>
          <p:spPr>
            <a:xfrm>
              <a:off x="17780" y="22860"/>
              <a:ext cx="1185711" cy="360680"/>
            </a:xfrm>
            <a:custGeom>
              <a:avLst/>
              <a:gdLst/>
              <a:ahLst/>
              <a:cxnLst/>
              <a:rect l="l" t="t" r="r" b="b"/>
              <a:pathLst>
                <a:path w="1185711" h="360680">
                  <a:moveTo>
                    <a:pt x="1185711" y="180340"/>
                  </a:moveTo>
                  <a:cubicBezTo>
                    <a:pt x="1185711" y="81280"/>
                    <a:pt x="1105701" y="0"/>
                    <a:pt x="1005371" y="0"/>
                  </a:cubicBezTo>
                  <a:lnTo>
                    <a:pt x="172720" y="0"/>
                  </a:lnTo>
                  <a:lnTo>
                    <a:pt x="172720" y="1270"/>
                  </a:lnTo>
                  <a:cubicBezTo>
                    <a:pt x="76200" y="5080"/>
                    <a:pt x="0" y="83820"/>
                    <a:pt x="0" y="180340"/>
                  </a:cubicBezTo>
                  <a:cubicBezTo>
                    <a:pt x="0" y="276860"/>
                    <a:pt x="77470" y="355600"/>
                    <a:pt x="172720" y="359410"/>
                  </a:cubicBezTo>
                  <a:lnTo>
                    <a:pt x="172720" y="360680"/>
                  </a:lnTo>
                  <a:lnTo>
                    <a:pt x="1005371" y="360680"/>
                  </a:lnTo>
                  <a:cubicBezTo>
                    <a:pt x="1104431" y="360680"/>
                    <a:pt x="1185711" y="279400"/>
                    <a:pt x="1185711" y="180340"/>
                  </a:cubicBezTo>
                  <a:close/>
                </a:path>
              </a:pathLst>
            </a:custGeom>
            <a:solidFill>
              <a:srgbClr val="8CB23A"/>
            </a:solidFill>
          </p:spPr>
        </p:sp>
      </p:grpSp>
      <p:grpSp>
        <p:nvGrpSpPr>
          <p:cNvPr id="4" name="Group 4"/>
          <p:cNvGrpSpPr/>
          <p:nvPr/>
        </p:nvGrpSpPr>
        <p:grpSpPr>
          <a:xfrm rot="2563858">
            <a:off x="-2162935" y="-120328"/>
            <a:ext cx="3355489" cy="1172891"/>
            <a:chOff x="0" y="0"/>
            <a:chExt cx="1162657" cy="406400"/>
          </a:xfrm>
        </p:grpSpPr>
        <p:sp>
          <p:nvSpPr>
            <p:cNvPr id="5" name="Freeform 5"/>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1B87BE"/>
            </a:solidFill>
          </p:spPr>
        </p:sp>
      </p:grpSp>
      <p:sp>
        <p:nvSpPr>
          <p:cNvPr id="6" name="Freeform 6"/>
          <p:cNvSpPr/>
          <p:nvPr/>
        </p:nvSpPr>
        <p:spPr>
          <a:xfrm>
            <a:off x="2794904" y="862902"/>
            <a:ext cx="4163793" cy="1654413"/>
          </a:xfrm>
          <a:custGeom>
            <a:avLst/>
            <a:gdLst/>
            <a:ahLst/>
            <a:cxnLst/>
            <a:rect l="l" t="t" r="r" b="b"/>
            <a:pathLst>
              <a:path w="4163793" h="1654413">
                <a:moveTo>
                  <a:pt x="0" y="0"/>
                </a:moveTo>
                <a:lnTo>
                  <a:pt x="4163792" y="0"/>
                </a:lnTo>
                <a:lnTo>
                  <a:pt x="4163792" y="1654413"/>
                </a:lnTo>
                <a:lnTo>
                  <a:pt x="0" y="1654413"/>
                </a:lnTo>
                <a:lnTo>
                  <a:pt x="0" y="0"/>
                </a:lnTo>
                <a:close/>
              </a:path>
            </a:pathLst>
          </a:custGeom>
          <a:blipFill>
            <a:blip r:embed="rId3"/>
            <a:stretch>
              <a:fillRect/>
            </a:stretch>
          </a:blipFill>
        </p:spPr>
      </p:sp>
      <p:sp>
        <p:nvSpPr>
          <p:cNvPr id="7" name="Freeform 7"/>
          <p:cNvSpPr/>
          <p:nvPr/>
        </p:nvSpPr>
        <p:spPr>
          <a:xfrm>
            <a:off x="1910945" y="2385933"/>
            <a:ext cx="5931710" cy="3336588"/>
          </a:xfrm>
          <a:custGeom>
            <a:avLst/>
            <a:gdLst/>
            <a:ahLst/>
            <a:cxnLst/>
            <a:rect l="l" t="t" r="r" b="b"/>
            <a:pathLst>
              <a:path w="5931710" h="3336588">
                <a:moveTo>
                  <a:pt x="0" y="0"/>
                </a:moveTo>
                <a:lnTo>
                  <a:pt x="5931710" y="0"/>
                </a:lnTo>
                <a:lnTo>
                  <a:pt x="5931710" y="3336587"/>
                </a:lnTo>
                <a:lnTo>
                  <a:pt x="0" y="3336587"/>
                </a:lnTo>
                <a:lnTo>
                  <a:pt x="0" y="0"/>
                </a:lnTo>
                <a:close/>
              </a:path>
            </a:pathLst>
          </a:custGeom>
          <a:blipFill>
            <a:blip r:embed="rId4"/>
            <a:stretch>
              <a:fillRect/>
            </a:stretch>
          </a:blipFill>
        </p:spPr>
      </p:sp>
      <p:sp>
        <p:nvSpPr>
          <p:cNvPr id="8" name="TextBox 8"/>
          <p:cNvSpPr txBox="1"/>
          <p:nvPr/>
        </p:nvSpPr>
        <p:spPr>
          <a:xfrm>
            <a:off x="1724902" y="5543513"/>
            <a:ext cx="6322846" cy="1294265"/>
          </a:xfrm>
          <a:prstGeom prst="rect">
            <a:avLst/>
          </a:prstGeom>
        </p:spPr>
        <p:txBody>
          <a:bodyPr lIns="0" tIns="0" rIns="0" bIns="0" rtlCol="0" anchor="t">
            <a:spAutoFit/>
          </a:bodyPr>
          <a:lstStyle/>
          <a:p>
            <a:pPr algn="ctr">
              <a:lnSpc>
                <a:spcPts val="3382"/>
              </a:lnSpc>
            </a:pPr>
            <a:endParaRPr dirty="0"/>
          </a:p>
          <a:p>
            <a:pPr algn="ctr">
              <a:lnSpc>
                <a:spcPts val="3382"/>
              </a:lnSpc>
            </a:pPr>
            <a:r>
              <a:rPr lang="en-US" sz="2818" dirty="0">
                <a:solidFill>
                  <a:srgbClr val="1B87BE"/>
                </a:solidFill>
                <a:latin typeface="Arial Black" panose="020B0A04020102020204" pitchFamily="34" charset="0"/>
              </a:rPr>
              <a:t>www.get2college.org</a:t>
            </a:r>
          </a:p>
          <a:p>
            <a:pPr algn="ctr">
              <a:lnSpc>
                <a:spcPts val="3382"/>
              </a:lnSpc>
            </a:pPr>
            <a:endParaRPr lang="en-US" sz="2818" dirty="0">
              <a:solidFill>
                <a:srgbClr val="1B87BE"/>
              </a:solidFill>
              <a:latin typeface="Arial Black" panose="020B0A04020102020204" pitchFamily="34" charset="0"/>
            </a:endParaRPr>
          </a:p>
        </p:txBody>
      </p:sp>
      <p:grpSp>
        <p:nvGrpSpPr>
          <p:cNvPr id="9" name="Group 9"/>
          <p:cNvGrpSpPr/>
          <p:nvPr/>
        </p:nvGrpSpPr>
        <p:grpSpPr>
          <a:xfrm rot="-5810484">
            <a:off x="8005006" y="5383143"/>
            <a:ext cx="2721739" cy="2721739"/>
            <a:chOff x="0" y="0"/>
            <a:chExt cx="3628986" cy="3628986"/>
          </a:xfrm>
        </p:grpSpPr>
        <p:grpSp>
          <p:nvGrpSpPr>
            <p:cNvPr id="10" name="Group 10"/>
            <p:cNvGrpSpPr/>
            <p:nvPr/>
          </p:nvGrpSpPr>
          <p:grpSpPr>
            <a:xfrm rot="-2700000">
              <a:off x="-169286" y="1232191"/>
              <a:ext cx="3967557" cy="1164604"/>
              <a:chOff x="0" y="0"/>
              <a:chExt cx="1384518" cy="406400"/>
            </a:xfrm>
          </p:grpSpPr>
          <p:sp>
            <p:nvSpPr>
              <p:cNvPr id="11" name="Freeform 11"/>
              <p:cNvSpPr/>
              <p:nvPr/>
            </p:nvSpPr>
            <p:spPr>
              <a:xfrm>
                <a:off x="17780" y="22860"/>
                <a:ext cx="1359119" cy="360680"/>
              </a:xfrm>
              <a:custGeom>
                <a:avLst/>
                <a:gdLst/>
                <a:ahLst/>
                <a:cxnLst/>
                <a:rect l="l" t="t" r="r" b="b"/>
                <a:pathLst>
                  <a:path w="1359119" h="360680">
                    <a:moveTo>
                      <a:pt x="1359119" y="180340"/>
                    </a:moveTo>
                    <a:cubicBezTo>
                      <a:pt x="1359119" y="81280"/>
                      <a:pt x="1279109" y="0"/>
                      <a:pt x="1178779" y="0"/>
                    </a:cubicBezTo>
                    <a:lnTo>
                      <a:pt x="172720" y="0"/>
                    </a:lnTo>
                    <a:lnTo>
                      <a:pt x="172720" y="1270"/>
                    </a:lnTo>
                    <a:cubicBezTo>
                      <a:pt x="76200" y="5080"/>
                      <a:pt x="0" y="83820"/>
                      <a:pt x="0" y="180340"/>
                    </a:cubicBezTo>
                    <a:cubicBezTo>
                      <a:pt x="0" y="276860"/>
                      <a:pt x="77470" y="355600"/>
                      <a:pt x="172720" y="359410"/>
                    </a:cubicBezTo>
                    <a:lnTo>
                      <a:pt x="172720" y="360680"/>
                    </a:lnTo>
                    <a:lnTo>
                      <a:pt x="1178778" y="360680"/>
                    </a:lnTo>
                    <a:cubicBezTo>
                      <a:pt x="1277838" y="360680"/>
                      <a:pt x="1359118" y="279400"/>
                      <a:pt x="1359118" y="180340"/>
                    </a:cubicBezTo>
                    <a:close/>
                  </a:path>
                </a:pathLst>
              </a:custGeom>
              <a:solidFill>
                <a:srgbClr val="1B87BE"/>
              </a:solidFill>
            </p:spPr>
          </p:sp>
        </p:grpSp>
        <p:grpSp>
          <p:nvGrpSpPr>
            <p:cNvPr id="12" name="Group 12"/>
            <p:cNvGrpSpPr/>
            <p:nvPr/>
          </p:nvGrpSpPr>
          <p:grpSpPr>
            <a:xfrm rot="-2700000">
              <a:off x="237785" y="918856"/>
              <a:ext cx="2415281" cy="1164604"/>
              <a:chOff x="0" y="0"/>
              <a:chExt cx="842836" cy="406400"/>
            </a:xfrm>
          </p:grpSpPr>
          <p:sp>
            <p:nvSpPr>
              <p:cNvPr id="13" name="Freeform 13"/>
              <p:cNvSpPr/>
              <p:nvPr/>
            </p:nvSpPr>
            <p:spPr>
              <a:xfrm>
                <a:off x="17780" y="22860"/>
                <a:ext cx="817436" cy="360680"/>
              </a:xfrm>
              <a:custGeom>
                <a:avLst/>
                <a:gdLst/>
                <a:ahLst/>
                <a:cxnLst/>
                <a:rect l="l" t="t" r="r" b="b"/>
                <a:pathLst>
                  <a:path w="817436" h="360680">
                    <a:moveTo>
                      <a:pt x="817436" y="180340"/>
                    </a:moveTo>
                    <a:cubicBezTo>
                      <a:pt x="817436" y="81280"/>
                      <a:pt x="737426" y="0"/>
                      <a:pt x="637096" y="0"/>
                    </a:cubicBezTo>
                    <a:lnTo>
                      <a:pt x="172720" y="0"/>
                    </a:lnTo>
                    <a:lnTo>
                      <a:pt x="172720" y="1270"/>
                    </a:lnTo>
                    <a:cubicBezTo>
                      <a:pt x="76200" y="5080"/>
                      <a:pt x="0" y="83820"/>
                      <a:pt x="0" y="180340"/>
                    </a:cubicBezTo>
                    <a:cubicBezTo>
                      <a:pt x="0" y="276860"/>
                      <a:pt x="77470" y="355600"/>
                      <a:pt x="172720" y="359410"/>
                    </a:cubicBezTo>
                    <a:lnTo>
                      <a:pt x="172720" y="360680"/>
                    </a:lnTo>
                    <a:lnTo>
                      <a:pt x="637096" y="360680"/>
                    </a:lnTo>
                    <a:cubicBezTo>
                      <a:pt x="736156" y="360680"/>
                      <a:pt x="817436" y="279400"/>
                      <a:pt x="817436" y="180340"/>
                    </a:cubicBezTo>
                    <a:close/>
                  </a:path>
                </a:pathLst>
              </a:custGeom>
              <a:solidFill>
                <a:srgbClr val="8FBF26"/>
              </a:solidFill>
            </p:spPr>
          </p:sp>
        </p:gr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8355</Words>
  <Application>Microsoft Office PowerPoint</Application>
  <PresentationFormat>Custom</PresentationFormat>
  <Paragraphs>1183</Paragraphs>
  <Slides>98</Slides>
  <Notes>92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98</vt:i4>
      </vt:variant>
    </vt:vector>
  </HeadingPairs>
  <TitlesOfParts>
    <vt:vector size="106" baseType="lpstr">
      <vt:lpstr>Open Sans Bold</vt:lpstr>
      <vt:lpstr>Courier New</vt:lpstr>
      <vt:lpstr>Open Sans Bold Italics</vt:lpstr>
      <vt:lpstr>Calibri</vt:lpstr>
      <vt:lpstr>Arial</vt:lpstr>
      <vt:lpstr>Arial Black</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 Prep PowerPoint</dc:title>
  <cp:lastModifiedBy>Brittany Willard</cp:lastModifiedBy>
  <cp:revision>21</cp:revision>
  <dcterms:created xsi:type="dcterms:W3CDTF">2006-08-16T00:00:00Z</dcterms:created>
  <dcterms:modified xsi:type="dcterms:W3CDTF">2023-08-08T18:05:06Z</dcterms:modified>
  <dc:identifier>DAFq3yxjUxo</dc:identifier>
</cp:coreProperties>
</file>